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0" w:type="auto"/>
        <w:jc w:val="center"/>
        <w:tblLayout w:type="fixed"/>
        <w:tblLook w:val="0000" w:firstRow="0" w:lastRow="0" w:firstColumn="0" w:lastColumn="0" w:noHBand="0" w:noVBand="0"/>
      </w:tblPr>
      <w:tblGrid>
        <w:gridCol w:w="5640"/>
      </w:tblGrid>
      <w:tr w:rsidR="006320BF">
        <w:trPr>
          <w:trHeight w:val="1537"/>
          <w:jc w:val="center"/>
        </w:trPr>
        <w:tc>
          <w:tcPr>
            <w:tcW w:w="5640" w:type="dxa"/>
            <w:tcBorders>
              <w:top w:val="nil"/>
              <w:left w:val="nil"/>
              <w:bottom w:val="single" w:sz="4" w:space="0" w:color="auto"/>
              <w:right w:val="nil"/>
            </w:tcBorders>
            <w:vAlign w:val="bottom"/>
          </w:tcPr>
          <w:p w:rsidR="006320BF" w:rsidRDefault="0014079B">
            <w:pPr>
              <w:pStyle w:val="SHNormal"/>
            </w:pPr>
            <w:r>
              <w:t>Dated</w:t>
            </w:r>
          </w:p>
        </w:tc>
      </w:tr>
      <w:tr w:rsidR="006320BF">
        <w:trPr>
          <w:trHeight w:hRule="exact" w:val="680"/>
          <w:jc w:val="center"/>
        </w:trPr>
        <w:tc>
          <w:tcPr>
            <w:tcW w:w="5640" w:type="dxa"/>
            <w:tcBorders>
              <w:top w:val="single" w:sz="4" w:space="0" w:color="auto"/>
              <w:left w:val="nil"/>
              <w:bottom w:val="nil"/>
              <w:right w:val="nil"/>
            </w:tcBorders>
          </w:tcPr>
          <w:p w:rsidR="006320BF" w:rsidRDefault="006320BF">
            <w:pPr>
              <w:pStyle w:val="SHNormal"/>
            </w:pPr>
          </w:p>
        </w:tc>
      </w:tr>
      <w:tr w:rsidR="006320BF">
        <w:trPr>
          <w:trHeight w:val="4605"/>
          <w:jc w:val="center"/>
        </w:trPr>
        <w:tc>
          <w:tcPr>
            <w:tcW w:w="5640" w:type="dxa"/>
            <w:tcBorders>
              <w:top w:val="nil"/>
              <w:left w:val="nil"/>
              <w:right w:val="nil"/>
            </w:tcBorders>
            <w:vAlign w:val="center"/>
          </w:tcPr>
          <w:p w:rsidR="006320BF" w:rsidRDefault="0014079B">
            <w:pPr>
              <w:pStyle w:val="SHNormal"/>
              <w:jc w:val="center"/>
            </w:pPr>
            <w:r>
              <w:t>[LANDLORD]</w:t>
            </w:r>
          </w:p>
          <w:p w:rsidR="006320BF" w:rsidRDefault="0014079B">
            <w:pPr>
              <w:pStyle w:val="SHNormal"/>
              <w:jc w:val="center"/>
            </w:pPr>
            <w:r>
              <w:t>and</w:t>
            </w:r>
          </w:p>
          <w:p w:rsidR="006320BF" w:rsidRDefault="0014079B">
            <w:pPr>
              <w:pStyle w:val="SHNormal"/>
              <w:jc w:val="center"/>
            </w:pPr>
            <w:r>
              <w:t>[TENANT]</w:t>
            </w:r>
          </w:p>
          <w:p w:rsidR="006320BF" w:rsidRDefault="0014079B">
            <w:pPr>
              <w:pStyle w:val="SHNormal"/>
              <w:jc w:val="center"/>
            </w:pPr>
            <w:r>
              <w:t>and</w:t>
            </w:r>
          </w:p>
          <w:p w:rsidR="006320BF" w:rsidRDefault="0014079B">
            <w:pPr>
              <w:pStyle w:val="SHNormal"/>
              <w:jc w:val="center"/>
            </w:pPr>
            <w:r>
              <w:t>[GUARANTOR]</w:t>
            </w:r>
          </w:p>
        </w:tc>
      </w:tr>
      <w:tr w:rsidR="006320BF">
        <w:trPr>
          <w:trHeight w:val="340"/>
          <w:jc w:val="center"/>
        </w:trPr>
        <w:tc>
          <w:tcPr>
            <w:tcW w:w="5640" w:type="dxa"/>
            <w:tcBorders>
              <w:top w:val="single" w:sz="4" w:space="0" w:color="auto"/>
              <w:left w:val="nil"/>
              <w:bottom w:val="nil"/>
              <w:right w:val="nil"/>
            </w:tcBorders>
          </w:tcPr>
          <w:p w:rsidR="006320BF" w:rsidRDefault="006320BF">
            <w:pPr>
              <w:pStyle w:val="SHNormal"/>
            </w:pPr>
          </w:p>
        </w:tc>
      </w:tr>
      <w:tr w:rsidR="006320BF">
        <w:trPr>
          <w:trHeight w:val="312"/>
          <w:jc w:val="center"/>
        </w:trPr>
        <w:tc>
          <w:tcPr>
            <w:tcW w:w="5640" w:type="dxa"/>
            <w:tcBorders>
              <w:top w:val="nil"/>
              <w:left w:val="nil"/>
              <w:right w:val="nil"/>
            </w:tcBorders>
          </w:tcPr>
          <w:p w:rsidR="006320BF" w:rsidRDefault="0014079B">
            <w:pPr>
              <w:pStyle w:val="SHNormal"/>
              <w:jc w:val="center"/>
            </w:pPr>
            <w:r>
              <w:t>LEASE</w:t>
            </w:r>
          </w:p>
          <w:p w:rsidR="006320BF" w:rsidRDefault="0014079B">
            <w:pPr>
              <w:pStyle w:val="SHNormal"/>
              <w:jc w:val="center"/>
            </w:pPr>
            <w:r>
              <w:t>Relating to premises known as retail unit [DETAILS]</w:t>
            </w:r>
          </w:p>
          <w:p w:rsidR="006320BF" w:rsidRDefault="0014079B">
            <w:pPr>
              <w:pStyle w:val="SHNormal"/>
              <w:jc w:val="center"/>
            </w:pPr>
            <w:r>
              <w:t>[BUILDING / ESTATE DETAILS]</w:t>
            </w:r>
          </w:p>
        </w:tc>
      </w:tr>
      <w:tr w:rsidR="006320BF">
        <w:trPr>
          <w:trHeight w:val="340"/>
          <w:jc w:val="center"/>
        </w:trPr>
        <w:tc>
          <w:tcPr>
            <w:tcW w:w="5640" w:type="dxa"/>
            <w:tcBorders>
              <w:top w:val="nil"/>
              <w:left w:val="nil"/>
              <w:bottom w:val="single" w:sz="4" w:space="0" w:color="auto"/>
              <w:right w:val="nil"/>
            </w:tcBorders>
          </w:tcPr>
          <w:p w:rsidR="006320BF" w:rsidRDefault="006320BF">
            <w:pPr>
              <w:pStyle w:val="SHNormal"/>
            </w:pPr>
          </w:p>
        </w:tc>
      </w:tr>
      <w:tr w:rsidR="006320BF">
        <w:trPr>
          <w:trHeight w:val="340"/>
          <w:jc w:val="center"/>
        </w:trPr>
        <w:tc>
          <w:tcPr>
            <w:tcW w:w="5640" w:type="dxa"/>
            <w:tcBorders>
              <w:top w:val="nil"/>
              <w:left w:val="nil"/>
              <w:bottom w:val="nil"/>
              <w:right w:val="nil"/>
            </w:tcBorders>
          </w:tcPr>
          <w:p w:rsidR="006320BF" w:rsidRDefault="0014079B">
            <w:pPr>
              <w:pStyle w:val="SHNormal"/>
              <w:jc w:val="center"/>
            </w:pPr>
            <w:r>
              <w:rPr>
                <w:b/>
                <w:bCs/>
              </w:rPr>
              <w:t>PART OF ESTATE BUILDING (RETAIL)</w:t>
            </w:r>
          </w:p>
          <w:p w:rsidR="006320BF" w:rsidRDefault="0014079B">
            <w:pPr>
              <w:pStyle w:val="SHNormal"/>
              <w:jc w:val="center"/>
            </w:pPr>
            <w:r>
              <w:t>(Turnover Rent/Exclusive of Service Charge)</w:t>
            </w:r>
          </w:p>
        </w:tc>
      </w:tr>
    </w:tbl>
    <w:p w:rsidR="006320BF" w:rsidRDefault="006320BF">
      <w:pPr>
        <w:pStyle w:val="Index7"/>
      </w:pPr>
    </w:p>
    <w:p w:rsidR="006320BF" w:rsidRDefault="0014079B">
      <w:pPr>
        <w:pStyle w:val="Index7"/>
        <w:ind w:left="0" w:firstLine="0"/>
      </w:pPr>
      <w:r>
        <w:t xml:space="preserve">[DRAFTING </w:t>
      </w:r>
      <w:r>
        <w:t xml:space="preserve">NOTE: THIS LEASE IS INTENDED TO BE USED AS A TEMPLATE.  </w:t>
      </w:r>
      <w:r>
        <w:t xml:space="preserve">IT SHOULD BE ALTERED TO REFLECT ANY REQUIREMENTS THAT ARE SPECIFIC TO THE PROPERTY, PARTIES AND TERMS OF THE TRANSACTION.  </w:t>
      </w:r>
      <w:r>
        <w:t>A COMPARISON AGAINST THIS TEMPLATE SHOULD BE SUPPLIED WHEN THE DRAFT LEASE IS</w:t>
      </w:r>
      <w:r>
        <w:t xml:space="preserve"> FIRST SUBMITTED TO THE TENANT’</w:t>
      </w:r>
      <w:r>
        <w:t>S SOLICITORS.]</w:t>
      </w:r>
    </w:p>
    <w:p w:rsidR="006320BF" w:rsidRDefault="006320BF">
      <w:pPr>
        <w:pStyle w:val="Index7"/>
        <w:sectPr w:rsidR="006320BF">
          <w:headerReference w:type="even" r:id="rId15"/>
          <w:headerReference w:type="default" r:id="rId16"/>
          <w:footerReference w:type="even" r:id="rId17"/>
          <w:footerReference w:type="default" r:id="rId18"/>
          <w:headerReference w:type="first" r:id="rId19"/>
          <w:footerReference w:type="first" r:id="rId20"/>
          <w:pgSz w:w="11907" w:h="16839" w:code="9"/>
          <w:pgMar w:top="1417" w:right="1417" w:bottom="1417" w:left="1417" w:header="709" w:footer="709" w:gutter="0"/>
          <w:cols w:space="708"/>
          <w:docGrid w:linePitch="360"/>
        </w:sectPr>
      </w:pPr>
    </w:p>
    <w:p w:rsidR="006320BF" w:rsidRDefault="0014079B">
      <w:pPr>
        <w:pStyle w:val="SHNormal"/>
        <w:jc w:val="center"/>
        <w:rPr>
          <w:b/>
        </w:rPr>
      </w:pPr>
      <w:r>
        <w:rPr>
          <w:b/>
        </w:rPr>
        <w:lastRenderedPageBreak/>
        <w:t>CONTENTS</w:t>
      </w:r>
    </w:p>
    <w:p w:rsidR="0014079B" w:rsidRDefault="0014079B">
      <w:pPr>
        <w:pStyle w:val="TOC1"/>
        <w:rPr>
          <w:rFonts w:asciiTheme="minorHAnsi" w:eastAsiaTheme="minorEastAsia" w:hAnsiTheme="minorHAnsi" w:cstheme="minorBidi"/>
          <w:b w:val="0"/>
          <w:noProof/>
          <w:sz w:val="22"/>
          <w:szCs w:val="22"/>
        </w:rPr>
      </w:pPr>
      <w:r>
        <w:fldChar w:fldCharType="begin"/>
      </w:r>
      <w:r>
        <w:instrText xml:space="preserve"> TOC \o "1-9" \h \z \t "SH Heading 1,1,SH Heading 2 (2nd Style),2,SH Schedule Heading,3,SH Schedule Sub Heading,4,SH Part,5,SH Appendix Heading,6,SH Appendix Sub Heading,7" </w:instrText>
      </w:r>
      <w:r>
        <w:fldChar w:fldCharType="separate"/>
      </w:r>
      <w:hyperlink w:anchor="_Toc50542176" w:history="1">
        <w:r w:rsidRPr="0040796D">
          <w:rPr>
            <w:rStyle w:val="Hyperlink"/>
            <w:noProof/>
          </w:rPr>
          <w:t>1.</w:t>
        </w:r>
        <w:r>
          <w:rPr>
            <w:rFonts w:asciiTheme="minorHAnsi" w:eastAsiaTheme="minorEastAsia" w:hAnsiTheme="minorHAnsi" w:cstheme="minorBidi"/>
            <w:b w:val="0"/>
            <w:noProof/>
            <w:sz w:val="22"/>
            <w:szCs w:val="22"/>
          </w:rPr>
          <w:tab/>
        </w:r>
        <w:r w:rsidRPr="0040796D">
          <w:rPr>
            <w:rStyle w:val="Hyperlink"/>
            <w:noProof/>
          </w:rPr>
          <w:t>DEFINITIONS</w:t>
        </w:r>
        <w:r>
          <w:rPr>
            <w:noProof/>
            <w:webHidden/>
          </w:rPr>
          <w:tab/>
        </w:r>
        <w:r>
          <w:rPr>
            <w:noProof/>
            <w:webHidden/>
          </w:rPr>
          <w:fldChar w:fldCharType="begin"/>
        </w:r>
        <w:r>
          <w:rPr>
            <w:noProof/>
            <w:webHidden/>
          </w:rPr>
          <w:instrText xml:space="preserve"> PAGEREF _Toc50542176 \h </w:instrText>
        </w:r>
        <w:r>
          <w:rPr>
            <w:noProof/>
            <w:webHidden/>
          </w:rPr>
        </w:r>
        <w:r>
          <w:rPr>
            <w:noProof/>
            <w:webHidden/>
          </w:rPr>
          <w:fldChar w:fldCharType="separate"/>
        </w:r>
        <w:r>
          <w:rPr>
            <w:noProof/>
            <w:webHidden/>
          </w:rPr>
          <w:t>1</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177" w:history="1">
        <w:r w:rsidRPr="0040796D">
          <w:rPr>
            <w:rStyle w:val="Hyperlink"/>
            <w:noProof/>
          </w:rPr>
          <w:t>2.</w:t>
        </w:r>
        <w:r>
          <w:rPr>
            <w:rFonts w:asciiTheme="minorHAnsi" w:eastAsiaTheme="minorEastAsia" w:hAnsiTheme="minorHAnsi" w:cstheme="minorBidi"/>
            <w:b w:val="0"/>
            <w:noProof/>
            <w:sz w:val="22"/>
            <w:szCs w:val="22"/>
          </w:rPr>
          <w:tab/>
        </w:r>
        <w:r w:rsidRPr="0040796D">
          <w:rPr>
            <w:rStyle w:val="Hyperlink"/>
            <w:noProof/>
          </w:rPr>
          <w:t>INTERPRETATION</w:t>
        </w:r>
        <w:r>
          <w:rPr>
            <w:noProof/>
            <w:webHidden/>
          </w:rPr>
          <w:tab/>
        </w:r>
        <w:r>
          <w:rPr>
            <w:noProof/>
            <w:webHidden/>
          </w:rPr>
          <w:fldChar w:fldCharType="begin"/>
        </w:r>
        <w:r>
          <w:rPr>
            <w:noProof/>
            <w:webHidden/>
          </w:rPr>
          <w:instrText xml:space="preserve"> PAGEREF _Toc50542177 \h </w:instrText>
        </w:r>
        <w:r>
          <w:rPr>
            <w:noProof/>
            <w:webHidden/>
          </w:rPr>
        </w:r>
        <w:r>
          <w:rPr>
            <w:noProof/>
            <w:webHidden/>
          </w:rPr>
          <w:fldChar w:fldCharType="separate"/>
        </w:r>
        <w:r>
          <w:rPr>
            <w:noProof/>
            <w:webHidden/>
          </w:rPr>
          <w:t>12</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178" w:history="1">
        <w:r w:rsidRPr="0040796D">
          <w:rPr>
            <w:rStyle w:val="Hyperlink"/>
            <w:noProof/>
          </w:rPr>
          <w:t>3.</w:t>
        </w:r>
        <w:r>
          <w:rPr>
            <w:rFonts w:asciiTheme="minorHAnsi" w:eastAsiaTheme="minorEastAsia" w:hAnsiTheme="minorHAnsi" w:cstheme="minorBidi"/>
            <w:b w:val="0"/>
            <w:noProof/>
            <w:sz w:val="22"/>
            <w:szCs w:val="22"/>
          </w:rPr>
          <w:tab/>
        </w:r>
        <w:r w:rsidRPr="0040796D">
          <w:rPr>
            <w:rStyle w:val="Hyperlink"/>
            <w:noProof/>
          </w:rPr>
          <w:t>DEMISE, TERM AND RENT</w:t>
        </w:r>
        <w:r>
          <w:rPr>
            <w:noProof/>
            <w:webHidden/>
          </w:rPr>
          <w:tab/>
        </w:r>
        <w:r>
          <w:rPr>
            <w:noProof/>
            <w:webHidden/>
          </w:rPr>
          <w:fldChar w:fldCharType="begin"/>
        </w:r>
        <w:r>
          <w:rPr>
            <w:noProof/>
            <w:webHidden/>
          </w:rPr>
          <w:instrText xml:space="preserve"> PAGEREF _Toc50542178 \h </w:instrText>
        </w:r>
        <w:r>
          <w:rPr>
            <w:noProof/>
            <w:webHidden/>
          </w:rPr>
        </w:r>
        <w:r>
          <w:rPr>
            <w:noProof/>
            <w:webHidden/>
          </w:rPr>
          <w:fldChar w:fldCharType="separate"/>
        </w:r>
        <w:r>
          <w:rPr>
            <w:noProof/>
            <w:webHidden/>
          </w:rPr>
          <w:t>14</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179" w:history="1">
        <w:r w:rsidRPr="0040796D">
          <w:rPr>
            <w:rStyle w:val="Hyperlink"/>
            <w:noProof/>
          </w:rPr>
          <w:t>4.</w:t>
        </w:r>
        <w:r>
          <w:rPr>
            <w:rFonts w:asciiTheme="minorHAnsi" w:eastAsiaTheme="minorEastAsia" w:hAnsiTheme="minorHAnsi" w:cstheme="minorBidi"/>
            <w:b w:val="0"/>
            <w:noProof/>
            <w:sz w:val="22"/>
            <w:szCs w:val="22"/>
          </w:rPr>
          <w:tab/>
        </w:r>
        <w:r w:rsidRPr="0040796D">
          <w:rPr>
            <w:rStyle w:val="Hyperlink"/>
            <w:noProof/>
          </w:rPr>
          <w:t>TENANT’S OBLIGATIONS</w:t>
        </w:r>
        <w:r>
          <w:rPr>
            <w:noProof/>
            <w:webHidden/>
          </w:rPr>
          <w:tab/>
        </w:r>
        <w:r>
          <w:rPr>
            <w:noProof/>
            <w:webHidden/>
          </w:rPr>
          <w:fldChar w:fldCharType="begin"/>
        </w:r>
        <w:r>
          <w:rPr>
            <w:noProof/>
            <w:webHidden/>
          </w:rPr>
          <w:instrText xml:space="preserve"> PAGEREF _Toc50542179 \h </w:instrText>
        </w:r>
        <w:r>
          <w:rPr>
            <w:noProof/>
            <w:webHidden/>
          </w:rPr>
        </w:r>
        <w:r>
          <w:rPr>
            <w:noProof/>
            <w:webHidden/>
          </w:rPr>
          <w:fldChar w:fldCharType="separate"/>
        </w:r>
        <w:r>
          <w:rPr>
            <w:noProof/>
            <w:webHidden/>
          </w:rPr>
          <w:t>14</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0" w:history="1">
        <w:r w:rsidRPr="0040796D">
          <w:rPr>
            <w:rStyle w:val="Hyperlink"/>
            <w:noProof/>
          </w:rPr>
          <w:t>4.1</w:t>
        </w:r>
        <w:r>
          <w:rPr>
            <w:rFonts w:asciiTheme="minorHAnsi" w:eastAsiaTheme="minorEastAsia" w:hAnsiTheme="minorHAnsi" w:cstheme="minorBidi"/>
            <w:noProof/>
            <w:sz w:val="22"/>
            <w:szCs w:val="22"/>
          </w:rPr>
          <w:tab/>
        </w:r>
        <w:r w:rsidRPr="0040796D">
          <w:rPr>
            <w:rStyle w:val="Hyperlink"/>
            <w:noProof/>
          </w:rPr>
          <w:t>Main Rent</w:t>
        </w:r>
        <w:r>
          <w:rPr>
            <w:noProof/>
            <w:webHidden/>
          </w:rPr>
          <w:tab/>
        </w:r>
        <w:r>
          <w:rPr>
            <w:noProof/>
            <w:webHidden/>
          </w:rPr>
          <w:fldChar w:fldCharType="begin"/>
        </w:r>
        <w:r>
          <w:rPr>
            <w:noProof/>
            <w:webHidden/>
          </w:rPr>
          <w:instrText xml:space="preserve"> PAGEREF _Toc50542180 \h </w:instrText>
        </w:r>
        <w:r>
          <w:rPr>
            <w:noProof/>
            <w:webHidden/>
          </w:rPr>
        </w:r>
        <w:r>
          <w:rPr>
            <w:noProof/>
            <w:webHidden/>
          </w:rPr>
          <w:fldChar w:fldCharType="separate"/>
        </w:r>
        <w:r>
          <w:rPr>
            <w:noProof/>
            <w:webHidden/>
          </w:rPr>
          <w:t>14</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1" w:history="1">
        <w:r w:rsidRPr="0040796D">
          <w:rPr>
            <w:rStyle w:val="Hyperlink"/>
            <w:noProof/>
          </w:rPr>
          <w:t>4.2</w:t>
        </w:r>
        <w:r>
          <w:rPr>
            <w:rFonts w:asciiTheme="minorHAnsi" w:eastAsiaTheme="minorEastAsia" w:hAnsiTheme="minorHAnsi" w:cstheme="minorBidi"/>
            <w:noProof/>
            <w:sz w:val="22"/>
            <w:szCs w:val="22"/>
          </w:rPr>
          <w:tab/>
        </w:r>
        <w:r w:rsidRPr="0040796D">
          <w:rPr>
            <w:rStyle w:val="Hyperlink"/>
            <w:noProof/>
          </w:rPr>
          <w:t>Outgoings</w:t>
        </w:r>
        <w:r>
          <w:rPr>
            <w:noProof/>
            <w:webHidden/>
          </w:rPr>
          <w:tab/>
        </w:r>
        <w:r>
          <w:rPr>
            <w:noProof/>
            <w:webHidden/>
          </w:rPr>
          <w:fldChar w:fldCharType="begin"/>
        </w:r>
        <w:r>
          <w:rPr>
            <w:noProof/>
            <w:webHidden/>
          </w:rPr>
          <w:instrText xml:space="preserve"> PAGEREF _Toc50542181 \h </w:instrText>
        </w:r>
        <w:r>
          <w:rPr>
            <w:noProof/>
            <w:webHidden/>
          </w:rPr>
        </w:r>
        <w:r>
          <w:rPr>
            <w:noProof/>
            <w:webHidden/>
          </w:rPr>
          <w:fldChar w:fldCharType="separate"/>
        </w:r>
        <w:r>
          <w:rPr>
            <w:noProof/>
            <w:webHidden/>
          </w:rPr>
          <w:t>15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2" w:history="1">
        <w:r w:rsidRPr="0040796D">
          <w:rPr>
            <w:rStyle w:val="Hyperlink"/>
            <w:noProof/>
          </w:rPr>
          <w:t>4.3</w:t>
        </w:r>
        <w:r>
          <w:rPr>
            <w:rFonts w:asciiTheme="minorHAnsi" w:eastAsiaTheme="minorEastAsia" w:hAnsiTheme="minorHAnsi" w:cstheme="minorBidi"/>
            <w:noProof/>
            <w:sz w:val="22"/>
            <w:szCs w:val="22"/>
          </w:rPr>
          <w:tab/>
        </w:r>
        <w:r w:rsidRPr="0040796D">
          <w:rPr>
            <w:rStyle w:val="Hyperlink"/>
            <w:noProof/>
          </w:rPr>
          <w:t>Service Charge</w:t>
        </w:r>
        <w:r>
          <w:rPr>
            <w:noProof/>
            <w:webHidden/>
          </w:rPr>
          <w:tab/>
        </w:r>
        <w:r>
          <w:rPr>
            <w:noProof/>
            <w:webHidden/>
          </w:rPr>
          <w:fldChar w:fldCharType="begin"/>
        </w:r>
        <w:r>
          <w:rPr>
            <w:noProof/>
            <w:webHidden/>
          </w:rPr>
          <w:instrText xml:space="preserve"> PAGEREF _Toc50542182 \h </w:instrText>
        </w:r>
        <w:r>
          <w:rPr>
            <w:noProof/>
            <w:webHidden/>
          </w:rPr>
        </w:r>
        <w:r>
          <w:rPr>
            <w:noProof/>
            <w:webHidden/>
          </w:rPr>
          <w:fldChar w:fldCharType="separate"/>
        </w:r>
        <w:r>
          <w:rPr>
            <w:noProof/>
            <w:webHidden/>
          </w:rPr>
          <w:t>15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3" w:history="1">
        <w:r w:rsidRPr="0040796D">
          <w:rPr>
            <w:rStyle w:val="Hyperlink"/>
            <w:noProof/>
          </w:rPr>
          <w:t>4.4</w:t>
        </w:r>
        <w:r>
          <w:rPr>
            <w:rFonts w:asciiTheme="minorHAnsi" w:eastAsiaTheme="minorEastAsia" w:hAnsiTheme="minorHAnsi" w:cstheme="minorBidi"/>
            <w:noProof/>
            <w:sz w:val="22"/>
            <w:szCs w:val="22"/>
          </w:rPr>
          <w:tab/>
        </w:r>
        <w:r w:rsidRPr="0040796D">
          <w:rPr>
            <w:rStyle w:val="Hyperlink"/>
            <w:noProof/>
          </w:rPr>
          <w:t>VAT</w:t>
        </w:r>
        <w:r>
          <w:rPr>
            <w:noProof/>
            <w:webHidden/>
          </w:rPr>
          <w:tab/>
        </w:r>
        <w:r>
          <w:rPr>
            <w:noProof/>
            <w:webHidden/>
          </w:rPr>
          <w:fldChar w:fldCharType="begin"/>
        </w:r>
        <w:r>
          <w:rPr>
            <w:noProof/>
            <w:webHidden/>
          </w:rPr>
          <w:instrText xml:space="preserve"> PAGEREF _Toc50542183 \h </w:instrText>
        </w:r>
        <w:r>
          <w:rPr>
            <w:noProof/>
            <w:webHidden/>
          </w:rPr>
        </w:r>
        <w:r>
          <w:rPr>
            <w:noProof/>
            <w:webHidden/>
          </w:rPr>
          <w:fldChar w:fldCharType="separate"/>
        </w:r>
        <w:r>
          <w:rPr>
            <w:noProof/>
            <w:webHidden/>
          </w:rPr>
          <w:t>15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4" w:history="1">
        <w:r w:rsidRPr="0040796D">
          <w:rPr>
            <w:rStyle w:val="Hyperlink"/>
            <w:noProof/>
          </w:rPr>
          <w:t>4.5</w:t>
        </w:r>
        <w:r>
          <w:rPr>
            <w:rFonts w:asciiTheme="minorHAnsi" w:eastAsiaTheme="minorEastAsia" w:hAnsiTheme="minorHAnsi" w:cstheme="minorBidi"/>
            <w:noProof/>
            <w:sz w:val="22"/>
            <w:szCs w:val="22"/>
          </w:rPr>
          <w:tab/>
        </w:r>
        <w:r w:rsidRPr="0040796D">
          <w:rPr>
            <w:rStyle w:val="Hyperlink"/>
            <w:noProof/>
          </w:rPr>
          <w:t>Interest on overdue payments</w:t>
        </w:r>
        <w:r>
          <w:rPr>
            <w:noProof/>
            <w:webHidden/>
          </w:rPr>
          <w:tab/>
        </w:r>
        <w:r>
          <w:rPr>
            <w:noProof/>
            <w:webHidden/>
          </w:rPr>
          <w:fldChar w:fldCharType="begin"/>
        </w:r>
        <w:r>
          <w:rPr>
            <w:noProof/>
            <w:webHidden/>
          </w:rPr>
          <w:instrText xml:space="preserve"> PAGEREF _Toc50542184 \h </w:instrText>
        </w:r>
        <w:r>
          <w:rPr>
            <w:noProof/>
            <w:webHidden/>
          </w:rPr>
        </w:r>
        <w:r>
          <w:rPr>
            <w:noProof/>
            <w:webHidden/>
          </w:rPr>
          <w:fldChar w:fldCharType="separate"/>
        </w:r>
        <w:r>
          <w:rPr>
            <w:noProof/>
            <w:webHidden/>
          </w:rPr>
          <w:t>15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5" w:history="1">
        <w:r w:rsidRPr="0040796D">
          <w:rPr>
            <w:rStyle w:val="Hyperlink"/>
            <w:noProof/>
          </w:rPr>
          <w:t>4.6</w:t>
        </w:r>
        <w:r>
          <w:rPr>
            <w:rFonts w:asciiTheme="minorHAnsi" w:eastAsiaTheme="minorEastAsia" w:hAnsiTheme="minorHAnsi" w:cstheme="minorBidi"/>
            <w:noProof/>
            <w:sz w:val="22"/>
            <w:szCs w:val="22"/>
          </w:rPr>
          <w:tab/>
        </w:r>
        <w:r w:rsidRPr="0040796D">
          <w:rPr>
            <w:rStyle w:val="Hyperlink"/>
            <w:noProof/>
          </w:rPr>
          <w:t>Reimburse costs incurred by the Landlord</w:t>
        </w:r>
        <w:r>
          <w:rPr>
            <w:noProof/>
            <w:webHidden/>
          </w:rPr>
          <w:tab/>
        </w:r>
        <w:r>
          <w:rPr>
            <w:noProof/>
            <w:webHidden/>
          </w:rPr>
          <w:fldChar w:fldCharType="begin"/>
        </w:r>
        <w:r>
          <w:rPr>
            <w:noProof/>
            <w:webHidden/>
          </w:rPr>
          <w:instrText xml:space="preserve"> PAGEREF _Toc50542185 \h </w:instrText>
        </w:r>
        <w:r>
          <w:rPr>
            <w:noProof/>
            <w:webHidden/>
          </w:rPr>
        </w:r>
        <w:r>
          <w:rPr>
            <w:noProof/>
            <w:webHidden/>
          </w:rPr>
          <w:fldChar w:fldCharType="separate"/>
        </w:r>
        <w:r>
          <w:rPr>
            <w:noProof/>
            <w:webHidden/>
          </w:rPr>
          <w:t>15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6" w:history="1">
        <w:r w:rsidRPr="0040796D">
          <w:rPr>
            <w:rStyle w:val="Hyperlink"/>
            <w:noProof/>
          </w:rPr>
          <w:t>4.7</w:t>
        </w:r>
        <w:r>
          <w:rPr>
            <w:rFonts w:asciiTheme="minorHAnsi" w:eastAsiaTheme="minorEastAsia" w:hAnsiTheme="minorHAnsi" w:cstheme="minorBidi"/>
            <w:noProof/>
            <w:sz w:val="22"/>
            <w:szCs w:val="22"/>
          </w:rPr>
          <w:tab/>
        </w:r>
        <w:r w:rsidRPr="0040796D">
          <w:rPr>
            <w:rStyle w:val="Hyperlink"/>
            <w:noProof/>
          </w:rPr>
          <w:t>Third party indemnity</w:t>
        </w:r>
        <w:r>
          <w:rPr>
            <w:noProof/>
            <w:webHidden/>
          </w:rPr>
          <w:tab/>
        </w:r>
        <w:r>
          <w:rPr>
            <w:noProof/>
            <w:webHidden/>
          </w:rPr>
          <w:fldChar w:fldCharType="begin"/>
        </w:r>
        <w:r>
          <w:rPr>
            <w:noProof/>
            <w:webHidden/>
          </w:rPr>
          <w:instrText xml:space="preserve"> PAGEREF _Toc50542186 \h </w:instrText>
        </w:r>
        <w:r>
          <w:rPr>
            <w:noProof/>
            <w:webHidden/>
          </w:rPr>
        </w:r>
        <w:r>
          <w:rPr>
            <w:noProof/>
            <w:webHidden/>
          </w:rPr>
          <w:fldChar w:fldCharType="separate"/>
        </w:r>
        <w:r>
          <w:rPr>
            <w:noProof/>
            <w:webHidden/>
          </w:rPr>
          <w:t>16</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7" w:history="1">
        <w:r w:rsidRPr="0040796D">
          <w:rPr>
            <w:rStyle w:val="Hyperlink"/>
            <w:noProof/>
          </w:rPr>
          <w:t>4.8</w:t>
        </w:r>
        <w:r>
          <w:rPr>
            <w:rFonts w:asciiTheme="minorHAnsi" w:eastAsiaTheme="minorEastAsia" w:hAnsiTheme="minorHAnsi" w:cstheme="minorBidi"/>
            <w:noProof/>
            <w:sz w:val="22"/>
            <w:szCs w:val="22"/>
          </w:rPr>
          <w:tab/>
        </w:r>
        <w:r w:rsidRPr="0040796D">
          <w:rPr>
            <w:rStyle w:val="Hyperlink"/>
            <w:noProof/>
          </w:rPr>
          <w:t>Insurance</w:t>
        </w:r>
        <w:r>
          <w:rPr>
            <w:noProof/>
            <w:webHidden/>
          </w:rPr>
          <w:tab/>
        </w:r>
        <w:r>
          <w:rPr>
            <w:noProof/>
            <w:webHidden/>
          </w:rPr>
          <w:fldChar w:fldCharType="begin"/>
        </w:r>
        <w:r>
          <w:rPr>
            <w:noProof/>
            <w:webHidden/>
          </w:rPr>
          <w:instrText xml:space="preserve"> PAGEREF _Toc50542187 \h </w:instrText>
        </w:r>
        <w:r>
          <w:rPr>
            <w:noProof/>
            <w:webHidden/>
          </w:rPr>
        </w:r>
        <w:r>
          <w:rPr>
            <w:noProof/>
            <w:webHidden/>
          </w:rPr>
          <w:fldChar w:fldCharType="separate"/>
        </w:r>
        <w:r>
          <w:rPr>
            <w:noProof/>
            <w:webHidden/>
          </w:rPr>
          <w:t>16</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188" w:history="1">
        <w:r w:rsidRPr="0040796D">
          <w:rPr>
            <w:rStyle w:val="Hyperlink"/>
            <w:noProof/>
          </w:rPr>
          <w:t>4.9</w:t>
        </w:r>
        <w:r>
          <w:rPr>
            <w:rFonts w:asciiTheme="minorHAnsi" w:eastAsiaTheme="minorEastAsia" w:hAnsiTheme="minorHAnsi" w:cstheme="minorBidi"/>
            <w:noProof/>
            <w:sz w:val="22"/>
            <w:szCs w:val="22"/>
          </w:rPr>
          <w:tab/>
        </w:r>
        <w:r w:rsidRPr="0040796D">
          <w:rPr>
            <w:rStyle w:val="Hyperlink"/>
            <w:noProof/>
          </w:rPr>
          <w:t>Repair and decoration</w:t>
        </w:r>
        <w:r>
          <w:rPr>
            <w:noProof/>
            <w:webHidden/>
          </w:rPr>
          <w:tab/>
        </w:r>
        <w:r>
          <w:rPr>
            <w:noProof/>
            <w:webHidden/>
          </w:rPr>
          <w:fldChar w:fldCharType="begin"/>
        </w:r>
        <w:r>
          <w:rPr>
            <w:noProof/>
            <w:webHidden/>
          </w:rPr>
          <w:instrText xml:space="preserve"> PAGEREF _Toc50542188 \h </w:instrText>
        </w:r>
        <w:r>
          <w:rPr>
            <w:noProof/>
            <w:webHidden/>
          </w:rPr>
        </w:r>
        <w:r>
          <w:rPr>
            <w:noProof/>
            <w:webHidden/>
          </w:rPr>
          <w:fldChar w:fldCharType="separate"/>
        </w:r>
        <w:r>
          <w:rPr>
            <w:noProof/>
            <w:webHidden/>
          </w:rPr>
          <w:t>16</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89" w:history="1">
        <w:r w:rsidRPr="0040796D">
          <w:rPr>
            <w:rStyle w:val="Hyperlink"/>
            <w:noProof/>
          </w:rPr>
          <w:t>4.10</w:t>
        </w:r>
        <w:r>
          <w:rPr>
            <w:rFonts w:asciiTheme="minorHAnsi" w:eastAsiaTheme="minorEastAsia" w:hAnsiTheme="minorHAnsi" w:cstheme="minorBidi"/>
            <w:noProof/>
            <w:sz w:val="22"/>
            <w:szCs w:val="22"/>
          </w:rPr>
          <w:tab/>
        </w:r>
        <w:r w:rsidRPr="0040796D">
          <w:rPr>
            <w:rStyle w:val="Hyperlink"/>
            <w:noProof/>
          </w:rPr>
          <w:t>Allow entry</w:t>
        </w:r>
        <w:r>
          <w:rPr>
            <w:noProof/>
            <w:webHidden/>
          </w:rPr>
          <w:tab/>
        </w:r>
        <w:r>
          <w:rPr>
            <w:noProof/>
            <w:webHidden/>
          </w:rPr>
          <w:fldChar w:fldCharType="begin"/>
        </w:r>
        <w:r>
          <w:rPr>
            <w:noProof/>
            <w:webHidden/>
          </w:rPr>
          <w:instrText xml:space="preserve"> PAGEREF _Toc50542189 \h </w:instrText>
        </w:r>
        <w:r>
          <w:rPr>
            <w:noProof/>
            <w:webHidden/>
          </w:rPr>
        </w:r>
        <w:r>
          <w:rPr>
            <w:noProof/>
            <w:webHidden/>
          </w:rPr>
          <w:fldChar w:fldCharType="separate"/>
        </w:r>
        <w:r>
          <w:rPr>
            <w:noProof/>
            <w:webHidden/>
          </w:rPr>
          <w:t>17</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0" w:history="1">
        <w:r w:rsidRPr="0040796D">
          <w:rPr>
            <w:rStyle w:val="Hyperlink"/>
            <w:noProof/>
          </w:rPr>
          <w:t>4.11</w:t>
        </w:r>
        <w:r>
          <w:rPr>
            <w:rFonts w:asciiTheme="minorHAnsi" w:eastAsiaTheme="minorEastAsia" w:hAnsiTheme="minorHAnsi" w:cstheme="minorBidi"/>
            <w:noProof/>
            <w:sz w:val="22"/>
            <w:szCs w:val="22"/>
          </w:rPr>
          <w:tab/>
        </w:r>
        <w:r w:rsidRPr="0040796D">
          <w:rPr>
            <w:rStyle w:val="Hyperlink"/>
            <w:noProof/>
          </w:rPr>
          <w:t>Alterations</w:t>
        </w:r>
        <w:r>
          <w:rPr>
            <w:noProof/>
            <w:webHidden/>
          </w:rPr>
          <w:tab/>
        </w:r>
        <w:r>
          <w:rPr>
            <w:noProof/>
            <w:webHidden/>
          </w:rPr>
          <w:fldChar w:fldCharType="begin"/>
        </w:r>
        <w:r>
          <w:rPr>
            <w:noProof/>
            <w:webHidden/>
          </w:rPr>
          <w:instrText xml:space="preserve"> PAGEREF _Toc50542190 \h </w:instrText>
        </w:r>
        <w:r>
          <w:rPr>
            <w:noProof/>
            <w:webHidden/>
          </w:rPr>
        </w:r>
        <w:r>
          <w:rPr>
            <w:noProof/>
            <w:webHidden/>
          </w:rPr>
          <w:fldChar w:fldCharType="separate"/>
        </w:r>
        <w:r>
          <w:rPr>
            <w:noProof/>
            <w:webHidden/>
          </w:rPr>
          <w:t>17</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1" w:history="1">
        <w:r w:rsidRPr="0040796D">
          <w:rPr>
            <w:rStyle w:val="Hyperlink"/>
            <w:noProof/>
          </w:rPr>
          <w:t>4.12</w:t>
        </w:r>
        <w:r>
          <w:rPr>
            <w:rFonts w:asciiTheme="minorHAnsi" w:eastAsiaTheme="minorEastAsia" w:hAnsiTheme="minorHAnsi" w:cstheme="minorBidi"/>
            <w:noProof/>
            <w:sz w:val="22"/>
            <w:szCs w:val="22"/>
          </w:rPr>
          <w:tab/>
        </w:r>
        <w:r w:rsidRPr="0040796D">
          <w:rPr>
            <w:rStyle w:val="Hyperlink"/>
            <w:noProof/>
          </w:rPr>
          <w:t>Signs and advertisements</w:t>
        </w:r>
        <w:r>
          <w:rPr>
            <w:noProof/>
            <w:webHidden/>
          </w:rPr>
          <w:tab/>
        </w:r>
        <w:r>
          <w:rPr>
            <w:noProof/>
            <w:webHidden/>
          </w:rPr>
          <w:fldChar w:fldCharType="begin"/>
        </w:r>
        <w:r>
          <w:rPr>
            <w:noProof/>
            <w:webHidden/>
          </w:rPr>
          <w:instrText xml:space="preserve"> PAGEREF _Toc50542191 \h </w:instrText>
        </w:r>
        <w:r>
          <w:rPr>
            <w:noProof/>
            <w:webHidden/>
          </w:rPr>
        </w:r>
        <w:r>
          <w:rPr>
            <w:noProof/>
            <w:webHidden/>
          </w:rPr>
          <w:fldChar w:fldCharType="separate"/>
        </w:r>
        <w:r>
          <w:rPr>
            <w:noProof/>
            <w:webHidden/>
          </w:rPr>
          <w:t>18</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2" w:history="1">
        <w:r w:rsidRPr="0040796D">
          <w:rPr>
            <w:rStyle w:val="Hyperlink"/>
            <w:noProof/>
          </w:rPr>
          <w:t>4.13</w:t>
        </w:r>
        <w:r>
          <w:rPr>
            <w:rFonts w:asciiTheme="minorHAnsi" w:eastAsiaTheme="minorEastAsia" w:hAnsiTheme="minorHAnsi" w:cstheme="minorBidi"/>
            <w:noProof/>
            <w:sz w:val="22"/>
            <w:szCs w:val="22"/>
          </w:rPr>
          <w:tab/>
        </w:r>
        <w:r w:rsidRPr="0040796D">
          <w:rPr>
            <w:rStyle w:val="Hyperlink"/>
            <w:noProof/>
          </w:rPr>
          <w:t>Obligations at the End Date</w:t>
        </w:r>
        <w:r>
          <w:rPr>
            <w:noProof/>
            <w:webHidden/>
          </w:rPr>
          <w:tab/>
        </w:r>
        <w:r>
          <w:rPr>
            <w:noProof/>
            <w:webHidden/>
          </w:rPr>
          <w:fldChar w:fldCharType="begin"/>
        </w:r>
        <w:r>
          <w:rPr>
            <w:noProof/>
            <w:webHidden/>
          </w:rPr>
          <w:instrText xml:space="preserve"> PAGEREF _Toc50542192 \h </w:instrText>
        </w:r>
        <w:r>
          <w:rPr>
            <w:noProof/>
            <w:webHidden/>
          </w:rPr>
        </w:r>
        <w:r>
          <w:rPr>
            <w:noProof/>
            <w:webHidden/>
          </w:rPr>
          <w:fldChar w:fldCharType="separate"/>
        </w:r>
        <w:r>
          <w:rPr>
            <w:noProof/>
            <w:webHidden/>
          </w:rPr>
          <w:t>18</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3" w:history="1">
        <w:r w:rsidRPr="0040796D">
          <w:rPr>
            <w:rStyle w:val="Hyperlink"/>
            <w:noProof/>
          </w:rPr>
          <w:t>4.14</w:t>
        </w:r>
        <w:r>
          <w:rPr>
            <w:rFonts w:asciiTheme="minorHAnsi" w:eastAsiaTheme="minorEastAsia" w:hAnsiTheme="minorHAnsi" w:cstheme="minorBidi"/>
            <w:noProof/>
            <w:sz w:val="22"/>
            <w:szCs w:val="22"/>
          </w:rPr>
          <w:tab/>
        </w:r>
        <w:r w:rsidRPr="0040796D">
          <w:rPr>
            <w:rStyle w:val="Hyperlink"/>
            <w:noProof/>
          </w:rPr>
          <w:t>User</w:t>
        </w:r>
        <w:r>
          <w:rPr>
            <w:noProof/>
            <w:webHidden/>
          </w:rPr>
          <w:tab/>
        </w:r>
        <w:r>
          <w:rPr>
            <w:noProof/>
            <w:webHidden/>
          </w:rPr>
          <w:fldChar w:fldCharType="begin"/>
        </w:r>
        <w:r>
          <w:rPr>
            <w:noProof/>
            <w:webHidden/>
          </w:rPr>
          <w:instrText xml:space="preserve"> PAGEREF _Toc50542193 \h </w:instrText>
        </w:r>
        <w:r>
          <w:rPr>
            <w:noProof/>
            <w:webHidden/>
          </w:rPr>
        </w:r>
        <w:r>
          <w:rPr>
            <w:noProof/>
            <w:webHidden/>
          </w:rPr>
          <w:fldChar w:fldCharType="separate"/>
        </w:r>
        <w:r>
          <w:rPr>
            <w:noProof/>
            <w:webHidden/>
          </w:rPr>
          <w:t>19</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4" w:history="1">
        <w:r w:rsidRPr="0040796D">
          <w:rPr>
            <w:rStyle w:val="Hyperlink"/>
            <w:noProof/>
          </w:rPr>
          <w:t>4.15</w:t>
        </w:r>
        <w:r>
          <w:rPr>
            <w:rFonts w:asciiTheme="minorHAnsi" w:eastAsiaTheme="minorEastAsia" w:hAnsiTheme="minorHAnsi" w:cstheme="minorBidi"/>
            <w:noProof/>
            <w:sz w:val="22"/>
            <w:szCs w:val="22"/>
          </w:rPr>
          <w:tab/>
        </w:r>
        <w:r w:rsidRPr="0040796D">
          <w:rPr>
            <w:rStyle w:val="Hyperlink"/>
            <w:noProof/>
          </w:rPr>
          <w:t>Dealings with the Premises</w:t>
        </w:r>
        <w:r>
          <w:rPr>
            <w:noProof/>
            <w:webHidden/>
          </w:rPr>
          <w:tab/>
        </w:r>
        <w:r>
          <w:rPr>
            <w:noProof/>
            <w:webHidden/>
          </w:rPr>
          <w:fldChar w:fldCharType="begin"/>
        </w:r>
        <w:r>
          <w:rPr>
            <w:noProof/>
            <w:webHidden/>
          </w:rPr>
          <w:instrText xml:space="preserve"> PAGEREF _Toc50542194 \h </w:instrText>
        </w:r>
        <w:r>
          <w:rPr>
            <w:noProof/>
            <w:webHidden/>
          </w:rPr>
        </w:r>
        <w:r>
          <w:rPr>
            <w:noProof/>
            <w:webHidden/>
          </w:rPr>
          <w:fldChar w:fldCharType="separate"/>
        </w:r>
        <w:r>
          <w:rPr>
            <w:noProof/>
            <w:webHidden/>
          </w:rPr>
          <w:t>21</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5" w:history="1">
        <w:r w:rsidRPr="0040796D">
          <w:rPr>
            <w:rStyle w:val="Hyperlink"/>
            <w:noProof/>
          </w:rPr>
          <w:t>4.16</w:t>
        </w:r>
        <w:r>
          <w:rPr>
            <w:rFonts w:asciiTheme="minorHAnsi" w:eastAsiaTheme="minorEastAsia" w:hAnsiTheme="minorHAnsi" w:cstheme="minorBidi"/>
            <w:noProof/>
            <w:sz w:val="22"/>
            <w:szCs w:val="22"/>
          </w:rPr>
          <w:tab/>
        </w:r>
        <w:r w:rsidRPr="0040796D">
          <w:rPr>
            <w:rStyle w:val="Hyperlink"/>
            <w:noProof/>
          </w:rPr>
          <w:t>Registration of dealings</w:t>
        </w:r>
        <w:r>
          <w:rPr>
            <w:noProof/>
            <w:webHidden/>
          </w:rPr>
          <w:tab/>
        </w:r>
        <w:r>
          <w:rPr>
            <w:noProof/>
            <w:webHidden/>
          </w:rPr>
          <w:fldChar w:fldCharType="begin"/>
        </w:r>
        <w:r>
          <w:rPr>
            <w:noProof/>
            <w:webHidden/>
          </w:rPr>
          <w:instrText xml:space="preserve"> PAGEREF _Toc50542195 \h </w:instrText>
        </w:r>
        <w:r>
          <w:rPr>
            <w:noProof/>
            <w:webHidden/>
          </w:rPr>
        </w:r>
        <w:r>
          <w:rPr>
            <w:noProof/>
            <w:webHidden/>
          </w:rPr>
          <w:fldChar w:fldCharType="separate"/>
        </w:r>
        <w:r>
          <w:rPr>
            <w:noProof/>
            <w:webHidden/>
          </w:rPr>
          <w:t>23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6" w:history="1">
        <w:r w:rsidRPr="0040796D">
          <w:rPr>
            <w:rStyle w:val="Hyperlink"/>
            <w:noProof/>
          </w:rPr>
          <w:t>4.17</w:t>
        </w:r>
        <w:r>
          <w:rPr>
            <w:rFonts w:asciiTheme="minorHAnsi" w:eastAsiaTheme="minorEastAsia" w:hAnsiTheme="minorHAnsi" w:cstheme="minorBidi"/>
            <w:noProof/>
            <w:sz w:val="22"/>
            <w:szCs w:val="22"/>
          </w:rPr>
          <w:tab/>
        </w:r>
        <w:r w:rsidRPr="0040796D">
          <w:rPr>
            <w:rStyle w:val="Hyperlink"/>
            <w:noProof/>
          </w:rPr>
          <w:t>Marketing</w:t>
        </w:r>
        <w:r>
          <w:rPr>
            <w:noProof/>
            <w:webHidden/>
          </w:rPr>
          <w:tab/>
        </w:r>
        <w:r>
          <w:rPr>
            <w:noProof/>
            <w:webHidden/>
          </w:rPr>
          <w:fldChar w:fldCharType="begin"/>
        </w:r>
        <w:r>
          <w:rPr>
            <w:noProof/>
            <w:webHidden/>
          </w:rPr>
          <w:instrText xml:space="preserve"> PAGEREF _Toc50542196 \h </w:instrText>
        </w:r>
        <w:r>
          <w:rPr>
            <w:noProof/>
            <w:webHidden/>
          </w:rPr>
        </w:r>
        <w:r>
          <w:rPr>
            <w:noProof/>
            <w:webHidden/>
          </w:rPr>
          <w:fldChar w:fldCharType="separate"/>
        </w:r>
        <w:r>
          <w:rPr>
            <w:noProof/>
            <w:webHidden/>
          </w:rPr>
          <w:t>23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7" w:history="1">
        <w:r w:rsidRPr="0040796D">
          <w:rPr>
            <w:rStyle w:val="Hyperlink"/>
            <w:noProof/>
          </w:rPr>
          <w:t>4.18</w:t>
        </w:r>
        <w:r>
          <w:rPr>
            <w:rFonts w:asciiTheme="minorHAnsi" w:eastAsiaTheme="minorEastAsia" w:hAnsiTheme="minorHAnsi" w:cstheme="minorBidi"/>
            <w:noProof/>
            <w:sz w:val="22"/>
            <w:szCs w:val="22"/>
          </w:rPr>
          <w:tab/>
        </w:r>
        <w:r w:rsidRPr="0040796D">
          <w:rPr>
            <w:rStyle w:val="Hyperlink"/>
            <w:noProof/>
          </w:rPr>
          <w:t>Notifying the Landlord of notices or claims</w:t>
        </w:r>
        <w:r>
          <w:rPr>
            <w:noProof/>
            <w:webHidden/>
          </w:rPr>
          <w:tab/>
        </w:r>
        <w:r>
          <w:rPr>
            <w:noProof/>
            <w:webHidden/>
          </w:rPr>
          <w:fldChar w:fldCharType="begin"/>
        </w:r>
        <w:r>
          <w:rPr>
            <w:noProof/>
            <w:webHidden/>
          </w:rPr>
          <w:instrText xml:space="preserve"> PAGEREF _Toc50542197 \h </w:instrText>
        </w:r>
        <w:r>
          <w:rPr>
            <w:noProof/>
            <w:webHidden/>
          </w:rPr>
        </w:r>
        <w:r>
          <w:rPr>
            <w:noProof/>
            <w:webHidden/>
          </w:rPr>
          <w:fldChar w:fldCharType="separate"/>
        </w:r>
        <w:r>
          <w:rPr>
            <w:noProof/>
            <w:webHidden/>
          </w:rPr>
          <w:t>23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8" w:history="1">
        <w:r w:rsidRPr="0040796D">
          <w:rPr>
            <w:rStyle w:val="Hyperlink"/>
            <w:noProof/>
          </w:rPr>
          <w:t>4.19</w:t>
        </w:r>
        <w:r>
          <w:rPr>
            <w:rFonts w:asciiTheme="minorHAnsi" w:eastAsiaTheme="minorEastAsia" w:hAnsiTheme="minorHAnsi" w:cstheme="minorBidi"/>
            <w:noProof/>
            <w:sz w:val="22"/>
            <w:szCs w:val="22"/>
          </w:rPr>
          <w:tab/>
        </w:r>
        <w:r w:rsidRPr="0040796D">
          <w:rPr>
            <w:rStyle w:val="Hyperlink"/>
            <w:noProof/>
          </w:rPr>
          <w:t>Comply with Acts</w:t>
        </w:r>
        <w:r>
          <w:rPr>
            <w:noProof/>
            <w:webHidden/>
          </w:rPr>
          <w:tab/>
        </w:r>
        <w:r>
          <w:rPr>
            <w:noProof/>
            <w:webHidden/>
          </w:rPr>
          <w:fldChar w:fldCharType="begin"/>
        </w:r>
        <w:r>
          <w:rPr>
            <w:noProof/>
            <w:webHidden/>
          </w:rPr>
          <w:instrText xml:space="preserve"> PAGEREF _Toc50542198 \h </w:instrText>
        </w:r>
        <w:r>
          <w:rPr>
            <w:noProof/>
            <w:webHidden/>
          </w:rPr>
        </w:r>
        <w:r>
          <w:rPr>
            <w:noProof/>
            <w:webHidden/>
          </w:rPr>
          <w:fldChar w:fldCharType="separate"/>
        </w:r>
        <w:r>
          <w:rPr>
            <w:noProof/>
            <w:webHidden/>
          </w:rPr>
          <w:t>23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199" w:history="1">
        <w:r w:rsidRPr="0040796D">
          <w:rPr>
            <w:rStyle w:val="Hyperlink"/>
            <w:noProof/>
          </w:rPr>
          <w:t>4.20</w:t>
        </w:r>
        <w:r>
          <w:rPr>
            <w:rFonts w:asciiTheme="minorHAnsi" w:eastAsiaTheme="minorEastAsia" w:hAnsiTheme="minorHAnsi" w:cstheme="minorBidi"/>
            <w:noProof/>
            <w:sz w:val="22"/>
            <w:szCs w:val="22"/>
          </w:rPr>
          <w:tab/>
        </w:r>
        <w:r w:rsidRPr="0040796D">
          <w:rPr>
            <w:rStyle w:val="Hyperlink"/>
            <w:noProof/>
          </w:rPr>
          <w:t>Planning Acts</w:t>
        </w:r>
        <w:r>
          <w:rPr>
            <w:noProof/>
            <w:webHidden/>
          </w:rPr>
          <w:tab/>
        </w:r>
        <w:r>
          <w:rPr>
            <w:noProof/>
            <w:webHidden/>
          </w:rPr>
          <w:fldChar w:fldCharType="begin"/>
        </w:r>
        <w:r>
          <w:rPr>
            <w:noProof/>
            <w:webHidden/>
          </w:rPr>
          <w:instrText xml:space="preserve"> PAGEREF _Toc50542199 \h </w:instrText>
        </w:r>
        <w:r>
          <w:rPr>
            <w:noProof/>
            <w:webHidden/>
          </w:rPr>
        </w:r>
        <w:r>
          <w:rPr>
            <w:noProof/>
            <w:webHidden/>
          </w:rPr>
          <w:fldChar w:fldCharType="separate"/>
        </w:r>
        <w:r>
          <w:rPr>
            <w:noProof/>
            <w:webHidden/>
          </w:rPr>
          <w:t>23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00" w:history="1">
        <w:r w:rsidRPr="0040796D">
          <w:rPr>
            <w:rStyle w:val="Hyperlink"/>
            <w:noProof/>
          </w:rPr>
          <w:t>4.21</w:t>
        </w:r>
        <w:r>
          <w:rPr>
            <w:rFonts w:asciiTheme="minorHAnsi" w:eastAsiaTheme="minorEastAsia" w:hAnsiTheme="minorHAnsi" w:cstheme="minorBidi"/>
            <w:noProof/>
            <w:sz w:val="22"/>
            <w:szCs w:val="22"/>
          </w:rPr>
          <w:tab/>
        </w:r>
        <w:r w:rsidRPr="0040796D">
          <w:rPr>
            <w:rStyle w:val="Hyperlink"/>
            <w:noProof/>
          </w:rPr>
          <w:t>Rights and easements</w:t>
        </w:r>
        <w:r>
          <w:rPr>
            <w:noProof/>
            <w:webHidden/>
          </w:rPr>
          <w:tab/>
        </w:r>
        <w:r>
          <w:rPr>
            <w:noProof/>
            <w:webHidden/>
          </w:rPr>
          <w:fldChar w:fldCharType="begin"/>
        </w:r>
        <w:r>
          <w:rPr>
            <w:noProof/>
            <w:webHidden/>
          </w:rPr>
          <w:instrText xml:space="preserve"> PAGEREF _Toc50542200 \h </w:instrText>
        </w:r>
        <w:r>
          <w:rPr>
            <w:noProof/>
            <w:webHidden/>
          </w:rPr>
        </w:r>
        <w:r>
          <w:rPr>
            <w:noProof/>
            <w:webHidden/>
          </w:rPr>
          <w:fldChar w:fldCharType="separate"/>
        </w:r>
        <w:r>
          <w:rPr>
            <w:noProof/>
            <w:webHidden/>
          </w:rPr>
          <w:t>24</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01" w:history="1">
        <w:r w:rsidRPr="0040796D">
          <w:rPr>
            <w:rStyle w:val="Hyperlink"/>
            <w:noProof/>
          </w:rPr>
          <w:t>4.22</w:t>
        </w:r>
        <w:r>
          <w:rPr>
            <w:rFonts w:asciiTheme="minorHAnsi" w:eastAsiaTheme="minorEastAsia" w:hAnsiTheme="minorHAnsi" w:cstheme="minorBidi"/>
            <w:noProof/>
            <w:sz w:val="22"/>
            <w:szCs w:val="22"/>
          </w:rPr>
          <w:tab/>
        </w:r>
        <w:r w:rsidRPr="0040796D">
          <w:rPr>
            <w:rStyle w:val="Hyperlink"/>
            <w:noProof/>
          </w:rPr>
          <w:t>Management of the Building and the Estate</w:t>
        </w:r>
        <w:r>
          <w:rPr>
            <w:noProof/>
            <w:webHidden/>
          </w:rPr>
          <w:tab/>
        </w:r>
        <w:r>
          <w:rPr>
            <w:noProof/>
            <w:webHidden/>
          </w:rPr>
          <w:fldChar w:fldCharType="begin"/>
        </w:r>
        <w:r>
          <w:rPr>
            <w:noProof/>
            <w:webHidden/>
          </w:rPr>
          <w:instrText xml:space="preserve"> PAGEREF _Toc50542201 \h </w:instrText>
        </w:r>
        <w:r>
          <w:rPr>
            <w:noProof/>
            <w:webHidden/>
          </w:rPr>
        </w:r>
        <w:r>
          <w:rPr>
            <w:noProof/>
            <w:webHidden/>
          </w:rPr>
          <w:fldChar w:fldCharType="separate"/>
        </w:r>
        <w:r>
          <w:rPr>
            <w:noProof/>
            <w:webHidden/>
          </w:rPr>
          <w:t>24</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02" w:history="1">
        <w:r w:rsidRPr="0040796D">
          <w:rPr>
            <w:rStyle w:val="Hyperlink"/>
            <w:noProof/>
          </w:rPr>
          <w:t>4.23</w:t>
        </w:r>
        <w:r>
          <w:rPr>
            <w:rFonts w:asciiTheme="minorHAnsi" w:eastAsiaTheme="minorEastAsia" w:hAnsiTheme="minorHAnsi" w:cstheme="minorBidi"/>
            <w:noProof/>
            <w:sz w:val="22"/>
            <w:szCs w:val="22"/>
          </w:rPr>
          <w:tab/>
        </w:r>
        <w:r w:rsidRPr="0040796D">
          <w:rPr>
            <w:rStyle w:val="Hyperlink"/>
            <w:noProof/>
          </w:rPr>
          <w:t>Superior interest</w:t>
        </w:r>
        <w:r>
          <w:rPr>
            <w:noProof/>
            <w:webHidden/>
          </w:rPr>
          <w:tab/>
        </w:r>
        <w:r>
          <w:rPr>
            <w:noProof/>
            <w:webHidden/>
          </w:rPr>
          <w:fldChar w:fldCharType="begin"/>
        </w:r>
        <w:r>
          <w:rPr>
            <w:noProof/>
            <w:webHidden/>
          </w:rPr>
          <w:instrText xml:space="preserve"> PAGEREF _Toc50542202 \h </w:instrText>
        </w:r>
        <w:r>
          <w:rPr>
            <w:noProof/>
            <w:webHidden/>
          </w:rPr>
        </w:r>
        <w:r>
          <w:rPr>
            <w:noProof/>
            <w:webHidden/>
          </w:rPr>
          <w:fldChar w:fldCharType="separate"/>
        </w:r>
        <w:r>
          <w:rPr>
            <w:noProof/>
            <w:webHidden/>
          </w:rPr>
          <w:t>24</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03" w:history="1">
        <w:r w:rsidRPr="0040796D">
          <w:rPr>
            <w:rStyle w:val="Hyperlink"/>
            <w:noProof/>
          </w:rPr>
          <w:t>4.24</w:t>
        </w:r>
        <w:r>
          <w:rPr>
            <w:rFonts w:asciiTheme="minorHAnsi" w:eastAsiaTheme="minorEastAsia" w:hAnsiTheme="minorHAnsi" w:cstheme="minorBidi"/>
            <w:noProof/>
            <w:sz w:val="22"/>
            <w:szCs w:val="22"/>
          </w:rPr>
          <w:tab/>
        </w:r>
        <w:r w:rsidRPr="0040796D">
          <w:rPr>
            <w:rStyle w:val="Hyperlink"/>
            <w:noProof/>
          </w:rPr>
          <w:t>Registration at the Land Registry</w:t>
        </w:r>
        <w:r>
          <w:rPr>
            <w:noProof/>
            <w:webHidden/>
          </w:rPr>
          <w:tab/>
        </w:r>
        <w:r>
          <w:rPr>
            <w:noProof/>
            <w:webHidden/>
          </w:rPr>
          <w:fldChar w:fldCharType="begin"/>
        </w:r>
        <w:r>
          <w:rPr>
            <w:noProof/>
            <w:webHidden/>
          </w:rPr>
          <w:instrText xml:space="preserve"> PAGEREF _Toc50542203 \h </w:instrText>
        </w:r>
        <w:r>
          <w:rPr>
            <w:noProof/>
            <w:webHidden/>
          </w:rPr>
        </w:r>
        <w:r>
          <w:rPr>
            <w:noProof/>
            <w:webHidden/>
          </w:rPr>
          <w:fldChar w:fldCharType="separate"/>
        </w:r>
        <w:r>
          <w:rPr>
            <w:noProof/>
            <w:webHidden/>
          </w:rPr>
          <w:t>24</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04" w:history="1">
        <w:r w:rsidRPr="0040796D">
          <w:rPr>
            <w:rStyle w:val="Hyperlink"/>
            <w:noProof/>
          </w:rPr>
          <w:t>4.25</w:t>
        </w:r>
        <w:r>
          <w:rPr>
            <w:rFonts w:asciiTheme="minorHAnsi" w:eastAsiaTheme="minorEastAsia" w:hAnsiTheme="minorHAnsi" w:cstheme="minorBidi"/>
            <w:noProof/>
            <w:sz w:val="22"/>
            <w:szCs w:val="22"/>
          </w:rPr>
          <w:tab/>
        </w:r>
        <w:r w:rsidRPr="0040796D">
          <w:rPr>
            <w:rStyle w:val="Hyperlink"/>
            <w:noProof/>
          </w:rPr>
          <w:t>[Turnover information</w:t>
        </w:r>
        <w:r>
          <w:rPr>
            <w:noProof/>
            <w:webHidden/>
          </w:rPr>
          <w:tab/>
        </w:r>
        <w:r>
          <w:rPr>
            <w:noProof/>
            <w:webHidden/>
          </w:rPr>
          <w:fldChar w:fldCharType="begin"/>
        </w:r>
        <w:r>
          <w:rPr>
            <w:noProof/>
            <w:webHidden/>
          </w:rPr>
          <w:instrText xml:space="preserve"> PAGEREF _Toc50542204 \h </w:instrText>
        </w:r>
        <w:r>
          <w:rPr>
            <w:noProof/>
            <w:webHidden/>
          </w:rPr>
        </w:r>
        <w:r>
          <w:rPr>
            <w:noProof/>
            <w:webHidden/>
          </w:rPr>
          <w:fldChar w:fldCharType="separate"/>
        </w:r>
        <w:r>
          <w:rPr>
            <w:noProof/>
            <w:webHidden/>
          </w:rPr>
          <w:t>25</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05" w:history="1">
        <w:r w:rsidRPr="0040796D">
          <w:rPr>
            <w:rStyle w:val="Hyperlink"/>
            <w:noProof/>
          </w:rPr>
          <w:t>4.26</w:t>
        </w:r>
        <w:r>
          <w:rPr>
            <w:rFonts w:asciiTheme="minorHAnsi" w:eastAsiaTheme="minorEastAsia" w:hAnsiTheme="minorHAnsi" w:cstheme="minorBidi"/>
            <w:noProof/>
            <w:sz w:val="22"/>
            <w:szCs w:val="22"/>
          </w:rPr>
          <w:tab/>
        </w:r>
        <w:r w:rsidRPr="0040796D">
          <w:rPr>
            <w:rStyle w:val="Hyperlink"/>
            <w:noProof/>
          </w:rPr>
          <w:t>Applications for consent or approval</w:t>
        </w:r>
        <w:r>
          <w:rPr>
            <w:noProof/>
            <w:webHidden/>
          </w:rPr>
          <w:tab/>
        </w:r>
        <w:r>
          <w:rPr>
            <w:noProof/>
            <w:webHidden/>
          </w:rPr>
          <w:fldChar w:fldCharType="begin"/>
        </w:r>
        <w:r>
          <w:rPr>
            <w:noProof/>
            <w:webHidden/>
          </w:rPr>
          <w:instrText xml:space="preserve"> PAGEREF _Toc50542205 \h </w:instrText>
        </w:r>
        <w:r>
          <w:rPr>
            <w:noProof/>
            <w:webHidden/>
          </w:rPr>
        </w:r>
        <w:r>
          <w:rPr>
            <w:noProof/>
            <w:webHidden/>
          </w:rPr>
          <w:fldChar w:fldCharType="separate"/>
        </w:r>
        <w:r>
          <w:rPr>
            <w:noProof/>
            <w:webHidden/>
          </w:rPr>
          <w:t>25</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206" w:history="1">
        <w:r w:rsidRPr="0040796D">
          <w:rPr>
            <w:rStyle w:val="Hyperlink"/>
            <w:noProof/>
          </w:rPr>
          <w:t>5.</w:t>
        </w:r>
        <w:r>
          <w:rPr>
            <w:rFonts w:asciiTheme="minorHAnsi" w:eastAsiaTheme="minorEastAsia" w:hAnsiTheme="minorHAnsi" w:cstheme="minorBidi"/>
            <w:b w:val="0"/>
            <w:noProof/>
            <w:sz w:val="22"/>
            <w:szCs w:val="22"/>
          </w:rPr>
          <w:tab/>
        </w:r>
        <w:r w:rsidRPr="0040796D">
          <w:rPr>
            <w:rStyle w:val="Hyperlink"/>
            <w:noProof/>
          </w:rPr>
          <w:t>LANDLORD’S OBLIGATIONS</w:t>
        </w:r>
        <w:r>
          <w:rPr>
            <w:noProof/>
            <w:webHidden/>
          </w:rPr>
          <w:tab/>
        </w:r>
        <w:r>
          <w:rPr>
            <w:noProof/>
            <w:webHidden/>
          </w:rPr>
          <w:fldChar w:fldCharType="begin"/>
        </w:r>
        <w:r>
          <w:rPr>
            <w:noProof/>
            <w:webHidden/>
          </w:rPr>
          <w:instrText xml:space="preserve"> PAGEREF _Toc50542206 \h </w:instrText>
        </w:r>
        <w:r>
          <w:rPr>
            <w:noProof/>
            <w:webHidden/>
          </w:rPr>
        </w:r>
        <w:r>
          <w:rPr>
            <w:noProof/>
            <w:webHidden/>
          </w:rPr>
          <w:fldChar w:fldCharType="separate"/>
        </w:r>
        <w:r>
          <w:rPr>
            <w:noProof/>
            <w:webHidden/>
          </w:rPr>
          <w:t>25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07" w:history="1">
        <w:r w:rsidRPr="0040796D">
          <w:rPr>
            <w:rStyle w:val="Hyperlink"/>
            <w:noProof/>
          </w:rPr>
          <w:t>5.1</w:t>
        </w:r>
        <w:r>
          <w:rPr>
            <w:rFonts w:asciiTheme="minorHAnsi" w:eastAsiaTheme="minorEastAsia" w:hAnsiTheme="minorHAnsi" w:cstheme="minorBidi"/>
            <w:noProof/>
            <w:sz w:val="22"/>
            <w:szCs w:val="22"/>
          </w:rPr>
          <w:tab/>
        </w:r>
        <w:r w:rsidRPr="0040796D">
          <w:rPr>
            <w:rStyle w:val="Hyperlink"/>
            <w:noProof/>
          </w:rPr>
          <w:t>Quiet enjoyment</w:t>
        </w:r>
        <w:r>
          <w:rPr>
            <w:noProof/>
            <w:webHidden/>
          </w:rPr>
          <w:tab/>
        </w:r>
        <w:r>
          <w:rPr>
            <w:noProof/>
            <w:webHidden/>
          </w:rPr>
          <w:fldChar w:fldCharType="begin"/>
        </w:r>
        <w:r>
          <w:rPr>
            <w:noProof/>
            <w:webHidden/>
          </w:rPr>
          <w:instrText xml:space="preserve"> PAGEREF _Toc50542207 \h </w:instrText>
        </w:r>
        <w:r>
          <w:rPr>
            <w:noProof/>
            <w:webHidden/>
          </w:rPr>
        </w:r>
        <w:r>
          <w:rPr>
            <w:noProof/>
            <w:webHidden/>
          </w:rPr>
          <w:fldChar w:fldCharType="separate"/>
        </w:r>
        <w:r>
          <w:rPr>
            <w:noProof/>
            <w:webHidden/>
          </w:rPr>
          <w:t>25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08" w:history="1">
        <w:r w:rsidRPr="0040796D">
          <w:rPr>
            <w:rStyle w:val="Hyperlink"/>
            <w:noProof/>
          </w:rPr>
          <w:t>5.2</w:t>
        </w:r>
        <w:r>
          <w:rPr>
            <w:rFonts w:asciiTheme="minorHAnsi" w:eastAsiaTheme="minorEastAsia" w:hAnsiTheme="minorHAnsi" w:cstheme="minorBidi"/>
            <w:noProof/>
            <w:sz w:val="22"/>
            <w:szCs w:val="22"/>
          </w:rPr>
          <w:tab/>
        </w:r>
        <w:r w:rsidRPr="0040796D">
          <w:rPr>
            <w:rStyle w:val="Hyperlink"/>
            <w:noProof/>
          </w:rPr>
          <w:t>Insurance</w:t>
        </w:r>
        <w:r>
          <w:rPr>
            <w:noProof/>
            <w:webHidden/>
          </w:rPr>
          <w:tab/>
        </w:r>
        <w:r>
          <w:rPr>
            <w:noProof/>
            <w:webHidden/>
          </w:rPr>
          <w:fldChar w:fldCharType="begin"/>
        </w:r>
        <w:r>
          <w:rPr>
            <w:noProof/>
            <w:webHidden/>
          </w:rPr>
          <w:instrText xml:space="preserve"> PAGEREF _Toc50542208 \h </w:instrText>
        </w:r>
        <w:r>
          <w:rPr>
            <w:noProof/>
            <w:webHidden/>
          </w:rPr>
        </w:r>
        <w:r>
          <w:rPr>
            <w:noProof/>
            <w:webHidden/>
          </w:rPr>
          <w:fldChar w:fldCharType="separate"/>
        </w:r>
        <w:r>
          <w:rPr>
            <w:noProof/>
            <w:webHidden/>
          </w:rPr>
          <w:t>25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09" w:history="1">
        <w:r w:rsidRPr="0040796D">
          <w:rPr>
            <w:rStyle w:val="Hyperlink"/>
            <w:noProof/>
          </w:rPr>
          <w:t>5.3</w:t>
        </w:r>
        <w:r>
          <w:rPr>
            <w:rFonts w:asciiTheme="minorHAnsi" w:eastAsiaTheme="minorEastAsia" w:hAnsiTheme="minorHAnsi" w:cstheme="minorBidi"/>
            <w:noProof/>
            <w:sz w:val="22"/>
            <w:szCs w:val="22"/>
          </w:rPr>
          <w:tab/>
        </w:r>
        <w:r w:rsidRPr="0040796D">
          <w:rPr>
            <w:rStyle w:val="Hyperlink"/>
            <w:noProof/>
          </w:rPr>
          <w:t>Services</w:t>
        </w:r>
        <w:r>
          <w:rPr>
            <w:noProof/>
            <w:webHidden/>
          </w:rPr>
          <w:tab/>
        </w:r>
        <w:r>
          <w:rPr>
            <w:noProof/>
            <w:webHidden/>
          </w:rPr>
          <w:fldChar w:fldCharType="begin"/>
        </w:r>
        <w:r>
          <w:rPr>
            <w:noProof/>
            <w:webHidden/>
          </w:rPr>
          <w:instrText xml:space="preserve"> PAGEREF _Toc50542209 \h </w:instrText>
        </w:r>
        <w:r>
          <w:rPr>
            <w:noProof/>
            <w:webHidden/>
          </w:rPr>
        </w:r>
        <w:r>
          <w:rPr>
            <w:noProof/>
            <w:webHidden/>
          </w:rPr>
          <w:fldChar w:fldCharType="separate"/>
        </w:r>
        <w:r>
          <w:rPr>
            <w:noProof/>
            <w:webHidden/>
          </w:rPr>
          <w:t>25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10" w:history="1">
        <w:r w:rsidRPr="0040796D">
          <w:rPr>
            <w:rStyle w:val="Hyperlink"/>
            <w:noProof/>
          </w:rPr>
          <w:t>5.4</w:t>
        </w:r>
        <w:r>
          <w:rPr>
            <w:rFonts w:asciiTheme="minorHAnsi" w:eastAsiaTheme="minorEastAsia" w:hAnsiTheme="minorHAnsi" w:cstheme="minorBidi"/>
            <w:noProof/>
            <w:sz w:val="22"/>
            <w:szCs w:val="22"/>
          </w:rPr>
          <w:tab/>
        </w:r>
        <w:r w:rsidRPr="0040796D">
          <w:rPr>
            <w:rStyle w:val="Hyperlink"/>
            <w:noProof/>
          </w:rPr>
          <w:t>Repayment of rent</w:t>
        </w:r>
        <w:r>
          <w:rPr>
            <w:noProof/>
            <w:webHidden/>
          </w:rPr>
          <w:tab/>
        </w:r>
        <w:r>
          <w:rPr>
            <w:noProof/>
            <w:webHidden/>
          </w:rPr>
          <w:fldChar w:fldCharType="begin"/>
        </w:r>
        <w:r>
          <w:rPr>
            <w:noProof/>
            <w:webHidden/>
          </w:rPr>
          <w:instrText xml:space="preserve"> PAGEREF _Toc50542210 \h </w:instrText>
        </w:r>
        <w:r>
          <w:rPr>
            <w:noProof/>
            <w:webHidden/>
          </w:rPr>
        </w:r>
        <w:r>
          <w:rPr>
            <w:noProof/>
            <w:webHidden/>
          </w:rPr>
          <w:fldChar w:fldCharType="separate"/>
        </w:r>
        <w:r>
          <w:rPr>
            <w:noProof/>
            <w:webHidden/>
          </w:rPr>
          <w:t>25</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11" w:history="1">
        <w:r w:rsidRPr="0040796D">
          <w:rPr>
            <w:rStyle w:val="Hyperlink"/>
            <w:noProof/>
          </w:rPr>
          <w:t>5.5</w:t>
        </w:r>
        <w:r>
          <w:rPr>
            <w:rFonts w:asciiTheme="minorHAnsi" w:eastAsiaTheme="minorEastAsia" w:hAnsiTheme="minorHAnsi" w:cstheme="minorBidi"/>
            <w:noProof/>
            <w:sz w:val="22"/>
            <w:szCs w:val="22"/>
          </w:rPr>
          <w:tab/>
        </w:r>
        <w:r w:rsidRPr="0040796D">
          <w:rPr>
            <w:rStyle w:val="Hyperlink"/>
            <w:noProof/>
          </w:rPr>
          <w:t>Entry Safeguards</w:t>
        </w:r>
        <w:r>
          <w:rPr>
            <w:noProof/>
            <w:webHidden/>
          </w:rPr>
          <w:tab/>
        </w:r>
        <w:r>
          <w:rPr>
            <w:noProof/>
            <w:webHidden/>
          </w:rPr>
          <w:fldChar w:fldCharType="begin"/>
        </w:r>
        <w:r>
          <w:rPr>
            <w:noProof/>
            <w:webHidden/>
          </w:rPr>
          <w:instrText xml:space="preserve"> PAGEREF _Toc50542211 \h </w:instrText>
        </w:r>
        <w:r>
          <w:rPr>
            <w:noProof/>
            <w:webHidden/>
          </w:rPr>
        </w:r>
        <w:r>
          <w:rPr>
            <w:noProof/>
            <w:webHidden/>
          </w:rPr>
          <w:fldChar w:fldCharType="separate"/>
        </w:r>
        <w:r>
          <w:rPr>
            <w:noProof/>
            <w:webHidden/>
          </w:rPr>
          <w:t>26</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12" w:history="1">
        <w:r w:rsidRPr="0040796D">
          <w:rPr>
            <w:rStyle w:val="Hyperlink"/>
            <w:noProof/>
          </w:rPr>
          <w:t>5.6</w:t>
        </w:r>
        <w:r>
          <w:rPr>
            <w:rFonts w:asciiTheme="minorHAnsi" w:eastAsiaTheme="minorEastAsia" w:hAnsiTheme="minorHAnsi" w:cstheme="minorBidi"/>
            <w:noProof/>
            <w:sz w:val="22"/>
            <w:szCs w:val="22"/>
          </w:rPr>
          <w:tab/>
        </w:r>
        <w:r w:rsidRPr="0040796D">
          <w:rPr>
            <w:rStyle w:val="Hyperlink"/>
            <w:noProof/>
          </w:rPr>
          <w:t>Scaffolding</w:t>
        </w:r>
        <w:r>
          <w:rPr>
            <w:noProof/>
            <w:webHidden/>
          </w:rPr>
          <w:tab/>
        </w:r>
        <w:r>
          <w:rPr>
            <w:noProof/>
            <w:webHidden/>
          </w:rPr>
          <w:fldChar w:fldCharType="begin"/>
        </w:r>
        <w:r>
          <w:rPr>
            <w:noProof/>
            <w:webHidden/>
          </w:rPr>
          <w:instrText xml:space="preserve"> PAGEREF _Toc50542212 \h </w:instrText>
        </w:r>
        <w:r>
          <w:rPr>
            <w:noProof/>
            <w:webHidden/>
          </w:rPr>
        </w:r>
        <w:r>
          <w:rPr>
            <w:noProof/>
            <w:webHidden/>
          </w:rPr>
          <w:fldChar w:fldCharType="separate"/>
        </w:r>
        <w:r>
          <w:rPr>
            <w:noProof/>
            <w:webHidden/>
          </w:rPr>
          <w:t>26</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13" w:history="1">
        <w:r w:rsidRPr="0040796D">
          <w:rPr>
            <w:rStyle w:val="Hyperlink"/>
            <w:noProof/>
          </w:rPr>
          <w:t>5.7</w:t>
        </w:r>
        <w:r>
          <w:rPr>
            <w:rFonts w:asciiTheme="minorHAnsi" w:eastAsiaTheme="minorEastAsia" w:hAnsiTheme="minorHAnsi" w:cstheme="minorBidi"/>
            <w:noProof/>
            <w:sz w:val="22"/>
            <w:szCs w:val="22"/>
          </w:rPr>
          <w:tab/>
        </w:r>
        <w:r w:rsidRPr="0040796D">
          <w:rPr>
            <w:rStyle w:val="Hyperlink"/>
            <w:noProof/>
          </w:rPr>
          <w:t>[Turnover Information</w:t>
        </w:r>
        <w:r>
          <w:rPr>
            <w:noProof/>
            <w:webHidden/>
          </w:rPr>
          <w:tab/>
        </w:r>
        <w:r>
          <w:rPr>
            <w:noProof/>
            <w:webHidden/>
          </w:rPr>
          <w:fldChar w:fldCharType="begin"/>
        </w:r>
        <w:r>
          <w:rPr>
            <w:noProof/>
            <w:webHidden/>
          </w:rPr>
          <w:instrText xml:space="preserve"> PAGEREF _Toc50542213 \h </w:instrText>
        </w:r>
        <w:r>
          <w:rPr>
            <w:noProof/>
            <w:webHidden/>
          </w:rPr>
        </w:r>
        <w:r>
          <w:rPr>
            <w:noProof/>
            <w:webHidden/>
          </w:rPr>
          <w:fldChar w:fldCharType="separate"/>
        </w:r>
        <w:r>
          <w:rPr>
            <w:noProof/>
            <w:webHidden/>
          </w:rPr>
          <w:t>26</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14" w:history="1">
        <w:r w:rsidRPr="0040796D">
          <w:rPr>
            <w:rStyle w:val="Hyperlink"/>
            <w:noProof/>
          </w:rPr>
          <w:t>5.8</w:t>
        </w:r>
        <w:r>
          <w:rPr>
            <w:rFonts w:asciiTheme="minorHAnsi" w:eastAsiaTheme="minorEastAsia" w:hAnsiTheme="minorHAnsi" w:cstheme="minorBidi"/>
            <w:noProof/>
            <w:sz w:val="22"/>
            <w:szCs w:val="22"/>
          </w:rPr>
          <w:tab/>
        </w:r>
        <w:r w:rsidRPr="0040796D">
          <w:rPr>
            <w:rStyle w:val="Hyperlink"/>
            <w:noProof/>
          </w:rPr>
          <w:t>[Head Lease</w:t>
        </w:r>
        <w:r>
          <w:rPr>
            <w:noProof/>
            <w:webHidden/>
          </w:rPr>
          <w:tab/>
        </w:r>
        <w:r>
          <w:rPr>
            <w:noProof/>
            <w:webHidden/>
          </w:rPr>
          <w:fldChar w:fldCharType="begin"/>
        </w:r>
        <w:r>
          <w:rPr>
            <w:noProof/>
            <w:webHidden/>
          </w:rPr>
          <w:instrText xml:space="preserve"> PAGEREF _Toc50542214 \h </w:instrText>
        </w:r>
        <w:r>
          <w:rPr>
            <w:noProof/>
            <w:webHidden/>
          </w:rPr>
        </w:r>
        <w:r>
          <w:rPr>
            <w:noProof/>
            <w:webHidden/>
          </w:rPr>
          <w:fldChar w:fldCharType="separate"/>
        </w:r>
        <w:r>
          <w:rPr>
            <w:noProof/>
            <w:webHidden/>
          </w:rPr>
          <w:t>27</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15" w:history="1">
        <w:r w:rsidRPr="0040796D">
          <w:rPr>
            <w:rStyle w:val="Hyperlink"/>
            <w:noProof/>
          </w:rPr>
          <w:t>5.9</w:t>
        </w:r>
        <w:r>
          <w:rPr>
            <w:rFonts w:asciiTheme="minorHAnsi" w:eastAsiaTheme="minorEastAsia" w:hAnsiTheme="minorHAnsi" w:cstheme="minorBidi"/>
            <w:noProof/>
            <w:sz w:val="22"/>
            <w:szCs w:val="22"/>
          </w:rPr>
          <w:tab/>
        </w:r>
        <w:r w:rsidRPr="0040796D">
          <w:rPr>
            <w:rStyle w:val="Hyperlink"/>
            <w:noProof/>
          </w:rPr>
          <w:t>Change in the extent of the Estate</w:t>
        </w:r>
        <w:r>
          <w:rPr>
            <w:noProof/>
            <w:webHidden/>
          </w:rPr>
          <w:tab/>
        </w:r>
        <w:r>
          <w:rPr>
            <w:noProof/>
            <w:webHidden/>
          </w:rPr>
          <w:fldChar w:fldCharType="begin"/>
        </w:r>
        <w:r>
          <w:rPr>
            <w:noProof/>
            <w:webHidden/>
          </w:rPr>
          <w:instrText xml:space="preserve"> PAGEREF _Toc50542215 \h </w:instrText>
        </w:r>
        <w:r>
          <w:rPr>
            <w:noProof/>
            <w:webHidden/>
          </w:rPr>
        </w:r>
        <w:r>
          <w:rPr>
            <w:noProof/>
            <w:webHidden/>
          </w:rPr>
          <w:fldChar w:fldCharType="separate"/>
        </w:r>
        <w:r>
          <w:rPr>
            <w:noProof/>
            <w:webHidden/>
          </w:rPr>
          <w:t>27</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16" w:history="1">
        <w:r w:rsidRPr="0040796D">
          <w:rPr>
            <w:rStyle w:val="Hyperlink"/>
            <w:noProof/>
          </w:rPr>
          <w:t>5.10</w:t>
        </w:r>
        <w:r>
          <w:rPr>
            <w:rFonts w:asciiTheme="minorHAnsi" w:eastAsiaTheme="minorEastAsia" w:hAnsiTheme="minorHAnsi" w:cstheme="minorBidi"/>
            <w:noProof/>
            <w:sz w:val="22"/>
            <w:szCs w:val="22"/>
          </w:rPr>
          <w:tab/>
        </w:r>
        <w:r w:rsidRPr="0040796D">
          <w:rPr>
            <w:rStyle w:val="Hyperlink"/>
            <w:noProof/>
          </w:rPr>
          <w:t>Designation of Building Common Parts, Estate Common Parts and use of rights</w:t>
        </w:r>
        <w:r>
          <w:rPr>
            <w:noProof/>
            <w:webHidden/>
          </w:rPr>
          <w:tab/>
        </w:r>
        <w:r>
          <w:rPr>
            <w:noProof/>
            <w:webHidden/>
          </w:rPr>
          <w:fldChar w:fldCharType="begin"/>
        </w:r>
        <w:r>
          <w:rPr>
            <w:noProof/>
            <w:webHidden/>
          </w:rPr>
          <w:instrText xml:space="preserve"> PAGEREF _Toc50542216 \h </w:instrText>
        </w:r>
        <w:r>
          <w:rPr>
            <w:noProof/>
            <w:webHidden/>
          </w:rPr>
        </w:r>
        <w:r>
          <w:rPr>
            <w:noProof/>
            <w:webHidden/>
          </w:rPr>
          <w:fldChar w:fldCharType="separate"/>
        </w:r>
        <w:r>
          <w:rPr>
            <w:noProof/>
            <w:webHidden/>
          </w:rPr>
          <w:t>27</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17" w:history="1">
        <w:r w:rsidRPr="0040796D">
          <w:rPr>
            <w:rStyle w:val="Hyperlink"/>
            <w:noProof/>
          </w:rPr>
          <w:t>5.11</w:t>
        </w:r>
        <w:r>
          <w:rPr>
            <w:rFonts w:asciiTheme="minorHAnsi" w:eastAsiaTheme="minorEastAsia" w:hAnsiTheme="minorHAnsi" w:cstheme="minorBidi"/>
            <w:noProof/>
            <w:sz w:val="22"/>
            <w:szCs w:val="22"/>
          </w:rPr>
          <w:tab/>
        </w:r>
        <w:r w:rsidRPr="0040796D">
          <w:rPr>
            <w:rStyle w:val="Hyperlink"/>
            <w:noProof/>
          </w:rPr>
          <w:t>[Relocation of External Works</w:t>
        </w:r>
        <w:r>
          <w:rPr>
            <w:noProof/>
            <w:webHidden/>
          </w:rPr>
          <w:tab/>
        </w:r>
        <w:r>
          <w:rPr>
            <w:noProof/>
            <w:webHidden/>
          </w:rPr>
          <w:fldChar w:fldCharType="begin"/>
        </w:r>
        <w:r>
          <w:rPr>
            <w:noProof/>
            <w:webHidden/>
          </w:rPr>
          <w:instrText xml:space="preserve"> PAGEREF _Toc50542217 \h </w:instrText>
        </w:r>
        <w:r>
          <w:rPr>
            <w:noProof/>
            <w:webHidden/>
          </w:rPr>
        </w:r>
        <w:r>
          <w:rPr>
            <w:noProof/>
            <w:webHidden/>
          </w:rPr>
          <w:fldChar w:fldCharType="separate"/>
        </w:r>
        <w:r>
          <w:rPr>
            <w:noProof/>
            <w:webHidden/>
          </w:rPr>
          <w:t>28</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218" w:history="1">
        <w:r w:rsidRPr="0040796D">
          <w:rPr>
            <w:rStyle w:val="Hyperlink"/>
            <w:noProof/>
          </w:rPr>
          <w:t>6.</w:t>
        </w:r>
        <w:r>
          <w:rPr>
            <w:rFonts w:asciiTheme="minorHAnsi" w:eastAsiaTheme="minorEastAsia" w:hAnsiTheme="minorHAnsi" w:cstheme="minorBidi"/>
            <w:b w:val="0"/>
            <w:noProof/>
            <w:sz w:val="22"/>
            <w:szCs w:val="22"/>
          </w:rPr>
          <w:tab/>
        </w:r>
        <w:r w:rsidRPr="0040796D">
          <w:rPr>
            <w:rStyle w:val="Hyperlink"/>
            <w:noProof/>
          </w:rPr>
          <w:t>AGREEMENTS</w:t>
        </w:r>
        <w:r>
          <w:rPr>
            <w:noProof/>
            <w:webHidden/>
          </w:rPr>
          <w:tab/>
        </w:r>
        <w:r>
          <w:rPr>
            <w:noProof/>
            <w:webHidden/>
          </w:rPr>
          <w:fldChar w:fldCharType="begin"/>
        </w:r>
        <w:r>
          <w:rPr>
            <w:noProof/>
            <w:webHidden/>
          </w:rPr>
          <w:instrText xml:space="preserve"> PAGEREF _Toc50542218 \h </w:instrText>
        </w:r>
        <w:r>
          <w:rPr>
            <w:noProof/>
            <w:webHidden/>
          </w:rPr>
        </w:r>
        <w:r>
          <w:rPr>
            <w:noProof/>
            <w:webHidden/>
          </w:rPr>
          <w:fldChar w:fldCharType="separate"/>
        </w:r>
        <w:r>
          <w:rPr>
            <w:noProof/>
            <w:webHidden/>
          </w:rPr>
          <w:t>28</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19" w:history="1">
        <w:r w:rsidRPr="0040796D">
          <w:rPr>
            <w:rStyle w:val="Hyperlink"/>
            <w:noProof/>
          </w:rPr>
          <w:t>6.1</w:t>
        </w:r>
        <w:r>
          <w:rPr>
            <w:rFonts w:asciiTheme="minorHAnsi" w:eastAsiaTheme="minorEastAsia" w:hAnsiTheme="minorHAnsi" w:cstheme="minorBidi"/>
            <w:noProof/>
            <w:sz w:val="22"/>
            <w:szCs w:val="22"/>
          </w:rPr>
          <w:tab/>
        </w:r>
        <w:r w:rsidRPr="0040796D">
          <w:rPr>
            <w:rStyle w:val="Hyperlink"/>
            <w:noProof/>
          </w:rPr>
          <w:t>Landlord’s right to end this Lease</w:t>
        </w:r>
        <w:r>
          <w:rPr>
            <w:noProof/>
            <w:webHidden/>
          </w:rPr>
          <w:tab/>
        </w:r>
        <w:r>
          <w:rPr>
            <w:noProof/>
            <w:webHidden/>
          </w:rPr>
          <w:fldChar w:fldCharType="begin"/>
        </w:r>
        <w:r>
          <w:rPr>
            <w:noProof/>
            <w:webHidden/>
          </w:rPr>
          <w:instrText xml:space="preserve"> PAGEREF _Toc50542219 \h </w:instrText>
        </w:r>
        <w:r>
          <w:rPr>
            <w:noProof/>
            <w:webHidden/>
          </w:rPr>
        </w:r>
        <w:r>
          <w:rPr>
            <w:noProof/>
            <w:webHidden/>
          </w:rPr>
          <w:fldChar w:fldCharType="separate"/>
        </w:r>
        <w:r>
          <w:rPr>
            <w:noProof/>
            <w:webHidden/>
          </w:rPr>
          <w:t>28</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0" w:history="1">
        <w:r w:rsidRPr="0040796D">
          <w:rPr>
            <w:rStyle w:val="Hyperlink"/>
            <w:noProof/>
          </w:rPr>
          <w:t>6.2</w:t>
        </w:r>
        <w:r>
          <w:rPr>
            <w:rFonts w:asciiTheme="minorHAnsi" w:eastAsiaTheme="minorEastAsia" w:hAnsiTheme="minorHAnsi" w:cstheme="minorBidi"/>
            <w:noProof/>
            <w:sz w:val="22"/>
            <w:szCs w:val="22"/>
          </w:rPr>
          <w:tab/>
        </w:r>
        <w:r w:rsidRPr="0040796D">
          <w:rPr>
            <w:rStyle w:val="Hyperlink"/>
            <w:noProof/>
          </w:rPr>
          <w:t>No acquisition of easements or rights</w:t>
        </w:r>
        <w:r>
          <w:rPr>
            <w:noProof/>
            <w:webHidden/>
          </w:rPr>
          <w:tab/>
        </w:r>
        <w:r>
          <w:rPr>
            <w:noProof/>
            <w:webHidden/>
          </w:rPr>
          <w:fldChar w:fldCharType="begin"/>
        </w:r>
        <w:r>
          <w:rPr>
            <w:noProof/>
            <w:webHidden/>
          </w:rPr>
          <w:instrText xml:space="preserve"> PAGEREF _Toc50542220 \h </w:instrText>
        </w:r>
        <w:r>
          <w:rPr>
            <w:noProof/>
            <w:webHidden/>
          </w:rPr>
        </w:r>
        <w:r>
          <w:rPr>
            <w:noProof/>
            <w:webHidden/>
          </w:rPr>
          <w:fldChar w:fldCharType="separate"/>
        </w:r>
        <w:r>
          <w:rPr>
            <w:noProof/>
            <w:webHidden/>
          </w:rPr>
          <w:t>30</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1" w:history="1">
        <w:r w:rsidRPr="0040796D">
          <w:rPr>
            <w:rStyle w:val="Hyperlink"/>
            <w:noProof/>
          </w:rPr>
          <w:t>6.3</w:t>
        </w:r>
        <w:r>
          <w:rPr>
            <w:rFonts w:asciiTheme="minorHAnsi" w:eastAsiaTheme="minorEastAsia" w:hAnsiTheme="minorHAnsi" w:cstheme="minorBidi"/>
            <w:noProof/>
            <w:sz w:val="22"/>
            <w:szCs w:val="22"/>
          </w:rPr>
          <w:tab/>
        </w:r>
        <w:r w:rsidRPr="0040796D">
          <w:rPr>
            <w:rStyle w:val="Hyperlink"/>
            <w:noProof/>
          </w:rPr>
          <w:t>Works to adjoining premises</w:t>
        </w:r>
        <w:r>
          <w:rPr>
            <w:noProof/>
            <w:webHidden/>
          </w:rPr>
          <w:tab/>
        </w:r>
        <w:r>
          <w:rPr>
            <w:noProof/>
            <w:webHidden/>
          </w:rPr>
          <w:fldChar w:fldCharType="begin"/>
        </w:r>
        <w:r>
          <w:rPr>
            <w:noProof/>
            <w:webHidden/>
          </w:rPr>
          <w:instrText xml:space="preserve"> PAGEREF _Toc50542221 \h </w:instrText>
        </w:r>
        <w:r>
          <w:rPr>
            <w:noProof/>
            <w:webHidden/>
          </w:rPr>
        </w:r>
        <w:r>
          <w:rPr>
            <w:noProof/>
            <w:webHidden/>
          </w:rPr>
          <w:fldChar w:fldCharType="separate"/>
        </w:r>
        <w:r>
          <w:rPr>
            <w:noProof/>
            <w:webHidden/>
          </w:rPr>
          <w:t>30</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2" w:history="1">
        <w:r w:rsidRPr="0040796D">
          <w:rPr>
            <w:rStyle w:val="Hyperlink"/>
            <w:noProof/>
          </w:rPr>
          <w:t>6.4</w:t>
        </w:r>
        <w:r>
          <w:rPr>
            <w:rFonts w:asciiTheme="minorHAnsi" w:eastAsiaTheme="minorEastAsia" w:hAnsiTheme="minorHAnsi" w:cstheme="minorBidi"/>
            <w:noProof/>
            <w:sz w:val="22"/>
            <w:szCs w:val="22"/>
          </w:rPr>
          <w:tab/>
        </w:r>
        <w:r w:rsidRPr="0040796D">
          <w:rPr>
            <w:rStyle w:val="Hyperlink"/>
            <w:noProof/>
          </w:rPr>
          <w:t>Service of formal notices</w:t>
        </w:r>
        <w:r>
          <w:rPr>
            <w:noProof/>
            <w:webHidden/>
          </w:rPr>
          <w:tab/>
        </w:r>
        <w:r>
          <w:rPr>
            <w:noProof/>
            <w:webHidden/>
          </w:rPr>
          <w:fldChar w:fldCharType="begin"/>
        </w:r>
        <w:r>
          <w:rPr>
            <w:noProof/>
            <w:webHidden/>
          </w:rPr>
          <w:instrText xml:space="preserve"> PAGEREF _Toc50542222 \h </w:instrText>
        </w:r>
        <w:r>
          <w:rPr>
            <w:noProof/>
            <w:webHidden/>
          </w:rPr>
        </w:r>
        <w:r>
          <w:rPr>
            <w:noProof/>
            <w:webHidden/>
          </w:rPr>
          <w:fldChar w:fldCharType="separate"/>
        </w:r>
        <w:r>
          <w:rPr>
            <w:noProof/>
            <w:webHidden/>
          </w:rPr>
          <w:t>31</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3" w:history="1">
        <w:r w:rsidRPr="0040796D">
          <w:rPr>
            <w:rStyle w:val="Hyperlink"/>
            <w:noProof/>
          </w:rPr>
          <w:t>6.5</w:t>
        </w:r>
        <w:r>
          <w:rPr>
            <w:rFonts w:asciiTheme="minorHAnsi" w:eastAsiaTheme="minorEastAsia" w:hAnsiTheme="minorHAnsi" w:cstheme="minorBidi"/>
            <w:noProof/>
            <w:sz w:val="22"/>
            <w:szCs w:val="22"/>
          </w:rPr>
          <w:tab/>
        </w:r>
        <w:r w:rsidRPr="0040796D">
          <w:rPr>
            <w:rStyle w:val="Hyperlink"/>
            <w:noProof/>
          </w:rPr>
          <w:t>Contracts (Rights of Third Parties) Act 1999</w:t>
        </w:r>
        <w:r>
          <w:rPr>
            <w:noProof/>
            <w:webHidden/>
          </w:rPr>
          <w:tab/>
        </w:r>
        <w:r>
          <w:rPr>
            <w:noProof/>
            <w:webHidden/>
          </w:rPr>
          <w:fldChar w:fldCharType="begin"/>
        </w:r>
        <w:r>
          <w:rPr>
            <w:noProof/>
            <w:webHidden/>
          </w:rPr>
          <w:instrText xml:space="preserve"> PAGEREF _Toc50542223 \h </w:instrText>
        </w:r>
        <w:r>
          <w:rPr>
            <w:noProof/>
            <w:webHidden/>
          </w:rPr>
        </w:r>
        <w:r>
          <w:rPr>
            <w:noProof/>
            <w:webHidden/>
          </w:rPr>
          <w:fldChar w:fldCharType="separate"/>
        </w:r>
        <w:r>
          <w:rPr>
            <w:noProof/>
            <w:webHidden/>
          </w:rPr>
          <w:t>32</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4" w:history="1">
        <w:r w:rsidRPr="0040796D">
          <w:rPr>
            <w:rStyle w:val="Hyperlink"/>
            <w:noProof/>
          </w:rPr>
          <w:t>6.6</w:t>
        </w:r>
        <w:r>
          <w:rPr>
            <w:rFonts w:asciiTheme="minorHAnsi" w:eastAsiaTheme="minorEastAsia" w:hAnsiTheme="minorHAnsi" w:cstheme="minorBidi"/>
            <w:noProof/>
            <w:sz w:val="22"/>
            <w:szCs w:val="22"/>
          </w:rPr>
          <w:tab/>
        </w:r>
        <w:r w:rsidRPr="0040796D">
          <w:rPr>
            <w:rStyle w:val="Hyperlink"/>
            <w:noProof/>
          </w:rPr>
          <w:t>[Contracting-out</w:t>
        </w:r>
        <w:r>
          <w:rPr>
            <w:noProof/>
            <w:webHidden/>
          </w:rPr>
          <w:tab/>
        </w:r>
        <w:r>
          <w:rPr>
            <w:noProof/>
            <w:webHidden/>
          </w:rPr>
          <w:fldChar w:fldCharType="begin"/>
        </w:r>
        <w:r>
          <w:rPr>
            <w:noProof/>
            <w:webHidden/>
          </w:rPr>
          <w:instrText xml:space="preserve"> PAGEREF _Toc50542224 \h </w:instrText>
        </w:r>
        <w:r>
          <w:rPr>
            <w:noProof/>
            <w:webHidden/>
          </w:rPr>
        </w:r>
        <w:r>
          <w:rPr>
            <w:noProof/>
            <w:webHidden/>
          </w:rPr>
          <w:fldChar w:fldCharType="separate"/>
        </w:r>
        <w:r>
          <w:rPr>
            <w:noProof/>
            <w:webHidden/>
          </w:rPr>
          <w:t>32</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5" w:history="1">
        <w:r w:rsidRPr="0040796D">
          <w:rPr>
            <w:rStyle w:val="Hyperlink"/>
            <w:noProof/>
          </w:rPr>
          <w:t>6.7</w:t>
        </w:r>
        <w:r>
          <w:rPr>
            <w:rFonts w:asciiTheme="minorHAnsi" w:eastAsiaTheme="minorEastAsia" w:hAnsiTheme="minorHAnsi" w:cstheme="minorBidi"/>
            <w:noProof/>
            <w:sz w:val="22"/>
            <w:szCs w:val="22"/>
          </w:rPr>
          <w:tab/>
        </w:r>
        <w:r w:rsidRPr="0040796D">
          <w:rPr>
            <w:rStyle w:val="Hyperlink"/>
            <w:noProof/>
          </w:rPr>
          <w:t>Energy Performance Certificates</w:t>
        </w:r>
        <w:r>
          <w:rPr>
            <w:noProof/>
            <w:webHidden/>
          </w:rPr>
          <w:tab/>
        </w:r>
        <w:r>
          <w:rPr>
            <w:noProof/>
            <w:webHidden/>
          </w:rPr>
          <w:fldChar w:fldCharType="begin"/>
        </w:r>
        <w:r>
          <w:rPr>
            <w:noProof/>
            <w:webHidden/>
          </w:rPr>
          <w:instrText xml:space="preserve"> PAGEREF _Toc50542225 \h </w:instrText>
        </w:r>
        <w:r>
          <w:rPr>
            <w:noProof/>
            <w:webHidden/>
          </w:rPr>
        </w:r>
        <w:r>
          <w:rPr>
            <w:noProof/>
            <w:webHidden/>
          </w:rPr>
          <w:fldChar w:fldCharType="separate"/>
        </w:r>
        <w:r>
          <w:rPr>
            <w:noProof/>
            <w:webHidden/>
          </w:rPr>
          <w:t>32</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6" w:history="1">
        <w:r w:rsidRPr="0040796D">
          <w:rPr>
            <w:rStyle w:val="Hyperlink"/>
            <w:noProof/>
          </w:rPr>
          <w:t>6.8</w:t>
        </w:r>
        <w:r>
          <w:rPr>
            <w:rFonts w:asciiTheme="minorHAnsi" w:eastAsiaTheme="minorEastAsia" w:hAnsiTheme="minorHAnsi" w:cstheme="minorBidi"/>
            <w:noProof/>
            <w:sz w:val="22"/>
            <w:szCs w:val="22"/>
          </w:rPr>
          <w:tab/>
        </w:r>
        <w:r w:rsidRPr="0040796D">
          <w:rPr>
            <w:rStyle w:val="Hyperlink"/>
            <w:noProof/>
          </w:rPr>
          <w:t>[Sustainability</w:t>
        </w:r>
        <w:r>
          <w:rPr>
            <w:noProof/>
            <w:webHidden/>
          </w:rPr>
          <w:tab/>
        </w:r>
        <w:r>
          <w:rPr>
            <w:noProof/>
            <w:webHidden/>
          </w:rPr>
          <w:fldChar w:fldCharType="begin"/>
        </w:r>
        <w:r>
          <w:rPr>
            <w:noProof/>
            <w:webHidden/>
          </w:rPr>
          <w:instrText xml:space="preserve"> PAGEREF _Toc50542226 \h </w:instrText>
        </w:r>
        <w:r>
          <w:rPr>
            <w:noProof/>
            <w:webHidden/>
          </w:rPr>
        </w:r>
        <w:r>
          <w:rPr>
            <w:noProof/>
            <w:webHidden/>
          </w:rPr>
          <w:fldChar w:fldCharType="separate"/>
        </w:r>
        <w:r>
          <w:rPr>
            <w:noProof/>
            <w:webHidden/>
          </w:rPr>
          <w:t>32</w:t>
        </w:r>
        <w:r>
          <w:rPr>
            <w:noProof/>
            <w:webHidden/>
          </w:rPr>
          <w:fldChar w:fldCharType="end"/>
        </w:r>
      </w:hyperlink>
    </w:p>
    <w:p w:rsidR="0014079B" w:rsidRDefault="0014079B">
      <w:pPr>
        <w:pStyle w:val="TOC2"/>
        <w:tabs>
          <w:tab w:val="left" w:pos="1348"/>
        </w:tabs>
        <w:rPr>
          <w:rFonts w:asciiTheme="minorHAnsi" w:eastAsiaTheme="minorEastAsia" w:hAnsiTheme="minorHAnsi" w:cstheme="minorBidi"/>
          <w:noProof/>
          <w:sz w:val="22"/>
          <w:szCs w:val="22"/>
        </w:rPr>
      </w:pPr>
      <w:hyperlink w:anchor="_Toc50542227" w:history="1">
        <w:r w:rsidRPr="0040796D">
          <w:rPr>
            <w:rStyle w:val="Hyperlink"/>
            <w:noProof/>
          </w:rPr>
          <w:t>6.9</w:t>
        </w:r>
        <w:r>
          <w:rPr>
            <w:rFonts w:asciiTheme="minorHAnsi" w:eastAsiaTheme="minorEastAsia" w:hAnsiTheme="minorHAnsi" w:cstheme="minorBidi"/>
            <w:noProof/>
            <w:sz w:val="22"/>
            <w:szCs w:val="22"/>
          </w:rPr>
          <w:tab/>
        </w:r>
        <w:r w:rsidRPr="0040796D">
          <w:rPr>
            <w:rStyle w:val="Hyperlink"/>
            <w:noProof/>
          </w:rPr>
          <w:t>[Superior landlord’s consent</w:t>
        </w:r>
        <w:r>
          <w:rPr>
            <w:noProof/>
            <w:webHidden/>
          </w:rPr>
          <w:tab/>
        </w:r>
        <w:r>
          <w:rPr>
            <w:noProof/>
            <w:webHidden/>
          </w:rPr>
          <w:fldChar w:fldCharType="begin"/>
        </w:r>
        <w:r>
          <w:rPr>
            <w:noProof/>
            <w:webHidden/>
          </w:rPr>
          <w:instrText xml:space="preserve"> PAGEREF _Toc50542227 \h </w:instrText>
        </w:r>
        <w:r>
          <w:rPr>
            <w:noProof/>
            <w:webHidden/>
          </w:rPr>
        </w:r>
        <w:r>
          <w:rPr>
            <w:noProof/>
            <w:webHidden/>
          </w:rPr>
          <w:fldChar w:fldCharType="separate"/>
        </w:r>
        <w:r>
          <w:rPr>
            <w:noProof/>
            <w:webHidden/>
          </w:rPr>
          <w:t>33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28" w:history="1">
        <w:r w:rsidRPr="0040796D">
          <w:rPr>
            <w:rStyle w:val="Hyperlink"/>
            <w:noProof/>
          </w:rPr>
          <w:t>6.10</w:t>
        </w:r>
        <w:r>
          <w:rPr>
            <w:rFonts w:asciiTheme="minorHAnsi" w:eastAsiaTheme="minorEastAsia" w:hAnsiTheme="minorHAnsi" w:cstheme="minorBidi"/>
            <w:noProof/>
            <w:sz w:val="22"/>
            <w:szCs w:val="22"/>
          </w:rPr>
          <w:tab/>
        </w:r>
        <w:r w:rsidRPr="0040796D">
          <w:rPr>
            <w:rStyle w:val="Hyperlink"/>
            <w:noProof/>
          </w:rPr>
          <w:t>[Representations</w:t>
        </w:r>
        <w:r>
          <w:rPr>
            <w:noProof/>
            <w:webHidden/>
          </w:rPr>
          <w:tab/>
        </w:r>
        <w:r>
          <w:rPr>
            <w:noProof/>
            <w:webHidden/>
          </w:rPr>
          <w:fldChar w:fldCharType="begin"/>
        </w:r>
        <w:r>
          <w:rPr>
            <w:noProof/>
            <w:webHidden/>
          </w:rPr>
          <w:instrText xml:space="preserve"> PAGEREF _Toc50542228 \h </w:instrText>
        </w:r>
        <w:r>
          <w:rPr>
            <w:noProof/>
            <w:webHidden/>
          </w:rPr>
        </w:r>
        <w:r>
          <w:rPr>
            <w:noProof/>
            <w:webHidden/>
          </w:rPr>
          <w:fldChar w:fldCharType="separate"/>
        </w:r>
        <w:r>
          <w:rPr>
            <w:noProof/>
            <w:webHidden/>
          </w:rPr>
          <w:t>33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29" w:history="1">
        <w:r w:rsidRPr="0040796D">
          <w:rPr>
            <w:rStyle w:val="Hyperlink"/>
            <w:noProof/>
          </w:rPr>
          <w:t>6.11</w:t>
        </w:r>
        <w:r>
          <w:rPr>
            <w:rFonts w:asciiTheme="minorHAnsi" w:eastAsiaTheme="minorEastAsia" w:hAnsiTheme="minorHAnsi" w:cstheme="minorBidi"/>
            <w:noProof/>
            <w:sz w:val="22"/>
            <w:szCs w:val="22"/>
          </w:rPr>
          <w:tab/>
        </w:r>
        <w:r w:rsidRPr="0040796D">
          <w:rPr>
            <w:rStyle w:val="Hyperlink"/>
            <w:noProof/>
          </w:rPr>
          <w:t>[Exclusion of statutory compensation</w:t>
        </w:r>
        <w:r>
          <w:rPr>
            <w:noProof/>
            <w:webHidden/>
          </w:rPr>
          <w:tab/>
        </w:r>
        <w:r>
          <w:rPr>
            <w:noProof/>
            <w:webHidden/>
          </w:rPr>
          <w:fldChar w:fldCharType="begin"/>
        </w:r>
        <w:r>
          <w:rPr>
            <w:noProof/>
            <w:webHidden/>
          </w:rPr>
          <w:instrText xml:space="preserve"> PAGEREF _Toc50542229 \h </w:instrText>
        </w:r>
        <w:r>
          <w:rPr>
            <w:noProof/>
            <w:webHidden/>
          </w:rPr>
        </w:r>
        <w:r>
          <w:rPr>
            <w:noProof/>
            <w:webHidden/>
          </w:rPr>
          <w:fldChar w:fldCharType="separate"/>
        </w:r>
        <w:r>
          <w:rPr>
            <w:noProof/>
            <w:webHidden/>
          </w:rPr>
          <w:t>33</w:t>
        </w:r>
        <w:r>
          <w:rPr>
            <w:noProof/>
            <w:webHidden/>
          </w:rPr>
          <w:fldChar w:fldCharType="end"/>
        </w:r>
      </w:hyperlink>
    </w:p>
    <w:p w:rsidR="0014079B" w:rsidRDefault="0014079B">
      <w:pPr>
        <w:pStyle w:val="TOC2"/>
        <w:tabs>
          <w:tab w:val="left" w:pos="1459"/>
        </w:tabs>
        <w:rPr>
          <w:rFonts w:asciiTheme="minorHAnsi" w:eastAsiaTheme="minorEastAsia" w:hAnsiTheme="minorHAnsi" w:cstheme="minorBidi"/>
          <w:noProof/>
          <w:sz w:val="22"/>
          <w:szCs w:val="22"/>
        </w:rPr>
      </w:pPr>
      <w:hyperlink w:anchor="_Toc50542230" w:history="1">
        <w:r w:rsidRPr="0040796D">
          <w:rPr>
            <w:rStyle w:val="Hyperlink"/>
            <w:noProof/>
          </w:rPr>
          <w:t>6.12</w:t>
        </w:r>
        <w:r>
          <w:rPr>
            <w:rFonts w:asciiTheme="minorHAnsi" w:eastAsiaTheme="minorEastAsia" w:hAnsiTheme="minorHAnsi" w:cstheme="minorBidi"/>
            <w:noProof/>
            <w:sz w:val="22"/>
            <w:szCs w:val="22"/>
          </w:rPr>
          <w:tab/>
        </w:r>
        <w:r w:rsidRPr="0040796D">
          <w:rPr>
            <w:rStyle w:val="Hyperlink"/>
            <w:noProof/>
          </w:rPr>
          <w:t>Exclusion of liability for former landlords</w:t>
        </w:r>
        <w:r>
          <w:rPr>
            <w:noProof/>
            <w:webHidden/>
          </w:rPr>
          <w:tab/>
        </w:r>
        <w:r>
          <w:rPr>
            <w:noProof/>
            <w:webHidden/>
          </w:rPr>
          <w:fldChar w:fldCharType="begin"/>
        </w:r>
        <w:r>
          <w:rPr>
            <w:noProof/>
            <w:webHidden/>
          </w:rPr>
          <w:instrText xml:space="preserve"> PAGEREF _Toc50542230 \h </w:instrText>
        </w:r>
        <w:r>
          <w:rPr>
            <w:noProof/>
            <w:webHidden/>
          </w:rPr>
        </w:r>
        <w:r>
          <w:rPr>
            <w:noProof/>
            <w:webHidden/>
          </w:rPr>
          <w:fldChar w:fldCharType="separate"/>
        </w:r>
        <w:r>
          <w:rPr>
            <w:noProof/>
            <w:webHidden/>
          </w:rPr>
          <w:t>33</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231" w:history="1">
        <w:r w:rsidRPr="0040796D">
          <w:rPr>
            <w:rStyle w:val="Hyperlink"/>
            <w:noProof/>
          </w:rPr>
          <w:t>7.</w:t>
        </w:r>
        <w:r>
          <w:rPr>
            <w:rFonts w:asciiTheme="minorHAnsi" w:eastAsiaTheme="minorEastAsia" w:hAnsiTheme="minorHAnsi" w:cstheme="minorBidi"/>
            <w:b w:val="0"/>
            <w:noProof/>
            <w:sz w:val="22"/>
            <w:szCs w:val="22"/>
          </w:rPr>
          <w:tab/>
        </w:r>
        <w:r w:rsidRPr="0040796D">
          <w:rPr>
            <w:rStyle w:val="Hyperlink"/>
            <w:noProof/>
          </w:rPr>
          <w:t>[GUARANTOR’S OBLIGATIONS</w:t>
        </w:r>
        <w:r>
          <w:rPr>
            <w:noProof/>
            <w:webHidden/>
          </w:rPr>
          <w:tab/>
        </w:r>
        <w:r>
          <w:rPr>
            <w:noProof/>
            <w:webHidden/>
          </w:rPr>
          <w:fldChar w:fldCharType="begin"/>
        </w:r>
        <w:r>
          <w:rPr>
            <w:noProof/>
            <w:webHidden/>
          </w:rPr>
          <w:instrText xml:space="preserve"> PAGEREF _Toc50542231 \h </w:instrText>
        </w:r>
        <w:r>
          <w:rPr>
            <w:noProof/>
            <w:webHidden/>
          </w:rPr>
        </w:r>
        <w:r>
          <w:rPr>
            <w:noProof/>
            <w:webHidden/>
          </w:rPr>
          <w:fldChar w:fldCharType="separate"/>
        </w:r>
        <w:r>
          <w:rPr>
            <w:noProof/>
            <w:webHidden/>
          </w:rPr>
          <w:t>33</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232" w:history="1">
        <w:r w:rsidRPr="0040796D">
          <w:rPr>
            <w:rStyle w:val="Hyperlink"/>
            <w:noProof/>
          </w:rPr>
          <w:t>8.</w:t>
        </w:r>
        <w:r>
          <w:rPr>
            <w:rFonts w:asciiTheme="minorHAnsi" w:eastAsiaTheme="minorEastAsia" w:hAnsiTheme="minorHAnsi" w:cstheme="minorBidi"/>
            <w:b w:val="0"/>
            <w:noProof/>
            <w:sz w:val="22"/>
            <w:szCs w:val="22"/>
          </w:rPr>
          <w:tab/>
        </w:r>
        <w:r w:rsidRPr="0040796D">
          <w:rPr>
            <w:rStyle w:val="Hyperlink"/>
            <w:noProof/>
          </w:rPr>
          <w:t>[BREAK CLAUSE</w:t>
        </w:r>
        <w:r>
          <w:rPr>
            <w:noProof/>
            <w:webHidden/>
          </w:rPr>
          <w:tab/>
        </w:r>
        <w:r>
          <w:rPr>
            <w:noProof/>
            <w:webHidden/>
          </w:rPr>
          <w:fldChar w:fldCharType="begin"/>
        </w:r>
        <w:r>
          <w:rPr>
            <w:noProof/>
            <w:webHidden/>
          </w:rPr>
          <w:instrText xml:space="preserve"> PAGEREF _Toc50542232 \h </w:instrText>
        </w:r>
        <w:r>
          <w:rPr>
            <w:noProof/>
            <w:webHidden/>
          </w:rPr>
        </w:r>
        <w:r>
          <w:rPr>
            <w:noProof/>
            <w:webHidden/>
          </w:rPr>
          <w:fldChar w:fldCharType="separate"/>
        </w:r>
        <w:r>
          <w:rPr>
            <w:noProof/>
            <w:webHidden/>
          </w:rPr>
          <w:t>35</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233" w:history="1">
        <w:r w:rsidRPr="0040796D">
          <w:rPr>
            <w:rStyle w:val="Hyperlink"/>
            <w:noProof/>
          </w:rPr>
          <w:t>9.</w:t>
        </w:r>
        <w:r>
          <w:rPr>
            <w:rFonts w:asciiTheme="minorHAnsi" w:eastAsiaTheme="minorEastAsia" w:hAnsiTheme="minorHAnsi" w:cstheme="minorBidi"/>
            <w:b w:val="0"/>
            <w:noProof/>
            <w:sz w:val="22"/>
            <w:szCs w:val="22"/>
          </w:rPr>
          <w:tab/>
        </w:r>
        <w:r w:rsidRPr="0040796D">
          <w:rPr>
            <w:rStyle w:val="Hyperlink"/>
            <w:noProof/>
          </w:rPr>
          <w:t>JURISDICTION</w:t>
        </w:r>
        <w:r>
          <w:rPr>
            <w:noProof/>
            <w:webHidden/>
          </w:rPr>
          <w:tab/>
        </w:r>
        <w:r>
          <w:rPr>
            <w:noProof/>
            <w:webHidden/>
          </w:rPr>
          <w:fldChar w:fldCharType="begin"/>
        </w:r>
        <w:r>
          <w:rPr>
            <w:noProof/>
            <w:webHidden/>
          </w:rPr>
          <w:instrText xml:space="preserve"> PAGEREF _Toc50542233 \h </w:instrText>
        </w:r>
        <w:r>
          <w:rPr>
            <w:noProof/>
            <w:webHidden/>
          </w:rPr>
        </w:r>
        <w:r>
          <w:rPr>
            <w:noProof/>
            <w:webHidden/>
          </w:rPr>
          <w:fldChar w:fldCharType="separate"/>
        </w:r>
        <w:r>
          <w:rPr>
            <w:noProof/>
            <w:webHidden/>
          </w:rPr>
          <w:t>35</w:t>
        </w:r>
        <w:r>
          <w:rPr>
            <w:noProof/>
            <w:webHidden/>
          </w:rPr>
          <w:fldChar w:fldCharType="end"/>
        </w:r>
      </w:hyperlink>
    </w:p>
    <w:p w:rsidR="0014079B" w:rsidRDefault="0014079B">
      <w:pPr>
        <w:pStyle w:val="TOC1"/>
        <w:rPr>
          <w:rFonts w:asciiTheme="minorHAnsi" w:eastAsiaTheme="minorEastAsia" w:hAnsiTheme="minorHAnsi" w:cstheme="minorBidi"/>
          <w:b w:val="0"/>
          <w:noProof/>
          <w:sz w:val="22"/>
          <w:szCs w:val="22"/>
        </w:rPr>
      </w:pPr>
      <w:hyperlink w:anchor="_Toc50542234" w:history="1">
        <w:r w:rsidRPr="0040796D">
          <w:rPr>
            <w:rStyle w:val="Hyperlink"/>
            <w:noProof/>
          </w:rPr>
          <w:t>10.</w:t>
        </w:r>
        <w:r>
          <w:rPr>
            <w:rFonts w:asciiTheme="minorHAnsi" w:eastAsiaTheme="minorEastAsia" w:hAnsiTheme="minorHAnsi" w:cstheme="minorBidi"/>
            <w:b w:val="0"/>
            <w:noProof/>
            <w:sz w:val="22"/>
            <w:szCs w:val="22"/>
          </w:rPr>
          <w:tab/>
        </w:r>
        <w:r w:rsidRPr="0040796D">
          <w:rPr>
            <w:rStyle w:val="Hyperlink"/>
            <w:noProof/>
          </w:rPr>
          <w:t>LEGAL EFFECT</w:t>
        </w:r>
        <w:r>
          <w:rPr>
            <w:noProof/>
            <w:webHidden/>
          </w:rPr>
          <w:tab/>
        </w:r>
        <w:r>
          <w:rPr>
            <w:noProof/>
            <w:webHidden/>
          </w:rPr>
          <w:fldChar w:fldCharType="begin"/>
        </w:r>
        <w:r>
          <w:rPr>
            <w:noProof/>
            <w:webHidden/>
          </w:rPr>
          <w:instrText xml:space="preserve"> PAGEREF _Toc50542234 \h </w:instrText>
        </w:r>
        <w:r>
          <w:rPr>
            <w:noProof/>
            <w:webHidden/>
          </w:rPr>
        </w:r>
        <w:r>
          <w:rPr>
            <w:noProof/>
            <w:webHidden/>
          </w:rPr>
          <w:fldChar w:fldCharType="separate"/>
        </w:r>
        <w:r>
          <w:rPr>
            <w:noProof/>
            <w:webHidden/>
          </w:rPr>
          <w:t>35</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35" w:history="1">
        <w:r w:rsidRPr="0040796D">
          <w:rPr>
            <w:rStyle w:val="Hyperlink"/>
            <w:noProof/>
          </w:rPr>
          <w:t>Schedule 1</w:t>
        </w:r>
        <w:r>
          <w:rPr>
            <w:noProof/>
            <w:webHidden/>
          </w:rPr>
          <w:tab/>
        </w:r>
        <w:r>
          <w:rPr>
            <w:noProof/>
            <w:webHidden/>
          </w:rPr>
          <w:fldChar w:fldCharType="begin"/>
        </w:r>
        <w:r>
          <w:rPr>
            <w:noProof/>
            <w:webHidden/>
          </w:rPr>
          <w:instrText xml:space="preserve"> PAGEREF _Toc50542235 \h </w:instrText>
        </w:r>
        <w:r>
          <w:rPr>
            <w:noProof/>
            <w:webHidden/>
          </w:rPr>
        </w:r>
        <w:r>
          <w:rPr>
            <w:noProof/>
            <w:webHidden/>
          </w:rPr>
          <w:fldChar w:fldCharType="separate"/>
        </w:r>
        <w:r>
          <w:rPr>
            <w:noProof/>
            <w:webHidden/>
          </w:rPr>
          <w:t>36</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36" w:history="1">
        <w:r w:rsidRPr="0040796D">
          <w:rPr>
            <w:rStyle w:val="Hyperlink"/>
            <w:noProof/>
          </w:rPr>
          <w:t>Rights</w:t>
        </w:r>
        <w:r>
          <w:rPr>
            <w:noProof/>
            <w:webHidden/>
          </w:rPr>
          <w:tab/>
        </w:r>
        <w:r>
          <w:rPr>
            <w:noProof/>
            <w:webHidden/>
          </w:rPr>
          <w:fldChar w:fldCharType="begin"/>
        </w:r>
        <w:r>
          <w:rPr>
            <w:noProof/>
            <w:webHidden/>
          </w:rPr>
          <w:instrText xml:space="preserve"> PAGEREF _Toc50542236 \h </w:instrText>
        </w:r>
        <w:r>
          <w:rPr>
            <w:noProof/>
            <w:webHidden/>
          </w:rPr>
        </w:r>
        <w:r>
          <w:rPr>
            <w:noProof/>
            <w:webHidden/>
          </w:rPr>
          <w:fldChar w:fldCharType="separate"/>
        </w:r>
        <w:r>
          <w:rPr>
            <w:noProof/>
            <w:webHidden/>
          </w:rPr>
          <w:t>36</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37" w:history="1">
        <w:r w:rsidRPr="0040796D">
          <w:rPr>
            <w:rStyle w:val="Hyperlink"/>
            <w:noProof/>
          </w:rPr>
          <w:t>Part 1 : Tenant’s Rights</w:t>
        </w:r>
        <w:r>
          <w:rPr>
            <w:noProof/>
            <w:webHidden/>
          </w:rPr>
          <w:tab/>
        </w:r>
        <w:r>
          <w:rPr>
            <w:noProof/>
            <w:webHidden/>
          </w:rPr>
          <w:fldChar w:fldCharType="begin"/>
        </w:r>
        <w:r>
          <w:rPr>
            <w:noProof/>
            <w:webHidden/>
          </w:rPr>
          <w:instrText xml:space="preserve"> PAGEREF _Toc50542237 \h </w:instrText>
        </w:r>
        <w:r>
          <w:rPr>
            <w:noProof/>
            <w:webHidden/>
          </w:rPr>
        </w:r>
        <w:r>
          <w:rPr>
            <w:noProof/>
            <w:webHidden/>
          </w:rPr>
          <w:fldChar w:fldCharType="separate"/>
        </w:r>
        <w:r>
          <w:rPr>
            <w:noProof/>
            <w:webHidden/>
          </w:rPr>
          <w:t>36</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38" w:history="1">
        <w:r w:rsidRPr="0040796D">
          <w:rPr>
            <w:rStyle w:val="Hyperlink"/>
            <w:noProof/>
          </w:rPr>
          <w:t>Part 2 : Landlord’s Rights</w:t>
        </w:r>
        <w:r>
          <w:rPr>
            <w:noProof/>
            <w:webHidden/>
          </w:rPr>
          <w:tab/>
        </w:r>
        <w:r>
          <w:rPr>
            <w:noProof/>
            <w:webHidden/>
          </w:rPr>
          <w:fldChar w:fldCharType="begin"/>
        </w:r>
        <w:r>
          <w:rPr>
            <w:noProof/>
            <w:webHidden/>
          </w:rPr>
          <w:instrText xml:space="preserve"> PAGEREF _Toc50542238 \h </w:instrText>
        </w:r>
        <w:r>
          <w:rPr>
            <w:noProof/>
            <w:webHidden/>
          </w:rPr>
        </w:r>
        <w:r>
          <w:rPr>
            <w:noProof/>
            <w:webHidden/>
          </w:rPr>
          <w:fldChar w:fldCharType="separate"/>
        </w:r>
        <w:r>
          <w:rPr>
            <w:noProof/>
            <w:webHidden/>
          </w:rPr>
          <w:t>38</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39" w:history="1">
        <w:r w:rsidRPr="0040796D">
          <w:rPr>
            <w:rStyle w:val="Hyperlink"/>
            <w:noProof/>
          </w:rPr>
          <w:t>Schedule 2</w:t>
        </w:r>
        <w:r>
          <w:rPr>
            <w:noProof/>
            <w:webHidden/>
          </w:rPr>
          <w:tab/>
        </w:r>
        <w:r>
          <w:rPr>
            <w:noProof/>
            <w:webHidden/>
          </w:rPr>
          <w:fldChar w:fldCharType="begin"/>
        </w:r>
        <w:r>
          <w:rPr>
            <w:noProof/>
            <w:webHidden/>
          </w:rPr>
          <w:instrText xml:space="preserve"> PAGEREF _Toc50542239 \h </w:instrText>
        </w:r>
        <w:r>
          <w:rPr>
            <w:noProof/>
            <w:webHidden/>
          </w:rPr>
        </w:r>
        <w:r>
          <w:rPr>
            <w:noProof/>
            <w:webHidden/>
          </w:rPr>
          <w:fldChar w:fldCharType="separate"/>
        </w:r>
        <w:r>
          <w:rPr>
            <w:noProof/>
            <w:webHidden/>
          </w:rPr>
          <w:t>41</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40" w:history="1">
        <w:r w:rsidRPr="0040796D">
          <w:rPr>
            <w:rStyle w:val="Hyperlink"/>
            <w:noProof/>
          </w:rPr>
          <w:t>Rent review</w:t>
        </w:r>
        <w:r>
          <w:rPr>
            <w:noProof/>
            <w:webHidden/>
          </w:rPr>
          <w:tab/>
        </w:r>
        <w:r>
          <w:rPr>
            <w:noProof/>
            <w:webHidden/>
          </w:rPr>
          <w:fldChar w:fldCharType="begin"/>
        </w:r>
        <w:r>
          <w:rPr>
            <w:noProof/>
            <w:webHidden/>
          </w:rPr>
          <w:instrText xml:space="preserve"> PAGEREF _Toc50542240 \h </w:instrText>
        </w:r>
        <w:r>
          <w:rPr>
            <w:noProof/>
            <w:webHidden/>
          </w:rPr>
        </w:r>
        <w:r>
          <w:rPr>
            <w:noProof/>
            <w:webHidden/>
          </w:rPr>
          <w:fldChar w:fldCharType="separate"/>
        </w:r>
        <w:r>
          <w:rPr>
            <w:noProof/>
            <w:webHidden/>
          </w:rPr>
          <w:t>41</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41" w:history="1">
        <w:r w:rsidRPr="0040796D">
          <w:rPr>
            <w:rStyle w:val="Hyperlink"/>
            <w:noProof/>
          </w:rPr>
          <w:t>Schedule 3</w:t>
        </w:r>
        <w:r>
          <w:rPr>
            <w:noProof/>
            <w:webHidden/>
          </w:rPr>
          <w:tab/>
        </w:r>
        <w:r>
          <w:rPr>
            <w:noProof/>
            <w:webHidden/>
          </w:rPr>
          <w:fldChar w:fldCharType="begin"/>
        </w:r>
        <w:r>
          <w:rPr>
            <w:noProof/>
            <w:webHidden/>
          </w:rPr>
          <w:instrText xml:space="preserve"> PAGEREF _Toc50542241 \h </w:instrText>
        </w:r>
        <w:r>
          <w:rPr>
            <w:noProof/>
            <w:webHidden/>
          </w:rPr>
        </w:r>
        <w:r>
          <w:rPr>
            <w:noProof/>
            <w:webHidden/>
          </w:rPr>
          <w:fldChar w:fldCharType="separate"/>
        </w:r>
        <w:r>
          <w:rPr>
            <w:noProof/>
            <w:webHidden/>
          </w:rPr>
          <w:t>45</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42" w:history="1">
        <w:r w:rsidRPr="0040796D">
          <w:rPr>
            <w:rStyle w:val="Hyperlink"/>
            <w:noProof/>
          </w:rPr>
          <w:t>Services and Service Charge</w:t>
        </w:r>
        <w:r>
          <w:rPr>
            <w:noProof/>
            <w:webHidden/>
          </w:rPr>
          <w:tab/>
        </w:r>
        <w:r>
          <w:rPr>
            <w:noProof/>
            <w:webHidden/>
          </w:rPr>
          <w:fldChar w:fldCharType="begin"/>
        </w:r>
        <w:r>
          <w:rPr>
            <w:noProof/>
            <w:webHidden/>
          </w:rPr>
          <w:instrText xml:space="preserve"> PAGEREF _Toc50542242 \h </w:instrText>
        </w:r>
        <w:r>
          <w:rPr>
            <w:noProof/>
            <w:webHidden/>
          </w:rPr>
        </w:r>
        <w:r>
          <w:rPr>
            <w:noProof/>
            <w:webHidden/>
          </w:rPr>
          <w:fldChar w:fldCharType="separate"/>
        </w:r>
        <w:r>
          <w:rPr>
            <w:noProof/>
            <w:webHidden/>
          </w:rPr>
          <w:t>45</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43" w:history="1">
        <w:r w:rsidRPr="0040796D">
          <w:rPr>
            <w:rStyle w:val="Hyperlink"/>
            <w:noProof/>
          </w:rPr>
          <w:t>Part 1 : Administrative provisions</w:t>
        </w:r>
        <w:r>
          <w:rPr>
            <w:noProof/>
            <w:webHidden/>
          </w:rPr>
          <w:tab/>
        </w:r>
        <w:r>
          <w:rPr>
            <w:noProof/>
            <w:webHidden/>
          </w:rPr>
          <w:fldChar w:fldCharType="begin"/>
        </w:r>
        <w:r>
          <w:rPr>
            <w:noProof/>
            <w:webHidden/>
          </w:rPr>
          <w:instrText xml:space="preserve"> PAGEREF _Toc50542243 \h </w:instrText>
        </w:r>
        <w:r>
          <w:rPr>
            <w:noProof/>
            <w:webHidden/>
          </w:rPr>
        </w:r>
        <w:r>
          <w:rPr>
            <w:noProof/>
            <w:webHidden/>
          </w:rPr>
          <w:fldChar w:fldCharType="separate"/>
        </w:r>
        <w:r>
          <w:rPr>
            <w:noProof/>
            <w:webHidden/>
          </w:rPr>
          <w:t>45</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44" w:history="1">
        <w:r w:rsidRPr="0040796D">
          <w:rPr>
            <w:rStyle w:val="Hyperlink"/>
            <w:noProof/>
          </w:rPr>
          <w:t>Part 2 : Landlord’s obligations</w:t>
        </w:r>
        <w:r>
          <w:rPr>
            <w:noProof/>
            <w:webHidden/>
          </w:rPr>
          <w:tab/>
        </w:r>
        <w:r>
          <w:rPr>
            <w:noProof/>
            <w:webHidden/>
          </w:rPr>
          <w:fldChar w:fldCharType="begin"/>
        </w:r>
        <w:r>
          <w:rPr>
            <w:noProof/>
            <w:webHidden/>
          </w:rPr>
          <w:instrText xml:space="preserve"> PAGEREF _Toc50542244 \h </w:instrText>
        </w:r>
        <w:r>
          <w:rPr>
            <w:noProof/>
            <w:webHidden/>
          </w:rPr>
        </w:r>
        <w:r>
          <w:rPr>
            <w:noProof/>
            <w:webHidden/>
          </w:rPr>
          <w:fldChar w:fldCharType="separate"/>
        </w:r>
        <w:r>
          <w:rPr>
            <w:noProof/>
            <w:webHidden/>
          </w:rPr>
          <w:t>47</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45" w:history="1">
        <w:r w:rsidRPr="0040796D">
          <w:rPr>
            <w:rStyle w:val="Hyperlink"/>
            <w:noProof/>
          </w:rPr>
          <w:t>Part 3 : Building Services</w:t>
        </w:r>
        <w:r>
          <w:rPr>
            <w:noProof/>
            <w:webHidden/>
          </w:rPr>
          <w:tab/>
        </w:r>
        <w:r>
          <w:rPr>
            <w:noProof/>
            <w:webHidden/>
          </w:rPr>
          <w:fldChar w:fldCharType="begin"/>
        </w:r>
        <w:r>
          <w:rPr>
            <w:noProof/>
            <w:webHidden/>
          </w:rPr>
          <w:instrText xml:space="preserve"> PAGEREF _Toc50542245 \h </w:instrText>
        </w:r>
        <w:r>
          <w:rPr>
            <w:noProof/>
            <w:webHidden/>
          </w:rPr>
        </w:r>
        <w:r>
          <w:rPr>
            <w:noProof/>
            <w:webHidden/>
          </w:rPr>
          <w:fldChar w:fldCharType="separate"/>
        </w:r>
        <w:r>
          <w:rPr>
            <w:noProof/>
            <w:webHidden/>
          </w:rPr>
          <w:t>49</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46" w:history="1">
        <w:r w:rsidRPr="0040796D">
          <w:rPr>
            <w:rStyle w:val="Hyperlink"/>
            <w:noProof/>
          </w:rPr>
          <w:t>Part 4 : Estate Services</w:t>
        </w:r>
        <w:r>
          <w:rPr>
            <w:noProof/>
            <w:webHidden/>
          </w:rPr>
          <w:tab/>
        </w:r>
        <w:r>
          <w:rPr>
            <w:noProof/>
            <w:webHidden/>
          </w:rPr>
          <w:fldChar w:fldCharType="begin"/>
        </w:r>
        <w:r>
          <w:rPr>
            <w:noProof/>
            <w:webHidden/>
          </w:rPr>
          <w:instrText xml:space="preserve"> PAGEREF _Toc50542246 \h </w:instrText>
        </w:r>
        <w:r>
          <w:rPr>
            <w:noProof/>
            <w:webHidden/>
          </w:rPr>
        </w:r>
        <w:r>
          <w:rPr>
            <w:noProof/>
            <w:webHidden/>
          </w:rPr>
          <w:fldChar w:fldCharType="separate"/>
        </w:r>
        <w:r>
          <w:rPr>
            <w:noProof/>
            <w:webHidden/>
          </w:rPr>
          <w:t>49</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47" w:history="1">
        <w:r w:rsidRPr="0040796D">
          <w:rPr>
            <w:rStyle w:val="Hyperlink"/>
            <w:noProof/>
          </w:rPr>
          <w:t>Part 5 : Additional Building Services</w:t>
        </w:r>
        <w:r>
          <w:rPr>
            <w:noProof/>
            <w:webHidden/>
          </w:rPr>
          <w:tab/>
        </w:r>
        <w:r>
          <w:rPr>
            <w:noProof/>
            <w:webHidden/>
          </w:rPr>
          <w:fldChar w:fldCharType="begin"/>
        </w:r>
        <w:r>
          <w:rPr>
            <w:noProof/>
            <w:webHidden/>
          </w:rPr>
          <w:instrText xml:space="preserve"> PAGEREF _Toc50542247 \h </w:instrText>
        </w:r>
        <w:r>
          <w:rPr>
            <w:noProof/>
            <w:webHidden/>
          </w:rPr>
        </w:r>
        <w:r>
          <w:rPr>
            <w:noProof/>
            <w:webHidden/>
          </w:rPr>
          <w:fldChar w:fldCharType="separate"/>
        </w:r>
        <w:r>
          <w:rPr>
            <w:noProof/>
            <w:webHidden/>
          </w:rPr>
          <w:t>50</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48" w:history="1">
        <w:r w:rsidRPr="0040796D">
          <w:rPr>
            <w:rStyle w:val="Hyperlink"/>
            <w:noProof/>
          </w:rPr>
          <w:t>Part 6 : Additional Estate Services</w:t>
        </w:r>
        <w:r>
          <w:rPr>
            <w:noProof/>
            <w:webHidden/>
          </w:rPr>
          <w:tab/>
        </w:r>
        <w:r>
          <w:rPr>
            <w:noProof/>
            <w:webHidden/>
          </w:rPr>
          <w:fldChar w:fldCharType="begin"/>
        </w:r>
        <w:r>
          <w:rPr>
            <w:noProof/>
            <w:webHidden/>
          </w:rPr>
          <w:instrText xml:space="preserve"> PAGEREF _Toc50542248 \h </w:instrText>
        </w:r>
        <w:r>
          <w:rPr>
            <w:noProof/>
            <w:webHidden/>
          </w:rPr>
        </w:r>
        <w:r>
          <w:rPr>
            <w:noProof/>
            <w:webHidden/>
          </w:rPr>
          <w:fldChar w:fldCharType="separate"/>
        </w:r>
        <w:r>
          <w:rPr>
            <w:noProof/>
            <w:webHidden/>
          </w:rPr>
          <w:t>51</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49" w:history="1">
        <w:r w:rsidRPr="0040796D">
          <w:rPr>
            <w:rStyle w:val="Hyperlink"/>
            <w:noProof/>
          </w:rPr>
          <w:t>Part 7 : Building Service Charge Exclusions</w:t>
        </w:r>
        <w:r>
          <w:rPr>
            <w:noProof/>
            <w:webHidden/>
          </w:rPr>
          <w:tab/>
        </w:r>
        <w:r>
          <w:rPr>
            <w:noProof/>
            <w:webHidden/>
          </w:rPr>
          <w:fldChar w:fldCharType="begin"/>
        </w:r>
        <w:r>
          <w:rPr>
            <w:noProof/>
            <w:webHidden/>
          </w:rPr>
          <w:instrText xml:space="preserve"> PAGEREF _Toc50542249 \h </w:instrText>
        </w:r>
        <w:r>
          <w:rPr>
            <w:noProof/>
            <w:webHidden/>
          </w:rPr>
        </w:r>
        <w:r>
          <w:rPr>
            <w:noProof/>
            <w:webHidden/>
          </w:rPr>
          <w:fldChar w:fldCharType="separate"/>
        </w:r>
        <w:r>
          <w:rPr>
            <w:noProof/>
            <w:webHidden/>
          </w:rPr>
          <w:t>51</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50" w:history="1">
        <w:r w:rsidRPr="0040796D">
          <w:rPr>
            <w:rStyle w:val="Hyperlink"/>
            <w:noProof/>
          </w:rPr>
          <w:t>Part 8 : Estate Service Charge Exclusions</w:t>
        </w:r>
        <w:r>
          <w:rPr>
            <w:noProof/>
            <w:webHidden/>
          </w:rPr>
          <w:tab/>
        </w:r>
        <w:r>
          <w:rPr>
            <w:noProof/>
            <w:webHidden/>
          </w:rPr>
          <w:fldChar w:fldCharType="begin"/>
        </w:r>
        <w:r>
          <w:rPr>
            <w:noProof/>
            <w:webHidden/>
          </w:rPr>
          <w:instrText xml:space="preserve"> PAGEREF _Toc50542250 \h </w:instrText>
        </w:r>
        <w:r>
          <w:rPr>
            <w:noProof/>
            <w:webHidden/>
          </w:rPr>
        </w:r>
        <w:r>
          <w:rPr>
            <w:noProof/>
            <w:webHidden/>
          </w:rPr>
          <w:fldChar w:fldCharType="separate"/>
        </w:r>
        <w:r>
          <w:rPr>
            <w:noProof/>
            <w:webHidden/>
          </w:rPr>
          <w:t>52</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51" w:history="1">
        <w:r w:rsidRPr="0040796D">
          <w:rPr>
            <w:rStyle w:val="Hyperlink"/>
            <w:noProof/>
          </w:rPr>
          <w:t>Part 9 : Weighting</w:t>
        </w:r>
        <w:r>
          <w:rPr>
            <w:noProof/>
            <w:webHidden/>
          </w:rPr>
          <w:tab/>
        </w:r>
        <w:r>
          <w:rPr>
            <w:noProof/>
            <w:webHidden/>
          </w:rPr>
          <w:fldChar w:fldCharType="begin"/>
        </w:r>
        <w:r>
          <w:rPr>
            <w:noProof/>
            <w:webHidden/>
          </w:rPr>
          <w:instrText xml:space="preserve"> PAGEREF _Toc50542251 \h </w:instrText>
        </w:r>
        <w:r>
          <w:rPr>
            <w:noProof/>
            <w:webHidden/>
          </w:rPr>
        </w:r>
        <w:r>
          <w:rPr>
            <w:noProof/>
            <w:webHidden/>
          </w:rPr>
          <w:fldChar w:fldCharType="separate"/>
        </w:r>
        <w:r>
          <w:rPr>
            <w:noProof/>
            <w:webHidden/>
          </w:rPr>
          <w:t>53</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52" w:history="1">
        <w:r w:rsidRPr="0040796D">
          <w:rPr>
            <w:rStyle w:val="Hyperlink"/>
            <w:noProof/>
          </w:rPr>
          <w:t>Schedule 4</w:t>
        </w:r>
        <w:r>
          <w:rPr>
            <w:noProof/>
            <w:webHidden/>
          </w:rPr>
          <w:tab/>
        </w:r>
        <w:r>
          <w:rPr>
            <w:noProof/>
            <w:webHidden/>
          </w:rPr>
          <w:fldChar w:fldCharType="begin"/>
        </w:r>
        <w:r>
          <w:rPr>
            <w:noProof/>
            <w:webHidden/>
          </w:rPr>
          <w:instrText xml:space="preserve"> PAGEREF _Toc50542252 \h </w:instrText>
        </w:r>
        <w:r>
          <w:rPr>
            <w:noProof/>
            <w:webHidden/>
          </w:rPr>
        </w:r>
        <w:r>
          <w:rPr>
            <w:noProof/>
            <w:webHidden/>
          </w:rPr>
          <w:fldChar w:fldCharType="separate"/>
        </w:r>
        <w:r>
          <w:rPr>
            <w:noProof/>
            <w:webHidden/>
          </w:rPr>
          <w:t>54</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53" w:history="1">
        <w:r w:rsidRPr="0040796D">
          <w:rPr>
            <w:rStyle w:val="Hyperlink"/>
            <w:noProof/>
          </w:rPr>
          <w:t>Insurance and Damage Provisions</w:t>
        </w:r>
        <w:r>
          <w:rPr>
            <w:noProof/>
            <w:webHidden/>
          </w:rPr>
          <w:tab/>
        </w:r>
        <w:r>
          <w:rPr>
            <w:noProof/>
            <w:webHidden/>
          </w:rPr>
          <w:fldChar w:fldCharType="begin"/>
        </w:r>
        <w:r>
          <w:rPr>
            <w:noProof/>
            <w:webHidden/>
          </w:rPr>
          <w:instrText xml:space="preserve"> PAGEREF _Toc50542253 \h </w:instrText>
        </w:r>
        <w:r>
          <w:rPr>
            <w:noProof/>
            <w:webHidden/>
          </w:rPr>
        </w:r>
        <w:r>
          <w:rPr>
            <w:noProof/>
            <w:webHidden/>
          </w:rPr>
          <w:fldChar w:fldCharType="separate"/>
        </w:r>
        <w:r>
          <w:rPr>
            <w:noProof/>
            <w:webHidden/>
          </w:rPr>
          <w:t>54</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54" w:history="1">
        <w:r w:rsidRPr="0040796D">
          <w:rPr>
            <w:rStyle w:val="Hyperlink"/>
            <w:noProof/>
          </w:rPr>
          <w:t>Schedule 5</w:t>
        </w:r>
        <w:r>
          <w:rPr>
            <w:noProof/>
            <w:webHidden/>
          </w:rPr>
          <w:tab/>
        </w:r>
        <w:r>
          <w:rPr>
            <w:noProof/>
            <w:webHidden/>
          </w:rPr>
          <w:fldChar w:fldCharType="begin"/>
        </w:r>
        <w:r>
          <w:rPr>
            <w:noProof/>
            <w:webHidden/>
          </w:rPr>
          <w:instrText xml:space="preserve"> PAGEREF _Toc50542254 \h </w:instrText>
        </w:r>
        <w:r>
          <w:rPr>
            <w:noProof/>
            <w:webHidden/>
          </w:rPr>
        </w:r>
        <w:r>
          <w:rPr>
            <w:noProof/>
            <w:webHidden/>
          </w:rPr>
          <w:fldChar w:fldCharType="separate"/>
        </w:r>
        <w:r>
          <w:rPr>
            <w:noProof/>
            <w:webHidden/>
          </w:rPr>
          <w:t>58</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55" w:history="1">
        <w:r w:rsidRPr="0040796D">
          <w:rPr>
            <w:rStyle w:val="Hyperlink"/>
            <w:noProof/>
          </w:rPr>
          <w:t>Title Matters</w:t>
        </w:r>
        <w:r>
          <w:rPr>
            <w:noProof/>
            <w:webHidden/>
          </w:rPr>
          <w:tab/>
        </w:r>
        <w:r>
          <w:rPr>
            <w:noProof/>
            <w:webHidden/>
          </w:rPr>
          <w:fldChar w:fldCharType="begin"/>
        </w:r>
        <w:r>
          <w:rPr>
            <w:noProof/>
            <w:webHidden/>
          </w:rPr>
          <w:instrText xml:space="preserve"> PAGEREF _Toc50542255 \h </w:instrText>
        </w:r>
        <w:r>
          <w:rPr>
            <w:noProof/>
            <w:webHidden/>
          </w:rPr>
        </w:r>
        <w:r>
          <w:rPr>
            <w:noProof/>
            <w:webHidden/>
          </w:rPr>
          <w:fldChar w:fldCharType="separate"/>
        </w:r>
        <w:r>
          <w:rPr>
            <w:noProof/>
            <w:webHidden/>
          </w:rPr>
          <w:t>58</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56" w:history="1">
        <w:r w:rsidRPr="0040796D">
          <w:rPr>
            <w:rStyle w:val="Hyperlink"/>
            <w:noProof/>
          </w:rPr>
          <w:t>Schedule 6</w:t>
        </w:r>
        <w:r>
          <w:rPr>
            <w:noProof/>
            <w:webHidden/>
          </w:rPr>
          <w:tab/>
        </w:r>
        <w:r>
          <w:rPr>
            <w:noProof/>
            <w:webHidden/>
          </w:rPr>
          <w:fldChar w:fldCharType="begin"/>
        </w:r>
        <w:r>
          <w:rPr>
            <w:noProof/>
            <w:webHidden/>
          </w:rPr>
          <w:instrText xml:space="preserve"> PAGEREF _Toc50542256 \h </w:instrText>
        </w:r>
        <w:r>
          <w:rPr>
            <w:noProof/>
            <w:webHidden/>
          </w:rPr>
        </w:r>
        <w:r>
          <w:rPr>
            <w:noProof/>
            <w:webHidden/>
          </w:rPr>
          <w:fldChar w:fldCharType="separate"/>
        </w:r>
        <w:r>
          <w:rPr>
            <w:noProof/>
            <w:webHidden/>
          </w:rPr>
          <w:t>59</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57" w:history="1">
        <w:r w:rsidRPr="0040796D">
          <w:rPr>
            <w:rStyle w:val="Hyperlink"/>
            <w:noProof/>
          </w:rPr>
          <w:t>Works</w:t>
        </w:r>
        <w:r>
          <w:rPr>
            <w:noProof/>
            <w:webHidden/>
          </w:rPr>
          <w:tab/>
        </w:r>
        <w:r>
          <w:rPr>
            <w:noProof/>
            <w:webHidden/>
          </w:rPr>
          <w:fldChar w:fldCharType="begin"/>
        </w:r>
        <w:r>
          <w:rPr>
            <w:noProof/>
            <w:webHidden/>
          </w:rPr>
          <w:instrText xml:space="preserve"> PAGEREF _Toc50542257 \h </w:instrText>
        </w:r>
        <w:r>
          <w:rPr>
            <w:noProof/>
            <w:webHidden/>
          </w:rPr>
        </w:r>
        <w:r>
          <w:rPr>
            <w:noProof/>
            <w:webHidden/>
          </w:rPr>
          <w:fldChar w:fldCharType="separate"/>
        </w:r>
        <w:r>
          <w:rPr>
            <w:noProof/>
            <w:webHidden/>
          </w:rPr>
          <w:t>59</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58" w:history="1">
        <w:r w:rsidRPr="0040796D">
          <w:rPr>
            <w:rStyle w:val="Hyperlink"/>
            <w:noProof/>
          </w:rPr>
          <w:t>Schedule 7</w:t>
        </w:r>
        <w:r>
          <w:rPr>
            <w:noProof/>
            <w:webHidden/>
          </w:rPr>
          <w:tab/>
        </w:r>
        <w:r>
          <w:rPr>
            <w:noProof/>
            <w:webHidden/>
          </w:rPr>
          <w:fldChar w:fldCharType="begin"/>
        </w:r>
        <w:r>
          <w:rPr>
            <w:noProof/>
            <w:webHidden/>
          </w:rPr>
          <w:instrText xml:space="preserve"> PAGEREF _Toc50542258 \h </w:instrText>
        </w:r>
        <w:r>
          <w:rPr>
            <w:noProof/>
            <w:webHidden/>
          </w:rPr>
        </w:r>
        <w:r>
          <w:rPr>
            <w:noProof/>
            <w:webHidden/>
          </w:rPr>
          <w:fldChar w:fldCharType="separate"/>
        </w:r>
        <w:r>
          <w:rPr>
            <w:noProof/>
            <w:webHidden/>
          </w:rPr>
          <w:t>62</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59" w:history="1">
        <w:r w:rsidRPr="0040796D">
          <w:rPr>
            <w:rStyle w:val="Hyperlink"/>
            <w:noProof/>
          </w:rPr>
          <w:t>Sustainability</w:t>
        </w:r>
        <w:r>
          <w:rPr>
            <w:noProof/>
            <w:webHidden/>
          </w:rPr>
          <w:tab/>
        </w:r>
        <w:r>
          <w:rPr>
            <w:noProof/>
            <w:webHidden/>
          </w:rPr>
          <w:fldChar w:fldCharType="begin"/>
        </w:r>
        <w:r>
          <w:rPr>
            <w:noProof/>
            <w:webHidden/>
          </w:rPr>
          <w:instrText xml:space="preserve"> PAGEREF _Toc50542259 \h </w:instrText>
        </w:r>
        <w:r>
          <w:rPr>
            <w:noProof/>
            <w:webHidden/>
          </w:rPr>
        </w:r>
        <w:r>
          <w:rPr>
            <w:noProof/>
            <w:webHidden/>
          </w:rPr>
          <w:fldChar w:fldCharType="separate"/>
        </w:r>
        <w:r>
          <w:rPr>
            <w:noProof/>
            <w:webHidden/>
          </w:rPr>
          <w:t>62</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60" w:history="1">
        <w:r w:rsidRPr="0040796D">
          <w:rPr>
            <w:rStyle w:val="Hyperlink"/>
            <w:noProof/>
          </w:rPr>
          <w:t>Schedule 8</w:t>
        </w:r>
        <w:r>
          <w:rPr>
            <w:noProof/>
            <w:webHidden/>
          </w:rPr>
          <w:tab/>
        </w:r>
        <w:r>
          <w:rPr>
            <w:noProof/>
            <w:webHidden/>
          </w:rPr>
          <w:fldChar w:fldCharType="begin"/>
        </w:r>
        <w:r>
          <w:rPr>
            <w:noProof/>
            <w:webHidden/>
          </w:rPr>
          <w:instrText xml:space="preserve"> PAGEREF _Toc50542260 \h </w:instrText>
        </w:r>
        <w:r>
          <w:rPr>
            <w:noProof/>
            <w:webHidden/>
          </w:rPr>
        </w:r>
        <w:r>
          <w:rPr>
            <w:noProof/>
            <w:webHidden/>
          </w:rPr>
          <w:fldChar w:fldCharType="separate"/>
        </w:r>
        <w:r>
          <w:rPr>
            <w:noProof/>
            <w:webHidden/>
          </w:rPr>
          <w:t>64</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61" w:history="1">
        <w:r w:rsidRPr="0040796D">
          <w:rPr>
            <w:rStyle w:val="Hyperlink"/>
            <w:noProof/>
          </w:rPr>
          <w:t>Underletting</w:t>
        </w:r>
        <w:r>
          <w:rPr>
            <w:noProof/>
            <w:webHidden/>
          </w:rPr>
          <w:tab/>
        </w:r>
        <w:r>
          <w:rPr>
            <w:noProof/>
            <w:webHidden/>
          </w:rPr>
          <w:fldChar w:fldCharType="begin"/>
        </w:r>
        <w:r>
          <w:rPr>
            <w:noProof/>
            <w:webHidden/>
          </w:rPr>
          <w:instrText xml:space="preserve"> PAGEREF _Toc50542261 \h </w:instrText>
        </w:r>
        <w:r>
          <w:rPr>
            <w:noProof/>
            <w:webHidden/>
          </w:rPr>
        </w:r>
        <w:r>
          <w:rPr>
            <w:noProof/>
            <w:webHidden/>
          </w:rPr>
          <w:fldChar w:fldCharType="separate"/>
        </w:r>
        <w:r>
          <w:rPr>
            <w:noProof/>
            <w:webHidden/>
          </w:rPr>
          <w:t>64</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62" w:history="1">
        <w:r w:rsidRPr="0040796D">
          <w:rPr>
            <w:rStyle w:val="Hyperlink"/>
            <w:noProof/>
          </w:rPr>
          <w:t>Schedule 9</w:t>
        </w:r>
        <w:r>
          <w:rPr>
            <w:noProof/>
            <w:webHidden/>
          </w:rPr>
          <w:tab/>
        </w:r>
        <w:r>
          <w:rPr>
            <w:noProof/>
            <w:webHidden/>
          </w:rPr>
          <w:fldChar w:fldCharType="begin"/>
        </w:r>
        <w:r>
          <w:rPr>
            <w:noProof/>
            <w:webHidden/>
          </w:rPr>
          <w:instrText xml:space="preserve"> PAGEREF _Toc50542262 \h </w:instrText>
        </w:r>
        <w:r>
          <w:rPr>
            <w:noProof/>
            <w:webHidden/>
          </w:rPr>
        </w:r>
        <w:r>
          <w:rPr>
            <w:noProof/>
            <w:webHidden/>
          </w:rPr>
          <w:fldChar w:fldCharType="separate"/>
        </w:r>
        <w:r>
          <w:rPr>
            <w:noProof/>
            <w:webHidden/>
          </w:rPr>
          <w:t>67</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63" w:history="1">
        <w:r w:rsidRPr="0040796D">
          <w:rPr>
            <w:rStyle w:val="Hyperlink"/>
            <w:noProof/>
          </w:rPr>
          <w:t>Base Rent and Turnover Rent</w:t>
        </w:r>
        <w:r>
          <w:rPr>
            <w:noProof/>
            <w:webHidden/>
          </w:rPr>
          <w:tab/>
        </w:r>
        <w:r>
          <w:rPr>
            <w:noProof/>
            <w:webHidden/>
          </w:rPr>
          <w:fldChar w:fldCharType="begin"/>
        </w:r>
        <w:r>
          <w:rPr>
            <w:noProof/>
            <w:webHidden/>
          </w:rPr>
          <w:instrText xml:space="preserve"> PAGEREF _Toc50542263 \h </w:instrText>
        </w:r>
        <w:r>
          <w:rPr>
            <w:noProof/>
            <w:webHidden/>
          </w:rPr>
        </w:r>
        <w:r>
          <w:rPr>
            <w:noProof/>
            <w:webHidden/>
          </w:rPr>
          <w:fldChar w:fldCharType="separate"/>
        </w:r>
        <w:r>
          <w:rPr>
            <w:noProof/>
            <w:webHidden/>
          </w:rPr>
          <w:t>67</w:t>
        </w:r>
        <w:r>
          <w:rPr>
            <w:noProof/>
            <w:webHidden/>
          </w:rPr>
          <w:fldChar w:fldCharType="end"/>
        </w:r>
      </w:hyperlink>
    </w:p>
    <w:p w:rsidR="0014079B" w:rsidRDefault="0014079B">
      <w:pPr>
        <w:pStyle w:val="TOC3"/>
        <w:rPr>
          <w:rFonts w:asciiTheme="minorHAnsi" w:eastAsiaTheme="minorEastAsia" w:hAnsiTheme="minorHAnsi" w:cstheme="minorBidi"/>
          <w:b w:val="0"/>
          <w:noProof/>
          <w:sz w:val="22"/>
          <w:szCs w:val="22"/>
        </w:rPr>
      </w:pPr>
      <w:hyperlink w:anchor="_Toc50542264" w:history="1">
        <w:r w:rsidRPr="0040796D">
          <w:rPr>
            <w:rStyle w:val="Hyperlink"/>
            <w:noProof/>
          </w:rPr>
          <w:t>Schedule 10</w:t>
        </w:r>
        <w:r>
          <w:rPr>
            <w:noProof/>
            <w:webHidden/>
          </w:rPr>
          <w:tab/>
        </w:r>
        <w:r>
          <w:rPr>
            <w:noProof/>
            <w:webHidden/>
          </w:rPr>
          <w:fldChar w:fldCharType="begin"/>
        </w:r>
        <w:r>
          <w:rPr>
            <w:noProof/>
            <w:webHidden/>
          </w:rPr>
          <w:instrText xml:space="preserve"> PAGEREF _Toc50542264 \h </w:instrText>
        </w:r>
        <w:r>
          <w:rPr>
            <w:noProof/>
            <w:webHidden/>
          </w:rPr>
        </w:r>
        <w:r>
          <w:rPr>
            <w:noProof/>
            <w:webHidden/>
          </w:rPr>
          <w:fldChar w:fldCharType="separate"/>
        </w:r>
        <w:r>
          <w:rPr>
            <w:noProof/>
            <w:webHidden/>
          </w:rPr>
          <w:t>77</w:t>
        </w:r>
        <w:r>
          <w:rPr>
            <w:noProof/>
            <w:webHidden/>
          </w:rPr>
          <w:fldChar w:fldCharType="end"/>
        </w:r>
      </w:hyperlink>
    </w:p>
    <w:p w:rsidR="0014079B" w:rsidRDefault="0014079B">
      <w:pPr>
        <w:pStyle w:val="TOC4"/>
        <w:rPr>
          <w:rFonts w:asciiTheme="minorHAnsi" w:eastAsiaTheme="minorEastAsia" w:hAnsiTheme="minorHAnsi" w:cstheme="minorBidi"/>
          <w:noProof/>
          <w:sz w:val="22"/>
          <w:szCs w:val="22"/>
        </w:rPr>
      </w:pPr>
      <w:hyperlink w:anchor="_Toc50542265" w:history="1">
        <w:r w:rsidRPr="0040796D">
          <w:rPr>
            <w:rStyle w:val="Hyperlink"/>
            <w:noProof/>
          </w:rPr>
          <w:t>Offer back provisions</w:t>
        </w:r>
        <w:r>
          <w:rPr>
            <w:noProof/>
            <w:webHidden/>
          </w:rPr>
          <w:tab/>
        </w:r>
        <w:r>
          <w:rPr>
            <w:noProof/>
            <w:webHidden/>
          </w:rPr>
          <w:fldChar w:fldCharType="begin"/>
        </w:r>
        <w:r>
          <w:rPr>
            <w:noProof/>
            <w:webHidden/>
          </w:rPr>
          <w:instrText xml:space="preserve"> PAGEREF _Toc50542265 \h </w:instrText>
        </w:r>
        <w:r>
          <w:rPr>
            <w:noProof/>
            <w:webHidden/>
          </w:rPr>
        </w:r>
        <w:r>
          <w:rPr>
            <w:noProof/>
            <w:webHidden/>
          </w:rPr>
          <w:fldChar w:fldCharType="separate"/>
        </w:r>
        <w:r>
          <w:rPr>
            <w:noProof/>
            <w:webHidden/>
          </w:rPr>
          <w:t>77</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66" w:history="1">
        <w:r w:rsidRPr="0040796D">
          <w:rPr>
            <w:rStyle w:val="Hyperlink"/>
            <w:noProof/>
          </w:rPr>
          <w:t>Part 1 : Terms of the offer back</w:t>
        </w:r>
        <w:r>
          <w:rPr>
            <w:noProof/>
            <w:webHidden/>
          </w:rPr>
          <w:tab/>
        </w:r>
        <w:r>
          <w:rPr>
            <w:noProof/>
            <w:webHidden/>
          </w:rPr>
          <w:fldChar w:fldCharType="begin"/>
        </w:r>
        <w:r>
          <w:rPr>
            <w:noProof/>
            <w:webHidden/>
          </w:rPr>
          <w:instrText xml:space="preserve"> PAGEREF _Toc50542266 \h </w:instrText>
        </w:r>
        <w:r>
          <w:rPr>
            <w:noProof/>
            <w:webHidden/>
          </w:rPr>
        </w:r>
        <w:r>
          <w:rPr>
            <w:noProof/>
            <w:webHidden/>
          </w:rPr>
          <w:fldChar w:fldCharType="separate"/>
        </w:r>
        <w:r>
          <w:rPr>
            <w:noProof/>
            <w:webHidden/>
          </w:rPr>
          <w:t>77</w:t>
        </w:r>
        <w:r>
          <w:rPr>
            <w:noProof/>
            <w:webHidden/>
          </w:rPr>
          <w:fldChar w:fldCharType="end"/>
        </w:r>
      </w:hyperlink>
    </w:p>
    <w:p w:rsidR="0014079B" w:rsidRDefault="0014079B">
      <w:pPr>
        <w:pStyle w:val="TOC5"/>
        <w:rPr>
          <w:rFonts w:asciiTheme="minorHAnsi" w:eastAsiaTheme="minorEastAsia" w:hAnsiTheme="minorHAnsi" w:cstheme="minorBidi"/>
          <w:noProof/>
          <w:sz w:val="22"/>
          <w:szCs w:val="22"/>
        </w:rPr>
      </w:pPr>
      <w:hyperlink w:anchor="_Toc50542267" w:history="1">
        <w:r w:rsidRPr="0040796D">
          <w:rPr>
            <w:rStyle w:val="Hyperlink"/>
            <w:noProof/>
          </w:rPr>
          <w:t>Part 2 : Form of Tenant’s Notice</w:t>
        </w:r>
        <w:r>
          <w:rPr>
            <w:noProof/>
            <w:webHidden/>
          </w:rPr>
          <w:tab/>
        </w:r>
        <w:r>
          <w:rPr>
            <w:noProof/>
            <w:webHidden/>
          </w:rPr>
          <w:fldChar w:fldCharType="begin"/>
        </w:r>
        <w:r>
          <w:rPr>
            <w:noProof/>
            <w:webHidden/>
          </w:rPr>
          <w:instrText xml:space="preserve"> PAGEREF _Toc50542267 \h </w:instrText>
        </w:r>
        <w:r>
          <w:rPr>
            <w:noProof/>
            <w:webHidden/>
          </w:rPr>
        </w:r>
        <w:r>
          <w:rPr>
            <w:noProof/>
            <w:webHidden/>
          </w:rPr>
          <w:fldChar w:fldCharType="separate"/>
        </w:r>
        <w:r>
          <w:rPr>
            <w:noProof/>
            <w:webHidden/>
          </w:rPr>
          <w:t>81</w:t>
        </w:r>
        <w:r>
          <w:rPr>
            <w:noProof/>
            <w:webHidden/>
          </w:rPr>
          <w:fldChar w:fldCharType="end"/>
        </w:r>
      </w:hyperlink>
    </w:p>
    <w:p w:rsidR="006320BF" w:rsidRDefault="0014079B">
      <w:pPr>
        <w:pStyle w:val="SHNormal"/>
      </w:pPr>
      <w:r>
        <w:fldChar w:fldCharType="end"/>
      </w:r>
    </w:p>
    <w:p w:rsidR="006320BF" w:rsidRDefault="006320BF">
      <w:pPr>
        <w:pStyle w:val="SHNormal"/>
      </w:pPr>
    </w:p>
    <w:p w:rsidR="006320BF" w:rsidRDefault="006320BF">
      <w:pPr>
        <w:pStyle w:val="SHNormal"/>
        <w:sectPr w:rsidR="006320BF">
          <w:footerReference w:type="default" r:id="rId21"/>
          <w:pgSz w:w="11907" w:h="16839" w:code="9"/>
          <w:pgMar w:top="1417" w:right="1417" w:bottom="1417" w:left="1417" w:header="709" w:footer="709" w:gutter="0"/>
          <w:cols w:space="708"/>
          <w:docGrid w:linePitch="360"/>
        </w:sectPr>
      </w:pPr>
    </w:p>
    <w:p w:rsidR="006320BF" w:rsidRDefault="0014079B">
      <w:pPr>
        <w:pStyle w:val="SHNormal"/>
        <w:jc w:val="center"/>
        <w:rPr>
          <w:b/>
          <w:bCs/>
        </w:rPr>
      </w:pPr>
      <w:r>
        <w:rPr>
          <w:b/>
          <w:bCs/>
        </w:rPr>
        <w:lastRenderedPageBreak/>
        <w:t>LAND REGISTRY PRESCRIBED CLAUSES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47"/>
        <w:gridCol w:w="4516"/>
      </w:tblGrid>
      <w:tr w:rsidR="006320BF">
        <w:tc>
          <w:tcPr>
            <w:tcW w:w="4785" w:type="dxa"/>
          </w:tcPr>
          <w:p w:rsidR="006320BF" w:rsidRDefault="0014079B">
            <w:pPr>
              <w:pStyle w:val="SHNormal"/>
            </w:pPr>
            <w:r>
              <w:rPr>
                <w:b/>
                <w:bCs/>
              </w:rPr>
              <w:t>LR1.</w:t>
            </w:r>
            <w:r>
              <w:t> </w:t>
            </w:r>
            <w:r>
              <w:rPr>
                <w:b/>
                <w:bCs/>
              </w:rPr>
              <w:t>Date of lease</w:t>
            </w:r>
          </w:p>
        </w:tc>
        <w:tc>
          <w:tcPr>
            <w:tcW w:w="4786" w:type="dxa"/>
          </w:tcPr>
          <w:p w:rsidR="006320BF" w:rsidRDefault="006320BF">
            <w:pPr>
              <w:pStyle w:val="SHNormal"/>
            </w:pPr>
          </w:p>
        </w:tc>
      </w:tr>
      <w:tr w:rsidR="006320BF">
        <w:tc>
          <w:tcPr>
            <w:tcW w:w="4785" w:type="dxa"/>
          </w:tcPr>
          <w:p w:rsidR="006320BF" w:rsidRDefault="0014079B">
            <w:pPr>
              <w:pStyle w:val="SHNormal"/>
            </w:pPr>
            <w:r>
              <w:rPr>
                <w:b/>
                <w:bCs/>
              </w:rPr>
              <w:t>LR2. Title number(s)</w:t>
            </w:r>
          </w:p>
        </w:tc>
        <w:tc>
          <w:tcPr>
            <w:tcW w:w="4786" w:type="dxa"/>
          </w:tcPr>
          <w:p w:rsidR="006320BF" w:rsidRDefault="006320BF">
            <w:pPr>
              <w:pStyle w:val="SHNormal"/>
            </w:pPr>
          </w:p>
        </w:tc>
      </w:tr>
      <w:tr w:rsidR="006320BF">
        <w:tc>
          <w:tcPr>
            <w:tcW w:w="4785" w:type="dxa"/>
          </w:tcPr>
          <w:p w:rsidR="006320BF" w:rsidRDefault="0014079B">
            <w:pPr>
              <w:pStyle w:val="SHNormal"/>
            </w:pPr>
            <w:r>
              <w:rPr>
                <w:b/>
                <w:bCs/>
              </w:rPr>
              <w:t>LR2.1 </w:t>
            </w:r>
            <w:r>
              <w:rPr>
                <w:b/>
                <w:bCs/>
              </w:rPr>
              <w:t>Landlord’</w:t>
            </w:r>
            <w:r>
              <w:rPr>
                <w:b/>
                <w:bCs/>
              </w:rPr>
              <w:t>s title number(s)</w:t>
            </w:r>
          </w:p>
        </w:tc>
        <w:tc>
          <w:tcPr>
            <w:tcW w:w="4786" w:type="dxa"/>
          </w:tcPr>
          <w:p w:rsidR="006320BF" w:rsidRDefault="0014079B">
            <w:pPr>
              <w:pStyle w:val="SHNormal"/>
            </w:pPr>
            <w:r>
              <w:t>[TITLE NUMBER].</w:t>
            </w:r>
          </w:p>
        </w:tc>
      </w:tr>
      <w:tr w:rsidR="006320BF">
        <w:tc>
          <w:tcPr>
            <w:tcW w:w="4785" w:type="dxa"/>
          </w:tcPr>
          <w:p w:rsidR="006320BF" w:rsidRDefault="0014079B">
            <w:pPr>
              <w:pStyle w:val="SHNormal"/>
            </w:pPr>
            <w:r>
              <w:rPr>
                <w:b/>
                <w:bCs/>
              </w:rPr>
              <w:t>LR2.2 </w:t>
            </w:r>
            <w:r>
              <w:rPr>
                <w:b/>
                <w:bCs/>
              </w:rPr>
              <w:t>Other title numbers</w:t>
            </w:r>
          </w:p>
        </w:tc>
        <w:tc>
          <w:tcPr>
            <w:tcW w:w="4786" w:type="dxa"/>
          </w:tcPr>
          <w:p w:rsidR="006320BF" w:rsidRDefault="0014079B">
            <w:pPr>
              <w:pStyle w:val="SHNormal"/>
            </w:pPr>
            <w:r>
              <w:t>[None.][TITLE NUMBER.]</w:t>
            </w:r>
          </w:p>
        </w:tc>
      </w:tr>
      <w:tr w:rsidR="006320BF">
        <w:tc>
          <w:tcPr>
            <w:tcW w:w="4785" w:type="dxa"/>
          </w:tcPr>
          <w:p w:rsidR="006320BF" w:rsidRDefault="0014079B">
            <w:pPr>
              <w:pStyle w:val="SHNormal"/>
            </w:pPr>
            <w:r>
              <w:rPr>
                <w:b/>
                <w:bCs/>
              </w:rPr>
              <w:t>LR3. Parties to this lease</w:t>
            </w:r>
          </w:p>
        </w:tc>
        <w:tc>
          <w:tcPr>
            <w:tcW w:w="4786" w:type="dxa"/>
          </w:tcPr>
          <w:p w:rsidR="006320BF" w:rsidRDefault="006320BF">
            <w:pPr>
              <w:pStyle w:val="SHNormal"/>
            </w:pPr>
          </w:p>
        </w:tc>
      </w:tr>
      <w:tr w:rsidR="006320BF">
        <w:tc>
          <w:tcPr>
            <w:tcW w:w="4785" w:type="dxa"/>
          </w:tcPr>
          <w:p w:rsidR="006320BF" w:rsidRDefault="0014079B">
            <w:pPr>
              <w:pStyle w:val="SHNormal"/>
            </w:pPr>
            <w:r>
              <w:rPr>
                <w:b/>
                <w:bCs/>
              </w:rPr>
              <w:t>Landlord</w:t>
            </w:r>
          </w:p>
        </w:tc>
        <w:tc>
          <w:tcPr>
            <w:tcW w:w="4786" w:type="dxa"/>
          </w:tcPr>
          <w:p w:rsidR="006320BF" w:rsidRDefault="0014079B">
            <w:pPr>
              <w:pStyle w:val="SHNormal"/>
            </w:pPr>
            <w:r>
              <w:t>[</w:t>
            </w:r>
            <w:r>
              <w:t>LANDLORD] (incorporated and registered in [England and Wales] [the United Kingdom] [COUNTRY] under company registration number [COMPANY NUMBER]), the registered office of which is at [ADDRESS].</w:t>
            </w:r>
          </w:p>
        </w:tc>
      </w:tr>
      <w:tr w:rsidR="006320BF">
        <w:tc>
          <w:tcPr>
            <w:tcW w:w="4785" w:type="dxa"/>
          </w:tcPr>
          <w:p w:rsidR="006320BF" w:rsidRDefault="0014079B">
            <w:pPr>
              <w:pStyle w:val="SHNormal"/>
            </w:pPr>
            <w:r>
              <w:rPr>
                <w:b/>
                <w:bCs/>
              </w:rPr>
              <w:t>Tenant</w:t>
            </w:r>
          </w:p>
        </w:tc>
        <w:tc>
          <w:tcPr>
            <w:tcW w:w="4786" w:type="dxa"/>
          </w:tcPr>
          <w:p w:rsidR="006320BF" w:rsidRDefault="0014079B">
            <w:pPr>
              <w:pStyle w:val="SHNormal"/>
            </w:pPr>
            <w:r>
              <w:t>[TENANT]</w:t>
            </w:r>
            <w:r>
              <w:t xml:space="preserve"> (incorporated and registered in [England and Wales] [the United Kingdom] [COUNTRY] under company registration number [COMPANY NUMBER]), the registered office of which is at [ADDRESS].</w:t>
            </w:r>
          </w:p>
        </w:tc>
      </w:tr>
      <w:tr w:rsidR="006320BF">
        <w:tc>
          <w:tcPr>
            <w:tcW w:w="4785" w:type="dxa"/>
          </w:tcPr>
          <w:p w:rsidR="006320BF" w:rsidRDefault="0014079B">
            <w:pPr>
              <w:pStyle w:val="SHNormal"/>
            </w:pPr>
            <w:r>
              <w:t>[</w:t>
            </w:r>
            <w:r>
              <w:rPr>
                <w:b/>
                <w:bCs/>
              </w:rPr>
              <w:t>Guarantor</w:t>
            </w:r>
          </w:p>
        </w:tc>
        <w:tc>
          <w:tcPr>
            <w:tcW w:w="4786" w:type="dxa"/>
          </w:tcPr>
          <w:p w:rsidR="006320BF" w:rsidRDefault="0014079B">
            <w:pPr>
              <w:pStyle w:val="SHNormal"/>
            </w:pPr>
            <w:r>
              <w:t>[GUARANTOR] (incorporated and registered in [England and Wa</w:t>
            </w:r>
            <w:r>
              <w:t>les] [the United Kingdom] [COUNTRY] under company registration number [COMPANY NUMBER]), the registered office of which is at [ADDRESS].]</w:t>
            </w:r>
          </w:p>
        </w:tc>
      </w:tr>
      <w:tr w:rsidR="006320BF">
        <w:tc>
          <w:tcPr>
            <w:tcW w:w="4785" w:type="dxa"/>
          </w:tcPr>
          <w:p w:rsidR="006320BF" w:rsidRDefault="0014079B">
            <w:pPr>
              <w:pStyle w:val="SHNormal"/>
            </w:pPr>
            <w:r>
              <w:t>[[</w:t>
            </w:r>
            <w:r>
              <w:rPr>
                <w:b/>
                <w:bCs/>
              </w:rPr>
              <w:t>Description of party</w:t>
            </w:r>
            <w:r>
              <w:t>]</w:t>
            </w:r>
          </w:p>
        </w:tc>
        <w:tc>
          <w:tcPr>
            <w:tcW w:w="4786" w:type="dxa"/>
          </w:tcPr>
          <w:p w:rsidR="006320BF" w:rsidRDefault="0014079B">
            <w:pPr>
              <w:pStyle w:val="SHNormal"/>
            </w:pPr>
            <w:r>
              <w:t>[NAME] (incorporated and registered in [England and Wales] [the United Kingdom] [COUNTRY] und</w:t>
            </w:r>
            <w:r>
              <w:t>er company registration number [COMPANY NUMBER]), the registered office of which is at [ADDRESS].]</w:t>
            </w:r>
          </w:p>
        </w:tc>
      </w:tr>
      <w:tr w:rsidR="006320BF">
        <w:tc>
          <w:tcPr>
            <w:tcW w:w="4785" w:type="dxa"/>
            <w:tcBorders>
              <w:bottom w:val="nil"/>
            </w:tcBorders>
          </w:tcPr>
          <w:p w:rsidR="006320BF" w:rsidRDefault="0014079B">
            <w:pPr>
              <w:pStyle w:val="SHNormal"/>
            </w:pPr>
            <w:r>
              <w:rPr>
                <w:b/>
                <w:bCs/>
              </w:rPr>
              <w:t>LR4. Property</w:t>
            </w:r>
          </w:p>
        </w:tc>
        <w:tc>
          <w:tcPr>
            <w:tcW w:w="4786" w:type="dxa"/>
            <w:tcBorders>
              <w:bottom w:val="nil"/>
            </w:tcBorders>
          </w:tcPr>
          <w:p w:rsidR="006320BF" w:rsidRDefault="0014079B">
            <w:pPr>
              <w:pStyle w:val="SHNormal"/>
            </w:pPr>
            <w:r>
              <w:rPr>
                <w:b/>
                <w:bCs/>
              </w:rPr>
              <w:t>In the case of a conflict between this clause </w:t>
            </w:r>
            <w:r>
              <w:rPr>
                <w:b/>
                <w:bCs/>
              </w:rPr>
              <w:t>and the remainder of this lease then, for the purposes of registration, this clause </w:t>
            </w:r>
            <w:r>
              <w:rPr>
                <w:b/>
                <w:bCs/>
              </w:rPr>
              <w:t>shall prevail.</w:t>
            </w:r>
          </w:p>
        </w:tc>
      </w:tr>
      <w:tr w:rsidR="006320BF">
        <w:tc>
          <w:tcPr>
            <w:tcW w:w="4785" w:type="dxa"/>
            <w:tcBorders>
              <w:top w:val="nil"/>
              <w:bottom w:val="nil"/>
            </w:tcBorders>
          </w:tcPr>
          <w:p w:rsidR="006320BF" w:rsidRDefault="006320BF">
            <w:pPr>
              <w:pStyle w:val="SHNormal"/>
            </w:pPr>
          </w:p>
        </w:tc>
        <w:tc>
          <w:tcPr>
            <w:tcW w:w="4786" w:type="dxa"/>
            <w:tcBorders>
              <w:top w:val="nil"/>
              <w:bottom w:val="nil"/>
            </w:tcBorders>
          </w:tcPr>
          <w:p w:rsidR="006320BF" w:rsidRDefault="0014079B">
            <w:pPr>
              <w:pStyle w:val="SHNormal"/>
            </w:pPr>
            <w:r>
              <w:t>The property described as the “</w:t>
            </w:r>
            <w:r>
              <w:t>Premises”</w:t>
            </w:r>
            <w:r>
              <w:t xml:space="preserve"> in clause </w:t>
            </w:r>
            <w:r>
              <w:rPr>
                <w:b/>
              </w:rPr>
              <w:fldChar w:fldCharType="begin"/>
            </w:r>
            <w:r>
              <w:rPr>
                <w:b/>
              </w:rPr>
              <w:instrText xml:space="preserve"> REF _Ref322089825 \r \h  \* MERGEFORMAT </w:instrText>
            </w:r>
            <w:r>
              <w:rPr>
                <w:b/>
              </w:rPr>
            </w:r>
            <w:r>
              <w:rPr>
                <w:b/>
              </w:rPr>
              <w:fldChar w:fldCharType="separate"/>
            </w:r>
            <w:r>
              <w:rPr>
                <w:b/>
              </w:rPr>
              <w:t>1</w:t>
            </w:r>
            <w:r>
              <w:rPr>
                <w:b/>
              </w:rPr>
              <w:fldChar w:fldCharType="end"/>
            </w:r>
            <w:r>
              <w:t xml:space="preserve"> of this Lease.</w:t>
            </w:r>
          </w:p>
        </w:tc>
      </w:tr>
      <w:tr w:rsidR="006320BF">
        <w:tc>
          <w:tcPr>
            <w:tcW w:w="4785" w:type="dxa"/>
          </w:tcPr>
          <w:p w:rsidR="006320BF" w:rsidRDefault="0014079B">
            <w:pPr>
              <w:pStyle w:val="SHNormal"/>
            </w:pPr>
            <w:r>
              <w:rPr>
                <w:b/>
                <w:bCs/>
              </w:rPr>
              <w:t>LR5. Prescribed statements etc.</w:t>
            </w:r>
          </w:p>
        </w:tc>
        <w:tc>
          <w:tcPr>
            <w:tcW w:w="4786" w:type="dxa"/>
          </w:tcPr>
          <w:p w:rsidR="006320BF" w:rsidRDefault="0014079B">
            <w:pPr>
              <w:pStyle w:val="SHNormal"/>
            </w:pPr>
            <w:r>
              <w:t>None.</w:t>
            </w:r>
            <w:r w:rsidRPr="0014079B">
              <w:rPr>
                <w:rStyle w:val="FootnoteReference"/>
              </w:rPr>
              <w:footnoteReference w:id="1"/>
            </w:r>
          </w:p>
        </w:tc>
      </w:tr>
      <w:tr w:rsidR="006320BF">
        <w:tc>
          <w:tcPr>
            <w:tcW w:w="4785" w:type="dxa"/>
          </w:tcPr>
          <w:p w:rsidR="006320BF" w:rsidRDefault="0014079B">
            <w:pPr>
              <w:pStyle w:val="SHNormal"/>
            </w:pPr>
            <w:r>
              <w:rPr>
                <w:b/>
                <w:bCs/>
              </w:rPr>
              <w:t>LR6. Term for which the Property is leased</w:t>
            </w:r>
          </w:p>
        </w:tc>
        <w:tc>
          <w:tcPr>
            <w:tcW w:w="4786" w:type="dxa"/>
          </w:tcPr>
          <w:p w:rsidR="006320BF" w:rsidRDefault="0014079B">
            <w:pPr>
              <w:pStyle w:val="SHNormal"/>
            </w:pPr>
            <w:r>
              <w:t>The term as specified in clause </w:t>
            </w:r>
            <w:r>
              <w:rPr>
                <w:b/>
              </w:rPr>
              <w:fldChar w:fldCharType="begin"/>
            </w:r>
            <w:r>
              <w:rPr>
                <w:b/>
              </w:rPr>
              <w:instrText xml:space="preserve"> REF _Ref322089852 \r \h  \* MERGEFORMAT </w:instrText>
            </w:r>
            <w:r>
              <w:rPr>
                <w:b/>
              </w:rPr>
            </w:r>
            <w:r>
              <w:rPr>
                <w:b/>
              </w:rPr>
              <w:fldChar w:fldCharType="separate"/>
            </w:r>
            <w:r>
              <w:rPr>
                <w:b/>
              </w:rPr>
              <w:t>3.1</w:t>
            </w:r>
            <w:r>
              <w:rPr>
                <w:b/>
              </w:rPr>
              <w:fldChar w:fldCharType="end"/>
            </w:r>
            <w:r>
              <w:t xml:space="preserve"> of this Lease.</w:t>
            </w:r>
          </w:p>
        </w:tc>
      </w:tr>
      <w:tr w:rsidR="006320BF">
        <w:tc>
          <w:tcPr>
            <w:tcW w:w="4785" w:type="dxa"/>
          </w:tcPr>
          <w:p w:rsidR="006320BF" w:rsidRDefault="0014079B">
            <w:pPr>
              <w:pStyle w:val="SHNormal"/>
            </w:pPr>
            <w:r>
              <w:rPr>
                <w:b/>
                <w:bCs/>
              </w:rPr>
              <w:t>LR7. Premium</w:t>
            </w:r>
          </w:p>
        </w:tc>
        <w:tc>
          <w:tcPr>
            <w:tcW w:w="4786" w:type="dxa"/>
          </w:tcPr>
          <w:p w:rsidR="006320BF" w:rsidRDefault="0014079B">
            <w:pPr>
              <w:pStyle w:val="SHNormal"/>
            </w:pPr>
            <w:r>
              <w:t>[None.] [£ [AMOUNT] plus VAT of [AMOUNT]</w:t>
            </w:r>
            <w:r>
              <w:t>.]</w:t>
            </w:r>
          </w:p>
        </w:tc>
      </w:tr>
      <w:tr w:rsidR="006320BF">
        <w:tc>
          <w:tcPr>
            <w:tcW w:w="4785" w:type="dxa"/>
          </w:tcPr>
          <w:p w:rsidR="006320BF" w:rsidRDefault="0014079B">
            <w:pPr>
              <w:pStyle w:val="SHNormal"/>
            </w:pPr>
            <w:r>
              <w:rPr>
                <w:b/>
                <w:bCs/>
              </w:rPr>
              <w:t>LR8. Prohibitions or restrictions on disposing of this lease</w:t>
            </w:r>
          </w:p>
        </w:tc>
        <w:tc>
          <w:tcPr>
            <w:tcW w:w="4786" w:type="dxa"/>
          </w:tcPr>
          <w:p w:rsidR="006320BF" w:rsidRDefault="0014079B">
            <w:pPr>
              <w:pStyle w:val="SHNormal"/>
            </w:pPr>
            <w:r>
              <w:t>This Lease contains a provision that prohibits or restricts dispositions.</w:t>
            </w:r>
          </w:p>
        </w:tc>
      </w:tr>
      <w:tr w:rsidR="006320BF">
        <w:tc>
          <w:tcPr>
            <w:tcW w:w="4785" w:type="dxa"/>
          </w:tcPr>
          <w:p w:rsidR="006320BF" w:rsidRDefault="0014079B">
            <w:pPr>
              <w:pStyle w:val="SHNormal"/>
            </w:pPr>
            <w:r>
              <w:rPr>
                <w:b/>
                <w:bCs/>
              </w:rPr>
              <w:t>LR9. Rights of acquisition etc.</w:t>
            </w:r>
          </w:p>
        </w:tc>
        <w:tc>
          <w:tcPr>
            <w:tcW w:w="4786" w:type="dxa"/>
          </w:tcPr>
          <w:p w:rsidR="006320BF" w:rsidRDefault="006320BF">
            <w:pPr>
              <w:pStyle w:val="SHNormal"/>
            </w:pPr>
          </w:p>
        </w:tc>
      </w:tr>
      <w:tr w:rsidR="006320BF">
        <w:tc>
          <w:tcPr>
            <w:tcW w:w="4785" w:type="dxa"/>
          </w:tcPr>
          <w:p w:rsidR="006320BF" w:rsidRDefault="0014079B">
            <w:pPr>
              <w:pStyle w:val="SHNormal"/>
            </w:pPr>
            <w:r>
              <w:rPr>
                <w:b/>
                <w:bCs/>
              </w:rPr>
              <w:lastRenderedPageBreak/>
              <w:t>LR9.1 </w:t>
            </w:r>
            <w:r>
              <w:rPr>
                <w:b/>
                <w:bCs/>
              </w:rPr>
              <w:t>Tenant’</w:t>
            </w:r>
            <w:r>
              <w:rPr>
                <w:b/>
                <w:bCs/>
              </w:rPr>
              <w:t xml:space="preserve">s contractual rights to renew this lease, to acquire the </w:t>
            </w:r>
            <w:r>
              <w:rPr>
                <w:b/>
                <w:bCs/>
              </w:rPr>
              <w:t>reversion or another lease of the Property, or to acquire an interest in other land</w:t>
            </w:r>
          </w:p>
        </w:tc>
        <w:tc>
          <w:tcPr>
            <w:tcW w:w="4786" w:type="dxa"/>
          </w:tcPr>
          <w:p w:rsidR="006320BF" w:rsidRDefault="0014079B">
            <w:pPr>
              <w:pStyle w:val="SHNormal"/>
            </w:pPr>
            <w:r>
              <w:t>None.</w:t>
            </w:r>
            <w:r w:rsidRPr="0014079B">
              <w:rPr>
                <w:rStyle w:val="FootnoteReference"/>
              </w:rPr>
              <w:footnoteReference w:id="2"/>
            </w:r>
          </w:p>
        </w:tc>
      </w:tr>
      <w:tr w:rsidR="006320BF">
        <w:tc>
          <w:tcPr>
            <w:tcW w:w="4785" w:type="dxa"/>
          </w:tcPr>
          <w:p w:rsidR="006320BF" w:rsidRDefault="0014079B">
            <w:pPr>
              <w:pStyle w:val="SHNormal"/>
            </w:pPr>
            <w:r>
              <w:rPr>
                <w:b/>
                <w:bCs/>
              </w:rPr>
              <w:t>LR9.2 </w:t>
            </w:r>
            <w:r>
              <w:rPr>
                <w:b/>
                <w:bCs/>
              </w:rPr>
              <w:t>Tenant’</w:t>
            </w:r>
            <w:r>
              <w:rPr>
                <w:b/>
                <w:bCs/>
              </w:rPr>
              <w:t>s covenant to (or offer to) surrender this lease</w:t>
            </w:r>
          </w:p>
        </w:tc>
        <w:tc>
          <w:tcPr>
            <w:tcW w:w="4786" w:type="dxa"/>
          </w:tcPr>
          <w:p w:rsidR="006320BF" w:rsidRDefault="0014079B">
            <w:pPr>
              <w:pStyle w:val="SHNormal"/>
            </w:pPr>
            <w:r>
              <w:t>The provisions in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p>
        </w:tc>
      </w:tr>
      <w:tr w:rsidR="006320BF">
        <w:tc>
          <w:tcPr>
            <w:tcW w:w="4785" w:type="dxa"/>
          </w:tcPr>
          <w:p w:rsidR="006320BF" w:rsidRDefault="0014079B">
            <w:pPr>
              <w:pStyle w:val="SHNormal"/>
            </w:pPr>
            <w:r>
              <w:rPr>
                <w:b/>
                <w:bCs/>
              </w:rPr>
              <w:t>LR9.3 </w:t>
            </w:r>
            <w:r>
              <w:rPr>
                <w:b/>
                <w:bCs/>
              </w:rPr>
              <w:t>Landlord’</w:t>
            </w:r>
            <w:r>
              <w:rPr>
                <w:b/>
                <w:bCs/>
              </w:rPr>
              <w:t>s contractual rights to acquire this lease</w:t>
            </w:r>
          </w:p>
        </w:tc>
        <w:tc>
          <w:tcPr>
            <w:tcW w:w="4786" w:type="dxa"/>
          </w:tcPr>
          <w:p w:rsidR="006320BF" w:rsidRDefault="0014079B">
            <w:pPr>
              <w:pStyle w:val="SHNormal"/>
            </w:pPr>
            <w:r>
              <w:t>None.</w:t>
            </w:r>
          </w:p>
        </w:tc>
      </w:tr>
      <w:tr w:rsidR="006320BF">
        <w:tc>
          <w:tcPr>
            <w:tcW w:w="4785" w:type="dxa"/>
          </w:tcPr>
          <w:p w:rsidR="006320BF" w:rsidRDefault="0014079B">
            <w:pPr>
              <w:pStyle w:val="SHNormal"/>
            </w:pPr>
            <w:r>
              <w:rPr>
                <w:b/>
                <w:bCs/>
              </w:rPr>
              <w:t>LR10. Restrictive covenants</w:t>
            </w:r>
            <w:r>
              <w:rPr>
                <w:b/>
                <w:bCs/>
              </w:rPr>
              <w:t xml:space="preserve"> given in this lease by the Landlord in respect of land other than the Property</w:t>
            </w:r>
          </w:p>
        </w:tc>
        <w:tc>
          <w:tcPr>
            <w:tcW w:w="4786" w:type="dxa"/>
          </w:tcPr>
          <w:p w:rsidR="006320BF" w:rsidRDefault="0014079B">
            <w:pPr>
              <w:pStyle w:val="SHNormal"/>
            </w:pPr>
            <w:r>
              <w:t>[None.]</w:t>
            </w:r>
            <w:r w:rsidRPr="0014079B">
              <w:rPr>
                <w:rStyle w:val="FootnoteReference"/>
              </w:rPr>
              <w:footnoteReference w:id="3"/>
            </w:r>
          </w:p>
        </w:tc>
      </w:tr>
      <w:tr w:rsidR="006320BF">
        <w:tc>
          <w:tcPr>
            <w:tcW w:w="4785" w:type="dxa"/>
          </w:tcPr>
          <w:p w:rsidR="006320BF" w:rsidRDefault="0014079B">
            <w:pPr>
              <w:pStyle w:val="SHNormal"/>
            </w:pPr>
            <w:r>
              <w:rPr>
                <w:b/>
                <w:bCs/>
              </w:rPr>
              <w:t>LR11. Easements</w:t>
            </w:r>
          </w:p>
        </w:tc>
        <w:tc>
          <w:tcPr>
            <w:tcW w:w="4786" w:type="dxa"/>
          </w:tcPr>
          <w:p w:rsidR="006320BF" w:rsidRDefault="006320BF">
            <w:pPr>
              <w:pStyle w:val="SHNormal"/>
            </w:pPr>
          </w:p>
        </w:tc>
      </w:tr>
      <w:tr w:rsidR="006320BF">
        <w:tc>
          <w:tcPr>
            <w:tcW w:w="4785" w:type="dxa"/>
          </w:tcPr>
          <w:p w:rsidR="006320BF" w:rsidRDefault="0014079B">
            <w:pPr>
              <w:pStyle w:val="SHNormal"/>
            </w:pPr>
            <w:r>
              <w:rPr>
                <w:b/>
                <w:bCs/>
              </w:rPr>
              <w:t>LR11.1 </w:t>
            </w:r>
            <w:r>
              <w:rPr>
                <w:b/>
                <w:bCs/>
              </w:rPr>
              <w:t>Easements granted by this lease for the benefit of the Property</w:t>
            </w:r>
          </w:p>
        </w:tc>
        <w:tc>
          <w:tcPr>
            <w:tcW w:w="4786" w:type="dxa"/>
          </w:tcPr>
          <w:p w:rsidR="006320BF" w:rsidRDefault="0014079B">
            <w:pPr>
              <w:pStyle w:val="SHNormal"/>
            </w:pPr>
            <w:r>
              <w:t xml:space="preserve">As specified in this Lease at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tc>
      </w:tr>
      <w:tr w:rsidR="006320BF">
        <w:tc>
          <w:tcPr>
            <w:tcW w:w="4785" w:type="dxa"/>
          </w:tcPr>
          <w:p w:rsidR="006320BF" w:rsidRDefault="0014079B">
            <w:pPr>
              <w:pStyle w:val="SHNormal"/>
            </w:pPr>
            <w:r>
              <w:rPr>
                <w:b/>
                <w:bCs/>
              </w:rPr>
              <w:t>LR11.2 </w:t>
            </w:r>
            <w:r>
              <w:rPr>
                <w:b/>
                <w:bCs/>
              </w:rPr>
              <w:t xml:space="preserve">Easements </w:t>
            </w:r>
            <w:r>
              <w:rPr>
                <w:b/>
                <w:bCs/>
              </w:rPr>
              <w:t>granted or reserved by this lease over the Property for the benefit of other property</w:t>
            </w:r>
          </w:p>
        </w:tc>
        <w:tc>
          <w:tcPr>
            <w:tcW w:w="4786" w:type="dxa"/>
          </w:tcPr>
          <w:p w:rsidR="006320BF" w:rsidRDefault="0014079B">
            <w:pPr>
              <w:pStyle w:val="SHNormal"/>
            </w:pPr>
            <w:r>
              <w:t xml:space="preserve">As specified in this Lease at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w:instrText>
            </w:r>
            <w:r>
              <w:rPr>
                <w:b/>
              </w:rPr>
              <w:instrText xml:space="preserve">\h  \* MERGEFORMAT </w:instrText>
            </w:r>
            <w:r>
              <w:rPr>
                <w:b/>
              </w:rPr>
            </w:r>
            <w:r>
              <w:rPr>
                <w:b/>
              </w:rPr>
              <w:fldChar w:fldCharType="separate"/>
            </w:r>
            <w:r>
              <w:rPr>
                <w:b/>
              </w:rPr>
              <w:t>Schedule 1</w:t>
            </w:r>
            <w:r>
              <w:rPr>
                <w:b/>
              </w:rPr>
              <w:fldChar w:fldCharType="end"/>
            </w:r>
            <w:r>
              <w:t>.</w:t>
            </w:r>
          </w:p>
        </w:tc>
      </w:tr>
      <w:tr w:rsidR="006320BF">
        <w:tc>
          <w:tcPr>
            <w:tcW w:w="4785" w:type="dxa"/>
          </w:tcPr>
          <w:p w:rsidR="006320BF" w:rsidRDefault="0014079B">
            <w:pPr>
              <w:pStyle w:val="SHNormal"/>
            </w:pPr>
            <w:r>
              <w:rPr>
                <w:b/>
                <w:bCs/>
              </w:rPr>
              <w:t>LR12. Estate rentcharge burdening the Property</w:t>
            </w:r>
          </w:p>
        </w:tc>
        <w:tc>
          <w:tcPr>
            <w:tcW w:w="4786" w:type="dxa"/>
          </w:tcPr>
          <w:p w:rsidR="006320BF" w:rsidRDefault="0014079B">
            <w:pPr>
              <w:pStyle w:val="SHNormal"/>
            </w:pPr>
            <w:r>
              <w:t>None.</w:t>
            </w:r>
          </w:p>
        </w:tc>
      </w:tr>
      <w:tr w:rsidR="006320BF">
        <w:tc>
          <w:tcPr>
            <w:tcW w:w="4785" w:type="dxa"/>
            <w:tcBorders>
              <w:bottom w:val="nil"/>
            </w:tcBorders>
          </w:tcPr>
          <w:p w:rsidR="006320BF" w:rsidRDefault="0014079B">
            <w:pPr>
              <w:pStyle w:val="SHNormal"/>
            </w:pPr>
            <w:r>
              <w:rPr>
                <w:b/>
                <w:bCs/>
              </w:rPr>
              <w:t>LR13. Application for standard form of restriction</w:t>
            </w:r>
          </w:p>
        </w:tc>
        <w:tc>
          <w:tcPr>
            <w:tcW w:w="4786" w:type="dxa"/>
            <w:tcBorders>
              <w:bottom w:val="nil"/>
            </w:tcBorders>
          </w:tcPr>
          <w:p w:rsidR="006320BF" w:rsidRDefault="0014079B">
            <w:pPr>
              <w:pStyle w:val="SHNormal"/>
            </w:pPr>
            <w:r>
              <w:t>[None.][The Parties to this Lease apply to enter the</w:t>
            </w:r>
            <w:r>
              <w:t xml:space="preserve"> following standard form of restriction [against the title of the Property] or [against title number [NUMBER]].]</w:t>
            </w:r>
          </w:p>
        </w:tc>
      </w:tr>
      <w:tr w:rsidR="006320BF">
        <w:tc>
          <w:tcPr>
            <w:tcW w:w="4785" w:type="dxa"/>
            <w:tcBorders>
              <w:top w:val="nil"/>
              <w:bottom w:val="nil"/>
            </w:tcBorders>
          </w:tcPr>
          <w:p w:rsidR="006320BF" w:rsidRDefault="006320BF">
            <w:pPr>
              <w:pStyle w:val="SHNormal"/>
            </w:pPr>
          </w:p>
        </w:tc>
        <w:tc>
          <w:tcPr>
            <w:tcW w:w="4786" w:type="dxa"/>
            <w:tcBorders>
              <w:top w:val="nil"/>
              <w:bottom w:val="nil"/>
            </w:tcBorders>
          </w:tcPr>
          <w:p w:rsidR="006320BF" w:rsidRDefault="0014079B">
            <w:pPr>
              <w:pStyle w:val="SHNormal"/>
            </w:pPr>
            <w:r>
              <w:t>[</w:t>
            </w:r>
            <w:r>
              <w:rPr>
                <w:b/>
                <w:bCs/>
              </w:rPr>
              <w:t>NB 1</w:t>
            </w:r>
            <w:r>
              <w:rPr>
                <w:b/>
                <w:bCs/>
              </w:rPr>
              <w:t xml:space="preserve">: if a restriction is required to be entered against a title number other than the Property, remember to put any relevant title </w:t>
            </w:r>
            <w:r>
              <w:rPr>
                <w:b/>
                <w:bCs/>
              </w:rPr>
              <w:t>number in LR2.2.</w:t>
            </w:r>
            <w:r>
              <w:t>]</w:t>
            </w:r>
          </w:p>
        </w:tc>
      </w:tr>
      <w:tr w:rsidR="006320BF">
        <w:tc>
          <w:tcPr>
            <w:tcW w:w="4785" w:type="dxa"/>
            <w:tcBorders>
              <w:top w:val="nil"/>
              <w:bottom w:val="nil"/>
            </w:tcBorders>
          </w:tcPr>
          <w:p w:rsidR="006320BF" w:rsidRDefault="006320BF">
            <w:pPr>
              <w:pStyle w:val="SHNormal"/>
            </w:pPr>
          </w:p>
        </w:tc>
        <w:tc>
          <w:tcPr>
            <w:tcW w:w="4786" w:type="dxa"/>
            <w:tcBorders>
              <w:top w:val="nil"/>
              <w:bottom w:val="nil"/>
            </w:tcBorders>
          </w:tcPr>
          <w:p w:rsidR="006320BF" w:rsidRDefault="0014079B">
            <w:pPr>
              <w:pStyle w:val="SHNormal"/>
            </w:pPr>
            <w:r>
              <w:t>[</w:t>
            </w:r>
            <w:r>
              <w:rPr>
                <w:b/>
                <w:bCs/>
              </w:rPr>
              <w:t>NB 2</w:t>
            </w:r>
            <w:r>
              <w:rPr>
                <w:b/>
                <w:bCs/>
              </w:rPr>
              <w:t>: this clause </w:t>
            </w:r>
            <w:r>
              <w:rPr>
                <w:b/>
                <w:bCs/>
              </w:rPr>
              <w:t xml:space="preserve">only deals with standard form restrictions.  </w:t>
            </w:r>
            <w:r>
              <w:rPr>
                <w:b/>
                <w:bCs/>
              </w:rPr>
              <w:t>If a non-standard restriction is required, do not refer to it in this clause </w:t>
            </w:r>
            <w:r>
              <w:rPr>
                <w:b/>
                <w:bCs/>
              </w:rPr>
              <w:t>and remember to make a separate application to register any such restriction in form RX1.</w:t>
            </w:r>
            <w:r>
              <w:t>]</w:t>
            </w:r>
          </w:p>
        </w:tc>
      </w:tr>
      <w:tr w:rsidR="006320BF">
        <w:tc>
          <w:tcPr>
            <w:tcW w:w="4785" w:type="dxa"/>
            <w:tcBorders>
              <w:top w:val="nil"/>
              <w:bottom w:val="nil"/>
            </w:tcBorders>
          </w:tcPr>
          <w:p w:rsidR="006320BF" w:rsidRDefault="006320BF">
            <w:pPr>
              <w:pStyle w:val="SHNormal"/>
            </w:pPr>
          </w:p>
        </w:tc>
        <w:tc>
          <w:tcPr>
            <w:tcW w:w="4786" w:type="dxa"/>
            <w:tcBorders>
              <w:top w:val="nil"/>
              <w:bottom w:val="nil"/>
            </w:tcBorders>
          </w:tcPr>
          <w:p w:rsidR="006320BF" w:rsidRDefault="0014079B">
            <w:pPr>
              <w:pStyle w:val="SHNormal"/>
            </w:pPr>
            <w:r>
              <w:rPr>
                <w:i/>
                <w:iCs/>
              </w:rPr>
              <w:t>LR</w:t>
            </w:r>
            <w:r>
              <w:rPr>
                <w:i/>
                <w:iCs/>
              </w:rPr>
              <w:t xml:space="preserve"> NOTE: Set out the full text of the standard form of restriction and the title against which it is to be entered.  </w:t>
            </w:r>
            <w:r>
              <w:rPr>
                <w:i/>
                <w:iCs/>
              </w:rPr>
              <w:t>If you wish to apply for more than one standard form of restriction use this clause </w:t>
            </w:r>
            <w:r>
              <w:rPr>
                <w:i/>
                <w:iCs/>
              </w:rPr>
              <w:t>to apply for each of them, tell us who is applying agains</w:t>
            </w:r>
            <w:r>
              <w:rPr>
                <w:i/>
                <w:iCs/>
              </w:rPr>
              <w:t>t which title and set out the full text of the restriction you are applying for.</w:t>
            </w:r>
          </w:p>
        </w:tc>
      </w:tr>
      <w:tr w:rsidR="006320BF">
        <w:tc>
          <w:tcPr>
            <w:tcW w:w="4785" w:type="dxa"/>
            <w:tcBorders>
              <w:top w:val="nil"/>
            </w:tcBorders>
          </w:tcPr>
          <w:p w:rsidR="006320BF" w:rsidRDefault="006320BF">
            <w:pPr>
              <w:pStyle w:val="SHNormal"/>
            </w:pPr>
          </w:p>
        </w:tc>
        <w:tc>
          <w:tcPr>
            <w:tcW w:w="4786" w:type="dxa"/>
            <w:tcBorders>
              <w:top w:val="nil"/>
            </w:tcBorders>
          </w:tcPr>
          <w:p w:rsidR="006320BF" w:rsidRDefault="0014079B">
            <w:pPr>
              <w:pStyle w:val="SHNormal"/>
            </w:pPr>
            <w:r>
              <w:rPr>
                <w:i/>
                <w:iCs/>
              </w:rPr>
              <w:t>Standard forms of restriction are set out in Schedule 4 </w:t>
            </w:r>
            <w:r>
              <w:rPr>
                <w:i/>
                <w:iCs/>
              </w:rPr>
              <w:t>to the Land Registration Rules 2</w:t>
            </w:r>
            <w:r>
              <w:rPr>
                <w:i/>
                <w:iCs/>
              </w:rPr>
              <w:t>003.</w:t>
            </w:r>
          </w:p>
        </w:tc>
      </w:tr>
      <w:tr w:rsidR="006320BF">
        <w:tc>
          <w:tcPr>
            <w:tcW w:w="4785" w:type="dxa"/>
            <w:tcBorders>
              <w:bottom w:val="nil"/>
            </w:tcBorders>
          </w:tcPr>
          <w:p w:rsidR="006320BF" w:rsidRDefault="0014079B">
            <w:pPr>
              <w:pStyle w:val="SHNormal"/>
            </w:pPr>
            <w:r>
              <w:rPr>
                <w:b/>
                <w:bCs/>
              </w:rPr>
              <w:t xml:space="preserve">LR14. Declaration of trust where there is more than one person </w:t>
            </w:r>
            <w:r>
              <w:rPr>
                <w:b/>
                <w:bCs/>
              </w:rPr>
              <w:t>comprising the Tenant</w:t>
            </w:r>
          </w:p>
        </w:tc>
        <w:tc>
          <w:tcPr>
            <w:tcW w:w="4786" w:type="dxa"/>
            <w:tcBorders>
              <w:bottom w:val="nil"/>
            </w:tcBorders>
          </w:tcPr>
          <w:p w:rsidR="006320BF" w:rsidRDefault="0014079B">
            <w:pPr>
              <w:pStyle w:val="SHNormal"/>
            </w:pPr>
            <w:r>
              <w:t xml:space="preserve">The Tenant is more than one person.  </w:t>
            </w:r>
            <w:r>
              <w:t>They are to hold the Property on trust for themselves as joint tenants.</w:t>
            </w:r>
          </w:p>
        </w:tc>
      </w:tr>
      <w:tr w:rsidR="006320BF">
        <w:tc>
          <w:tcPr>
            <w:tcW w:w="4785" w:type="dxa"/>
            <w:tcBorders>
              <w:top w:val="nil"/>
              <w:bottom w:val="nil"/>
            </w:tcBorders>
          </w:tcPr>
          <w:p w:rsidR="006320BF" w:rsidRDefault="006320BF">
            <w:pPr>
              <w:pStyle w:val="SHNormal"/>
            </w:pPr>
          </w:p>
        </w:tc>
        <w:tc>
          <w:tcPr>
            <w:tcW w:w="4786" w:type="dxa"/>
            <w:tcBorders>
              <w:top w:val="nil"/>
              <w:bottom w:val="nil"/>
            </w:tcBorders>
          </w:tcPr>
          <w:p w:rsidR="006320BF" w:rsidRDefault="0014079B">
            <w:pPr>
              <w:pStyle w:val="SHNormal"/>
            </w:pPr>
            <w:r>
              <w:t>OR</w:t>
            </w:r>
          </w:p>
          <w:p w:rsidR="006320BF" w:rsidRDefault="0014079B">
            <w:pPr>
              <w:pStyle w:val="SHNormal"/>
            </w:pPr>
            <w:r>
              <w:t xml:space="preserve">The Tenant is more than one person.  </w:t>
            </w:r>
            <w:r>
              <w:t>They are to hold the Property on trust for themselves as tenants in common in equal</w:t>
            </w:r>
            <w:r>
              <w:t xml:space="preserve"> shares.</w:t>
            </w:r>
          </w:p>
        </w:tc>
      </w:tr>
      <w:tr w:rsidR="006320BF">
        <w:tc>
          <w:tcPr>
            <w:tcW w:w="4785" w:type="dxa"/>
            <w:tcBorders>
              <w:top w:val="nil"/>
            </w:tcBorders>
          </w:tcPr>
          <w:p w:rsidR="006320BF" w:rsidRDefault="006320BF">
            <w:pPr>
              <w:pStyle w:val="SHNormal"/>
            </w:pPr>
          </w:p>
        </w:tc>
        <w:tc>
          <w:tcPr>
            <w:tcW w:w="4786" w:type="dxa"/>
            <w:tcBorders>
              <w:top w:val="nil"/>
            </w:tcBorders>
          </w:tcPr>
          <w:p w:rsidR="006320BF" w:rsidRDefault="0014079B">
            <w:pPr>
              <w:pStyle w:val="SHNormal"/>
            </w:pPr>
            <w:r>
              <w:t>OR</w:t>
            </w:r>
          </w:p>
          <w:p w:rsidR="006320BF" w:rsidRDefault="0014079B">
            <w:pPr>
              <w:pStyle w:val="SHNormal"/>
            </w:pPr>
            <w:r>
              <w:t xml:space="preserve">The Tenant is more than one person.  </w:t>
            </w:r>
            <w:r>
              <w:t>They are to hold the Property on trust [</w:t>
            </w:r>
            <w:r>
              <w:rPr>
                <w:i/>
                <w:iCs/>
              </w:rPr>
              <w:t>complete as necessary</w:t>
            </w:r>
            <w:r>
              <w:t>].</w:t>
            </w:r>
          </w:p>
          <w:p w:rsidR="006320BF" w:rsidRDefault="0014079B">
            <w:pPr>
              <w:pStyle w:val="SHNormal"/>
              <w:rPr>
                <w:b/>
                <w:bCs/>
                <w:i/>
                <w:iCs/>
              </w:rPr>
            </w:pPr>
            <w:r>
              <w:rPr>
                <w:b/>
                <w:bCs/>
                <w:i/>
                <w:iCs/>
              </w:rPr>
              <w:t>If the Tenant is one person, omit or delete all the alternative statements.</w:t>
            </w:r>
          </w:p>
          <w:p w:rsidR="006320BF" w:rsidRDefault="0014079B">
            <w:pPr>
              <w:pStyle w:val="SHNormal"/>
            </w:pPr>
            <w:r>
              <w:rPr>
                <w:b/>
                <w:bCs/>
                <w:i/>
                <w:iCs/>
              </w:rPr>
              <w:t xml:space="preserve">If the Tenant is more than one person, the Tenant will need to </w:t>
            </w:r>
            <w:r>
              <w:rPr>
                <w:b/>
                <w:bCs/>
                <w:i/>
                <w:iCs/>
              </w:rPr>
              <w:t>complete this clause </w:t>
            </w:r>
            <w:r>
              <w:rPr>
                <w:b/>
                <w:bCs/>
                <w:i/>
                <w:iCs/>
              </w:rPr>
              <w:t>by omitting or deleting all inapplicable alternative statements</w:t>
            </w:r>
          </w:p>
        </w:tc>
      </w:tr>
    </w:tbl>
    <w:p w:rsidR="006320BF" w:rsidRDefault="006320BF">
      <w:pPr>
        <w:pStyle w:val="SHNormal"/>
        <w:sectPr w:rsidR="006320BF">
          <w:footerReference w:type="default" r:id="rId22"/>
          <w:footerReference w:type="first" r:id="rId23"/>
          <w:pgSz w:w="11907" w:h="16839" w:code="9"/>
          <w:pgMar w:top="1417" w:right="1417" w:bottom="1417" w:left="1417" w:header="709" w:footer="709" w:gutter="0"/>
          <w:pgNumType w:start="1"/>
          <w:cols w:space="708"/>
          <w:docGrid w:linePitch="360"/>
        </w:sectPr>
      </w:pPr>
    </w:p>
    <w:p w:rsidR="006320BF" w:rsidRDefault="0014079B">
      <w:pPr>
        <w:pStyle w:val="SHNormal"/>
        <w:rPr>
          <w:b/>
          <w:bCs/>
        </w:rPr>
      </w:pPr>
      <w:r>
        <w:rPr>
          <w:b/>
          <w:bCs/>
        </w:rPr>
        <w:lastRenderedPageBreak/>
        <w:t>LEASE</w:t>
      </w:r>
    </w:p>
    <w:p w:rsidR="006320BF" w:rsidRDefault="0014079B">
      <w:pPr>
        <w:pStyle w:val="SHNormal"/>
        <w:rPr>
          <w:b/>
          <w:bCs/>
        </w:rPr>
      </w:pPr>
      <w:r>
        <w:rPr>
          <w:b/>
          <w:bCs/>
        </w:rPr>
        <w:t>PARTIES</w:t>
      </w:r>
    </w:p>
    <w:p w:rsidR="006320BF" w:rsidRDefault="0014079B">
      <w:pPr>
        <w:pStyle w:val="SHNormal"/>
        <w:ind w:left="850" w:hanging="850"/>
      </w:pPr>
      <w:r>
        <w:t>(1)</w:t>
      </w:r>
      <w:r>
        <w:tab/>
        <w:t>the Landlord named in clause </w:t>
      </w:r>
      <w:r>
        <w:t>LR3 </w:t>
      </w:r>
      <w:r>
        <w:t xml:space="preserve">and any other </w:t>
      </w:r>
      <w:r>
        <w:t>person who becomes the immediate landlord of the Tenant (the “</w:t>
      </w:r>
      <w:r>
        <w:rPr>
          <w:b/>
          <w:bCs/>
        </w:rPr>
        <w:t>Landlord</w:t>
      </w:r>
      <w:r>
        <w:t>”</w:t>
      </w:r>
      <w:r>
        <w:t>); [and]</w:t>
      </w:r>
    </w:p>
    <w:p w:rsidR="006320BF" w:rsidRDefault="0014079B">
      <w:pPr>
        <w:pStyle w:val="SHNormal"/>
        <w:ind w:left="850" w:hanging="850"/>
      </w:pPr>
      <w:r>
        <w:t>(2)</w:t>
      </w:r>
      <w:r>
        <w:tab/>
        <w:t>the Tenant named in clause </w:t>
      </w:r>
      <w:r>
        <w:t>LR3 </w:t>
      </w:r>
      <w:r>
        <w:t>and its successors in title (the “</w:t>
      </w:r>
      <w:r>
        <w:rPr>
          <w:b/>
          <w:bCs/>
        </w:rPr>
        <w:t>Tenant</w:t>
      </w:r>
      <w:r>
        <w:t>”</w:t>
      </w:r>
      <w:r>
        <w:t>)[; and</w:t>
      </w:r>
      <w:r>
        <w:t>]</w:t>
      </w:r>
    </w:p>
    <w:p w:rsidR="006320BF" w:rsidRDefault="0014079B">
      <w:pPr>
        <w:pStyle w:val="SHNormal"/>
        <w:ind w:left="850" w:hanging="850"/>
      </w:pPr>
      <w:r>
        <w:t>(3)</w:t>
      </w:r>
      <w:r>
        <w:tab/>
        <w:t>[the Guarantor named in clause </w:t>
      </w:r>
      <w:r>
        <w:t>LR3 </w:t>
      </w:r>
      <w:r>
        <w:t>(the “</w:t>
      </w:r>
      <w:r>
        <w:rPr>
          <w:b/>
          <w:bCs/>
        </w:rPr>
        <w:t>Guarantor</w:t>
      </w:r>
      <w:r>
        <w:t>”</w:t>
      </w:r>
      <w:r>
        <w:t>)].</w:t>
      </w:r>
    </w:p>
    <w:p w:rsidR="006320BF" w:rsidRDefault="0014079B">
      <w:pPr>
        <w:pStyle w:val="SHNormal"/>
      </w:pPr>
      <w:r>
        <w:rPr>
          <w:b/>
          <w:bCs/>
        </w:rPr>
        <w:t>IT IS AGREED AS FOLLOWS:</w:t>
      </w:r>
    </w:p>
    <w:p w:rsidR="006320BF" w:rsidRDefault="0014079B">
      <w:pPr>
        <w:pStyle w:val="SHHeading1"/>
      </w:pPr>
      <w:bookmarkStart w:id="1" w:name="_Ref322089825"/>
      <w:bookmarkStart w:id="2" w:name="_Toc536773063"/>
      <w:bookmarkStart w:id="3" w:name="_Toc50542176"/>
      <w:r>
        <w:t>DEFINIT</w:t>
      </w:r>
      <w:r>
        <w:t>IONS</w:t>
      </w:r>
      <w:bookmarkEnd w:id="1"/>
      <w:bookmarkEnd w:id="2"/>
      <w:bookmarkEnd w:id="3"/>
    </w:p>
    <w:p w:rsidR="006320BF" w:rsidRDefault="0014079B">
      <w:pPr>
        <w:pStyle w:val="SHParagraph1"/>
      </w:pPr>
      <w:r>
        <w:t>This Lease uses the following definitions:</w:t>
      </w:r>
    </w:p>
    <w:p w:rsidR="006320BF" w:rsidRDefault="0014079B">
      <w:pPr>
        <w:pStyle w:val="SHNormal"/>
        <w:keepNext/>
        <w:rPr>
          <w:b/>
        </w:rPr>
      </w:pPr>
      <w:r>
        <w:rPr>
          <w:b/>
        </w:rPr>
        <w:t>“</w:t>
      </w:r>
      <w:r>
        <w:rPr>
          <w:b/>
        </w:rPr>
        <w:t>1925 </w:t>
      </w:r>
      <w:r>
        <w:rPr>
          <w:b/>
        </w:rPr>
        <w:t>Act”</w:t>
      </w:r>
    </w:p>
    <w:p w:rsidR="006320BF" w:rsidRDefault="0014079B">
      <w:pPr>
        <w:pStyle w:val="SHParagraph1"/>
      </w:pPr>
      <w:r>
        <w:t>Law of Property Act 1</w:t>
      </w:r>
      <w:r>
        <w:t>925;</w:t>
      </w:r>
    </w:p>
    <w:p w:rsidR="006320BF" w:rsidRDefault="0014079B">
      <w:pPr>
        <w:pStyle w:val="SHNormal"/>
        <w:keepNext/>
        <w:rPr>
          <w:b/>
        </w:rPr>
      </w:pPr>
      <w:r>
        <w:rPr>
          <w:b/>
        </w:rPr>
        <w:t>“</w:t>
      </w:r>
      <w:r>
        <w:rPr>
          <w:b/>
        </w:rPr>
        <w:t>1954 </w:t>
      </w:r>
      <w:r>
        <w:rPr>
          <w:b/>
        </w:rPr>
        <w:t>Act”</w:t>
      </w:r>
    </w:p>
    <w:p w:rsidR="006320BF" w:rsidRDefault="0014079B">
      <w:pPr>
        <w:pStyle w:val="SHParagraph1"/>
      </w:pPr>
      <w:r>
        <w:t>Landlord and Tenant Act 1</w:t>
      </w:r>
      <w:r>
        <w:t>954;</w:t>
      </w:r>
    </w:p>
    <w:p w:rsidR="006320BF" w:rsidRDefault="0014079B">
      <w:pPr>
        <w:pStyle w:val="SHNormal"/>
        <w:keepNext/>
        <w:rPr>
          <w:b/>
        </w:rPr>
      </w:pPr>
      <w:r>
        <w:rPr>
          <w:b/>
        </w:rPr>
        <w:t>“</w:t>
      </w:r>
      <w:r>
        <w:rPr>
          <w:b/>
        </w:rPr>
        <w:t>1986 </w:t>
      </w:r>
      <w:r>
        <w:rPr>
          <w:b/>
        </w:rPr>
        <w:t>Act”</w:t>
      </w:r>
    </w:p>
    <w:p w:rsidR="006320BF" w:rsidRDefault="0014079B">
      <w:pPr>
        <w:pStyle w:val="SHParagraph1"/>
      </w:pPr>
      <w:r>
        <w:t>Insolvency Act 1</w:t>
      </w:r>
      <w:r>
        <w:t>986;</w:t>
      </w:r>
    </w:p>
    <w:p w:rsidR="006320BF" w:rsidRDefault="0014079B">
      <w:pPr>
        <w:pStyle w:val="SHNormal"/>
        <w:keepNext/>
        <w:rPr>
          <w:b/>
        </w:rPr>
      </w:pPr>
      <w:r>
        <w:t>[</w:t>
      </w:r>
      <w:r>
        <w:rPr>
          <w:b/>
        </w:rPr>
        <w:t>“</w:t>
      </w:r>
      <w:r>
        <w:rPr>
          <w:b/>
        </w:rPr>
        <w:t>1994 </w:t>
      </w:r>
      <w:r>
        <w:rPr>
          <w:b/>
        </w:rPr>
        <w:t>Act”</w:t>
      </w:r>
    </w:p>
    <w:p w:rsidR="006320BF" w:rsidRDefault="0014079B">
      <w:pPr>
        <w:pStyle w:val="SHParagraph1"/>
      </w:pPr>
      <w:r>
        <w:t>Law of Property (Miscellaneous Provisions) Act 1</w:t>
      </w:r>
      <w:r>
        <w:t>994;</w:t>
      </w:r>
      <w:r w:rsidRPr="0014079B">
        <w:rPr>
          <w:rStyle w:val="FootnoteReference"/>
        </w:rPr>
        <w:footnoteReference w:id="4"/>
      </w:r>
      <w:r>
        <w:t>]</w:t>
      </w:r>
    </w:p>
    <w:p w:rsidR="006320BF" w:rsidRDefault="0014079B">
      <w:pPr>
        <w:pStyle w:val="SHNormal"/>
        <w:keepNext/>
        <w:rPr>
          <w:b/>
        </w:rPr>
      </w:pPr>
      <w:r>
        <w:rPr>
          <w:b/>
        </w:rPr>
        <w:t>“</w:t>
      </w:r>
      <w:r>
        <w:rPr>
          <w:b/>
        </w:rPr>
        <w:t>Accounting Period”</w:t>
      </w:r>
    </w:p>
    <w:p w:rsidR="006320BF" w:rsidRDefault="0014079B">
      <w:pPr>
        <w:pStyle w:val="SHParagraph1"/>
      </w:pPr>
      <w:r>
        <w:t>the annual</w:t>
      </w:r>
      <w:r>
        <w:t xml:space="preserve"> period ending on [DATE] in each year or any other date as the Landlord may decide and notify to the Tenant;</w:t>
      </w:r>
    </w:p>
    <w:p w:rsidR="006320BF" w:rsidRDefault="0014079B">
      <w:pPr>
        <w:pStyle w:val="SHNormal"/>
        <w:keepNext/>
        <w:rPr>
          <w:b/>
        </w:rPr>
      </w:pPr>
      <w:r>
        <w:rPr>
          <w:b/>
        </w:rPr>
        <w:t>“</w:t>
      </w:r>
      <w:r>
        <w:rPr>
          <w:b/>
        </w:rPr>
        <w:t>Act”</w:t>
      </w:r>
    </w:p>
    <w:p w:rsidR="006320BF" w:rsidRDefault="0014079B">
      <w:pPr>
        <w:pStyle w:val="SHParagraph1"/>
      </w:pPr>
      <w:r>
        <w:t>any act of Parliament and any delegated law made under it;</w:t>
      </w:r>
    </w:p>
    <w:p w:rsidR="006320BF" w:rsidRDefault="0014079B">
      <w:pPr>
        <w:pStyle w:val="SHNormal"/>
        <w:keepNext/>
        <w:rPr>
          <w:b/>
        </w:rPr>
      </w:pPr>
      <w:r>
        <w:rPr>
          <w:b/>
        </w:rPr>
        <w:t>“</w:t>
      </w:r>
      <w:r>
        <w:rPr>
          <w:b/>
        </w:rPr>
        <w:t>Additional Building Services”</w:t>
      </w:r>
    </w:p>
    <w:p w:rsidR="006320BF" w:rsidRDefault="0014079B">
      <w:pPr>
        <w:pStyle w:val="SHParagraph1"/>
      </w:pPr>
      <w:r>
        <w:t xml:space="preserve">the services listed in </w:t>
      </w:r>
      <w:r>
        <w:rPr>
          <w:b/>
        </w:rPr>
        <w:fldChar w:fldCharType="begin"/>
      </w:r>
      <w:r>
        <w:rPr>
          <w:b/>
        </w:rPr>
        <w:instrText xml:space="preserve"> REF _Ref521408759 \n \h  \*</w:instrText>
      </w:r>
      <w:r>
        <w:rPr>
          <w:b/>
        </w:rPr>
        <w:instrText xml:space="preserve"> MERGEFORMAT </w:instrText>
      </w:r>
      <w:r>
        <w:rPr>
          <w:b/>
        </w:rPr>
      </w:r>
      <w:r>
        <w:rPr>
          <w:b/>
        </w:rPr>
        <w:fldChar w:fldCharType="separate"/>
      </w:r>
      <w:r>
        <w:rPr>
          <w:b/>
        </w:rPr>
        <w:t>Part 5</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6320BF" w:rsidRDefault="0014079B">
      <w:pPr>
        <w:pStyle w:val="SHNormal"/>
        <w:keepNext/>
        <w:rPr>
          <w:b/>
        </w:rPr>
      </w:pPr>
      <w:r>
        <w:rPr>
          <w:b/>
        </w:rPr>
        <w:t>“</w:t>
      </w:r>
      <w:r>
        <w:rPr>
          <w:b/>
        </w:rPr>
        <w:t>Additional Estate Services”</w:t>
      </w:r>
    </w:p>
    <w:p w:rsidR="006320BF" w:rsidRDefault="0014079B">
      <w:pPr>
        <w:pStyle w:val="SHParagraph1"/>
      </w:pPr>
      <w:r>
        <w:t xml:space="preserve">the services listed in </w:t>
      </w:r>
      <w:r>
        <w:rPr>
          <w:b/>
        </w:rPr>
        <w:fldChar w:fldCharType="begin"/>
      </w:r>
      <w:r>
        <w:rPr>
          <w:b/>
        </w:rPr>
        <w:instrText xml:space="preserve"> REF _Ref3</w:instrText>
      </w:r>
      <w:r>
        <w:rPr>
          <w:b/>
        </w:rPr>
        <w:instrText xml:space="preserve">83431155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6320BF" w:rsidRDefault="0014079B">
      <w:pPr>
        <w:pStyle w:val="SHNormal"/>
        <w:keepNext/>
        <w:rPr>
          <w:b/>
        </w:rPr>
      </w:pPr>
      <w:r>
        <w:rPr>
          <w:b/>
        </w:rPr>
        <w:t>“</w:t>
      </w:r>
      <w:r>
        <w:rPr>
          <w:b/>
        </w:rPr>
        <w:t>AGA”</w:t>
      </w:r>
    </w:p>
    <w:p w:rsidR="006320BF" w:rsidRDefault="0014079B">
      <w:pPr>
        <w:pStyle w:val="SHParagraph1"/>
      </w:pPr>
      <w:r>
        <w:t xml:space="preserve">an authorised guarantee </w:t>
      </w:r>
      <w:r>
        <w:t>agreement (as defined in section 16 </w:t>
      </w:r>
      <w:r>
        <w:t>of the Landlord and Tenant (Covenants) Act 1</w:t>
      </w:r>
      <w:r>
        <w:t>995);</w:t>
      </w:r>
    </w:p>
    <w:p w:rsidR="006320BF" w:rsidRDefault="0014079B">
      <w:pPr>
        <w:pStyle w:val="SHNormal"/>
        <w:keepNext/>
      </w:pPr>
      <w:r>
        <w:rPr>
          <w:b/>
        </w:rPr>
        <w:lastRenderedPageBreak/>
        <w:t>“</w:t>
      </w:r>
      <w:r>
        <w:rPr>
          <w:b/>
        </w:rPr>
        <w:t>Ancillary Rent Commencement Date”</w:t>
      </w:r>
      <w:r w:rsidRPr="0014079B">
        <w:rPr>
          <w:rStyle w:val="FootnoteReference"/>
        </w:rPr>
        <w:footnoteReference w:id="5"/>
      </w:r>
    </w:p>
    <w:p w:rsidR="006320BF" w:rsidRDefault="0014079B">
      <w:pPr>
        <w:pStyle w:val="SHParagraph1"/>
      </w:pPr>
      <w:r>
        <w:t>[the date of this Lease;][the Term Start Date;][the Term Start Date or, if later, the earlier of the date on which the Tenant took oc</w:t>
      </w:r>
      <w:r>
        <w:t>cupation of the Premises and the date of this Lease;][DATE OR DESCRIPTION];</w:t>
      </w:r>
    </w:p>
    <w:p w:rsidR="006320BF" w:rsidRDefault="0014079B">
      <w:pPr>
        <w:pStyle w:val="SHNormal"/>
        <w:keepNext/>
      </w:pPr>
      <w:r>
        <w:rPr>
          <w:b/>
        </w:rPr>
        <w:t>“</w:t>
      </w:r>
      <w:r>
        <w:rPr>
          <w:b/>
        </w:rPr>
        <w:t>Base Rent”</w:t>
      </w:r>
    </w:p>
    <w:p w:rsidR="006320BF" w:rsidRDefault="0014079B">
      <w:pPr>
        <w:pStyle w:val="SHParagraph1"/>
      </w:pPr>
      <w:r>
        <w:t xml:space="preserve">the amount that is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w:t>
      </w:r>
    </w:p>
    <w:p w:rsidR="006320BF" w:rsidRDefault="0014079B">
      <w:pPr>
        <w:pStyle w:val="SHNormal"/>
        <w:keepNext/>
      </w:pPr>
      <w:r>
        <w:t>[</w:t>
      </w:r>
      <w:r>
        <w:rPr>
          <w:b/>
        </w:rPr>
        <w:t>“</w:t>
      </w:r>
      <w:r>
        <w:rPr>
          <w:b/>
        </w:rPr>
        <w:t>Break Date”</w:t>
      </w:r>
    </w:p>
    <w:p w:rsidR="006320BF" w:rsidRDefault="0014079B">
      <w:pPr>
        <w:pStyle w:val="SHParagraph1"/>
      </w:pPr>
      <w:r>
        <w:t>[DATE OR DATES]</w:t>
      </w:r>
      <w:r w:rsidRPr="0014079B">
        <w:rPr>
          <w:rStyle w:val="FootnoteReference"/>
        </w:rPr>
        <w:footnoteReference w:id="6"/>
      </w:r>
      <w:r>
        <w:t xml:space="preserve"> [or any date falling after that date] [or the day before any Rent Day after that date] [or any [fifth] anniversary of that date] [as specified in the Tenant’</w:t>
      </w:r>
      <w:r>
        <w:t>s notice given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w:t>
      </w:r>
      <w:r w:rsidRPr="0014079B">
        <w:rPr>
          <w:rStyle w:val="FootnoteReference"/>
        </w:rPr>
        <w:footnoteReference w:id="7"/>
      </w:r>
      <w:r>
        <w:t>]</w:t>
      </w:r>
    </w:p>
    <w:p w:rsidR="006320BF" w:rsidRDefault="0014079B">
      <w:pPr>
        <w:pStyle w:val="SHNormal"/>
        <w:keepNext/>
      </w:pPr>
      <w:r>
        <w:rPr>
          <w:b/>
        </w:rPr>
        <w:t>“</w:t>
      </w:r>
      <w:r>
        <w:rPr>
          <w:b/>
        </w:rPr>
        <w:t>Building”</w:t>
      </w:r>
    </w:p>
    <w:p w:rsidR="006320BF" w:rsidRDefault="0014079B">
      <w:pPr>
        <w:pStyle w:val="SHParagraph1"/>
      </w:pPr>
      <w:r>
        <w:t>the building known as [BUILDING DESCRIPTION] shown edged [blue] on [the Plans][Plan [NUMBER]] including all alterations, additions and improvements and all landlord’</w:t>
      </w:r>
      <w:r>
        <w:t>s fixtures formi</w:t>
      </w:r>
      <w:r>
        <w:t>ng part of it at any time during the Term;</w:t>
      </w:r>
      <w:r w:rsidRPr="0014079B">
        <w:rPr>
          <w:rStyle w:val="FootnoteReference"/>
        </w:rPr>
        <w:footnoteReference w:id="8"/>
      </w:r>
    </w:p>
    <w:p w:rsidR="006320BF" w:rsidRDefault="0014079B">
      <w:pPr>
        <w:pStyle w:val="SHNormal"/>
        <w:keepNext/>
      </w:pPr>
      <w:r>
        <w:rPr>
          <w:b/>
        </w:rPr>
        <w:t>“</w:t>
      </w:r>
      <w:r>
        <w:rPr>
          <w:b/>
        </w:rPr>
        <w:t>Building Common Parts”</w:t>
      </w:r>
    </w:p>
    <w:p w:rsidR="006320BF" w:rsidRDefault="0014079B">
      <w:pPr>
        <w:pStyle w:val="SHParagraph1"/>
      </w:pPr>
      <w:r>
        <w:t>any part of, or anything in, the Building that does not form part of a Lettable Unit and that is used or available for use by:</w:t>
      </w:r>
    </w:p>
    <w:p w:rsidR="006320BF" w:rsidRDefault="0014079B">
      <w:pPr>
        <w:pStyle w:val="SHDefinitiona"/>
      </w:pPr>
      <w:r>
        <w:t>the tenants of the Building;</w:t>
      </w:r>
    </w:p>
    <w:p w:rsidR="006320BF" w:rsidRDefault="0014079B">
      <w:pPr>
        <w:pStyle w:val="SHDefinitiona"/>
      </w:pPr>
      <w:r>
        <w:t>the Landlord in connection with</w:t>
      </w:r>
      <w:r>
        <w:t xml:space="preserve"> the provision of the Building Services; or</w:t>
      </w:r>
    </w:p>
    <w:p w:rsidR="006320BF" w:rsidRDefault="0014079B">
      <w:pPr>
        <w:pStyle w:val="SHDefinitiona"/>
        <w:rPr>
          <w:b/>
          <w:bCs/>
        </w:rPr>
      </w:pPr>
      <w:r>
        <w:t>customers of or visitors to the Building;</w:t>
      </w:r>
    </w:p>
    <w:p w:rsidR="006320BF" w:rsidRDefault="0014079B">
      <w:pPr>
        <w:pStyle w:val="SHNormal"/>
        <w:keepNext/>
      </w:pPr>
      <w:r>
        <w:rPr>
          <w:b/>
        </w:rPr>
        <w:t>“</w:t>
      </w:r>
      <w:r>
        <w:rPr>
          <w:b/>
        </w:rPr>
        <w:t>Building Management Systems”</w:t>
      </w:r>
    </w:p>
    <w:p w:rsidR="006320BF" w:rsidRDefault="0014079B">
      <w:pPr>
        <w:pStyle w:val="SHParagraph1"/>
      </w:pPr>
      <w:r>
        <w:t>all or any of the following used within or serving the Building that do not exclusively serve any Lettable Unit:</w:t>
      </w:r>
    </w:p>
    <w:p w:rsidR="006320BF" w:rsidRDefault="0014079B">
      <w:pPr>
        <w:pStyle w:val="SHDefinitiona"/>
        <w:numPr>
          <w:ilvl w:val="0"/>
          <w:numId w:val="14"/>
        </w:numPr>
      </w:pPr>
      <w:r>
        <w:t>lighting systems;</w:t>
      </w:r>
    </w:p>
    <w:p w:rsidR="006320BF" w:rsidRDefault="0014079B">
      <w:pPr>
        <w:pStyle w:val="SHDefinitiona"/>
      </w:pPr>
      <w:r>
        <w:t>security,</w:t>
      </w:r>
      <w:r>
        <w:t xml:space="preserve"> CCTV and alarm systems;</w:t>
      </w:r>
    </w:p>
    <w:p w:rsidR="006320BF" w:rsidRDefault="0014079B">
      <w:pPr>
        <w:pStyle w:val="SHDefinitiona"/>
      </w:pPr>
      <w:r>
        <w:t>access control systems;</w:t>
      </w:r>
    </w:p>
    <w:p w:rsidR="006320BF" w:rsidRDefault="0014079B">
      <w:pPr>
        <w:pStyle w:val="SHDefinitiona"/>
      </w:pPr>
      <w:r>
        <w:t>traffic control systems;</w:t>
      </w:r>
    </w:p>
    <w:p w:rsidR="006320BF" w:rsidRDefault="0014079B">
      <w:pPr>
        <w:pStyle w:val="SHDefinitiona"/>
      </w:pPr>
      <w:r>
        <w:t>audio and audio-visual systems;</w:t>
      </w:r>
    </w:p>
    <w:p w:rsidR="006320BF" w:rsidRDefault="0014079B">
      <w:pPr>
        <w:pStyle w:val="SHDefinitiona"/>
      </w:pPr>
      <w:r>
        <w:t>wireless, phone, data transmission and other telecommunications systems;</w:t>
      </w:r>
    </w:p>
    <w:p w:rsidR="006320BF" w:rsidRDefault="0014079B">
      <w:pPr>
        <w:pStyle w:val="SHDefinitiona"/>
      </w:pPr>
      <w:r>
        <w:t>air ventilation and filtration;</w:t>
      </w:r>
    </w:p>
    <w:p w:rsidR="006320BF" w:rsidRDefault="0014079B">
      <w:pPr>
        <w:pStyle w:val="SHDefinitiona"/>
      </w:pPr>
      <w:r>
        <w:t>air-conditioning, heating and climate control</w:t>
      </w:r>
      <w:r>
        <w:t xml:space="preserve"> systems;</w:t>
      </w:r>
    </w:p>
    <w:p w:rsidR="006320BF" w:rsidRDefault="0014079B">
      <w:pPr>
        <w:pStyle w:val="SHDefinitiona"/>
      </w:pPr>
      <w:r>
        <w:lastRenderedPageBreak/>
        <w:t>water heating, filtering and chilling systems;</w:t>
      </w:r>
    </w:p>
    <w:p w:rsidR="006320BF" w:rsidRDefault="0014079B">
      <w:pPr>
        <w:pStyle w:val="SHDefinitiona"/>
      </w:pPr>
      <w:r>
        <w:t>footfall monitoring systems;</w:t>
      </w:r>
    </w:p>
    <w:p w:rsidR="006320BF" w:rsidRDefault="0014079B">
      <w:pPr>
        <w:pStyle w:val="SHDefinitiona"/>
      </w:pPr>
      <w:r>
        <w:t>turnover monitoring systems;</w:t>
      </w:r>
    </w:p>
    <w:p w:rsidR="006320BF" w:rsidRDefault="0014079B">
      <w:pPr>
        <w:pStyle w:val="SHDefinitiona"/>
      </w:pPr>
      <w:r>
        <w:t>fire detection, alarm and sprinkler systems;</w:t>
      </w:r>
    </w:p>
    <w:p w:rsidR="006320BF" w:rsidRDefault="0014079B">
      <w:pPr>
        <w:pStyle w:val="SHParagraph1"/>
      </w:pPr>
      <w:r>
        <w:t xml:space="preserve">and all control systems, plant, machinery, equipment, Supplies and Conducting Media used in </w:t>
      </w:r>
      <w:r>
        <w:t>connection with them;</w:t>
      </w:r>
    </w:p>
    <w:p w:rsidR="006320BF" w:rsidRDefault="0014079B">
      <w:pPr>
        <w:pStyle w:val="SHNormal"/>
        <w:keepNext/>
        <w:rPr>
          <w:b/>
        </w:rPr>
      </w:pPr>
      <w:r>
        <w:rPr>
          <w:b/>
        </w:rPr>
        <w:t>“</w:t>
      </w:r>
      <w:r>
        <w:rPr>
          <w:b/>
        </w:rPr>
        <w:t>Building Service Charge”</w:t>
      </w:r>
    </w:p>
    <w:p w:rsidR="006320BF" w:rsidRDefault="0014079B">
      <w:pPr>
        <w:pStyle w:val="SHParagraph1"/>
      </w:pPr>
      <w:r>
        <w:t>a fair proportion (calculated on a floor area basis or any other method as the Landlord decides</w:t>
      </w:r>
      <w:r w:rsidRPr="0014079B">
        <w:rPr>
          <w:rStyle w:val="FootnoteReference"/>
        </w:rPr>
        <w:footnoteReference w:id="9"/>
      </w:r>
      <w:r>
        <w:t xml:space="preserve"> from time to time) of the Building Service Costs subject to any adjustments made by the Landlord under the provisions of paragraph </w:t>
      </w:r>
      <w:r>
        <w:rPr>
          <w:b/>
        </w:rPr>
        <w:fldChar w:fldCharType="begin"/>
      </w:r>
      <w:r>
        <w:rPr>
          <w:b/>
        </w:rPr>
        <w:instrText xml:space="preserve"> REF _Ref355786017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_Ref3</w:instrText>
      </w:r>
      <w:r>
        <w:rPr>
          <w:b/>
        </w:rPr>
        <w:instrText xml:space="preserve">22094731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r w:rsidRPr="0014079B">
        <w:rPr>
          <w:rStyle w:val="FootnoteReference"/>
        </w:rPr>
        <w:footnoteReference w:id="10"/>
      </w:r>
    </w:p>
    <w:p w:rsidR="006320BF" w:rsidRDefault="0014079B">
      <w:pPr>
        <w:pStyle w:val="SHNormal"/>
        <w:keepNext/>
      </w:pPr>
      <w:r>
        <w:rPr>
          <w:b/>
        </w:rPr>
        <w:t>“</w:t>
      </w:r>
      <w:r>
        <w:rPr>
          <w:b/>
        </w:rPr>
        <w:t>Building Service Costs”</w:t>
      </w:r>
    </w:p>
    <w:p w:rsidR="006320BF" w:rsidRDefault="0014079B">
      <w:pPr>
        <w:pStyle w:val="SHParagraph1"/>
      </w:pPr>
      <w:r>
        <w:t>t</w:t>
      </w:r>
      <w:r>
        <w:t>he aggregate costs incurred by the Landlord in providing the Building Services and the Additional Building Services in each Accounting Period together with:</w:t>
      </w:r>
    </w:p>
    <w:p w:rsidR="006320BF" w:rsidRDefault="0014079B">
      <w:pPr>
        <w:pStyle w:val="SHDefinitiona"/>
        <w:numPr>
          <w:ilvl w:val="0"/>
          <w:numId w:val="15"/>
        </w:numPr>
      </w:pPr>
      <w:r>
        <w:t>VAT that is not recoverable by the Landlord from HM Revenue &amp; Customs; and</w:t>
      </w:r>
    </w:p>
    <w:p w:rsidR="006320BF" w:rsidRDefault="0014079B">
      <w:pPr>
        <w:pStyle w:val="SHDefinitiona"/>
      </w:pPr>
      <w:r>
        <w:t>the sums chargeable unde</w:t>
      </w:r>
      <w:r>
        <w:t>r paragraph </w:t>
      </w:r>
      <w:r>
        <w:rPr>
          <w:b/>
        </w:rPr>
        <w:fldChar w:fldCharType="begin"/>
      </w:r>
      <w:r>
        <w:rPr>
          <w:b/>
        </w:rPr>
        <w:instrText xml:space="preserve"> REF _Ref521410328 \n \h  \* MERGEFORMAT </w:instrText>
      </w:r>
      <w:r>
        <w:rPr>
          <w:b/>
        </w:rPr>
      </w:r>
      <w:r>
        <w:rPr>
          <w:b/>
        </w:rPr>
        <w:fldChar w:fldCharType="separate"/>
      </w:r>
      <w:r>
        <w:rPr>
          <w:b/>
        </w:rPr>
        <w:t>2.5</w:t>
      </w:r>
      <w:r>
        <w:rPr>
          <w:b/>
        </w:rPr>
        <w:fldChar w:fldCharType="end"/>
      </w:r>
      <w:r>
        <w:rPr>
          <w:b/>
        </w:rPr>
        <w:t xml:space="preserve"> of </w:t>
      </w:r>
      <w:r>
        <w:rPr>
          <w:b/>
        </w:rPr>
        <w:fldChar w:fldCharType="begin"/>
      </w:r>
      <w:r>
        <w:rPr>
          <w:b/>
        </w:rPr>
        <w:instrText xml:space="preserve"> REF _Ref322094731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w:instrText>
      </w:r>
      <w:r>
        <w:rPr>
          <w:b/>
        </w:rPr>
        <w:instrText xml:space="preserve">98960142 \n \h  \* MERGEFORMAT </w:instrText>
      </w:r>
      <w:r>
        <w:rPr>
          <w:b/>
        </w:rPr>
      </w:r>
      <w:r>
        <w:rPr>
          <w:b/>
        </w:rPr>
        <w:fldChar w:fldCharType="separate"/>
      </w:r>
      <w:r>
        <w:rPr>
          <w:b/>
        </w:rPr>
        <w:t>Schedule 3</w:t>
      </w:r>
      <w:r>
        <w:rPr>
          <w:b/>
        </w:rPr>
        <w:fldChar w:fldCharType="end"/>
      </w:r>
      <w:r>
        <w:t xml:space="preserve"> in relation to the Building Services and Additional Building Services;</w:t>
      </w:r>
    </w:p>
    <w:p w:rsidR="006320BF" w:rsidRDefault="0014079B">
      <w:pPr>
        <w:pStyle w:val="SHNormal"/>
        <w:keepNext/>
      </w:pPr>
      <w:r>
        <w:rPr>
          <w:b/>
        </w:rPr>
        <w:t>“</w:t>
      </w:r>
      <w:r>
        <w:rPr>
          <w:b/>
        </w:rPr>
        <w:t>Building Services”</w:t>
      </w:r>
    </w:p>
    <w:p w:rsidR="006320BF" w:rsidRDefault="0014079B">
      <w:pPr>
        <w:pStyle w:val="SHParagraph2"/>
      </w:pPr>
      <w:r>
        <w:t xml:space="preserve">the services listed in </w:t>
      </w:r>
      <w:r>
        <w:rPr>
          <w:b/>
        </w:rPr>
        <w:fldChar w:fldCharType="begin"/>
      </w:r>
      <w:r>
        <w:rPr>
          <w:b/>
        </w:rPr>
        <w:instrText xml:space="preserve"> REF _Ref322094443 \n \h </w:instrText>
      </w:r>
      <w:r>
        <w:rPr>
          <w:b/>
        </w:rPr>
      </w:r>
      <w:r>
        <w:rPr>
          <w:b/>
        </w:rPr>
        <w:fldChar w:fldCharType="separate"/>
      </w:r>
      <w:r>
        <w:rPr>
          <w:b/>
        </w:rPr>
        <w:t>Part 3</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6320BF" w:rsidRDefault="0014079B">
      <w:pPr>
        <w:pStyle w:val="SHNormal"/>
        <w:keepNext/>
        <w:rPr>
          <w:b/>
        </w:rPr>
      </w:pPr>
      <w:r>
        <w:rPr>
          <w:b/>
        </w:rPr>
        <w:t>“</w:t>
      </w:r>
      <w:r>
        <w:rPr>
          <w:b/>
        </w:rPr>
        <w:t>Business Day”</w:t>
      </w:r>
    </w:p>
    <w:p w:rsidR="006320BF" w:rsidRDefault="0014079B">
      <w:pPr>
        <w:pStyle w:val="SHParagraph1"/>
      </w:pPr>
      <w:r>
        <w:t>any day other than a Saturday, Sunday or a bank or public holiday i</w:t>
      </w:r>
      <w:r>
        <w:t>n England and Wales;</w:t>
      </w:r>
    </w:p>
    <w:p w:rsidR="006320BF" w:rsidRDefault="0014079B">
      <w:pPr>
        <w:pStyle w:val="SHNormal"/>
        <w:keepNext/>
      </w:pPr>
      <w:r>
        <w:rPr>
          <w:b/>
        </w:rPr>
        <w:t>“</w:t>
      </w:r>
      <w:r>
        <w:rPr>
          <w:b/>
        </w:rPr>
        <w:t>Car Park”</w:t>
      </w:r>
    </w:p>
    <w:p w:rsidR="006320BF" w:rsidRDefault="0014079B">
      <w:pPr>
        <w:pStyle w:val="SHParagraph1"/>
      </w:pPr>
      <w:r>
        <w:t>any car park or car parks forming part of the Estate at any time during the Term;</w:t>
      </w:r>
    </w:p>
    <w:p w:rsidR="006320BF" w:rsidRDefault="0014079B">
      <w:pPr>
        <w:pStyle w:val="SHNormal"/>
        <w:keepNext/>
        <w:rPr>
          <w:b/>
        </w:rPr>
      </w:pPr>
      <w:r>
        <w:rPr>
          <w:b/>
        </w:rPr>
        <w:t>“</w:t>
      </w:r>
      <w:r>
        <w:rPr>
          <w:b/>
        </w:rPr>
        <w:t>company”</w:t>
      </w:r>
    </w:p>
    <w:p w:rsidR="006320BF" w:rsidRDefault="0014079B">
      <w:pPr>
        <w:pStyle w:val="SHParagraph1"/>
      </w:pPr>
      <w:r>
        <w:t>includes:</w:t>
      </w:r>
    </w:p>
    <w:p w:rsidR="006320BF" w:rsidRDefault="0014079B">
      <w:pPr>
        <w:pStyle w:val="SHDefinitiona"/>
        <w:numPr>
          <w:ilvl w:val="0"/>
          <w:numId w:val="20"/>
        </w:numPr>
      </w:pPr>
      <w:r>
        <w:t>any UK registered company (as defined in section 1</w:t>
      </w:r>
      <w:r>
        <w:t>158 </w:t>
      </w:r>
      <w:r>
        <w:t>of the Companies Act 2</w:t>
      </w:r>
      <w:r>
        <w:t>006);</w:t>
      </w:r>
    </w:p>
    <w:p w:rsidR="006320BF" w:rsidRDefault="0014079B">
      <w:pPr>
        <w:pStyle w:val="SHDefinitiona"/>
      </w:pPr>
      <w:r>
        <w:t xml:space="preserve">to the extent applicable, any </w:t>
      </w:r>
      <w:r>
        <w:t>overseas company as defined in section 1</w:t>
      </w:r>
      <w:r>
        <w:t>044 </w:t>
      </w:r>
      <w:r>
        <w:t>of the Companies Act 2</w:t>
      </w:r>
      <w:r>
        <w:t>006;</w:t>
      </w:r>
    </w:p>
    <w:p w:rsidR="006320BF" w:rsidRDefault="0014079B">
      <w:pPr>
        <w:pStyle w:val="SHDefinitiona"/>
      </w:pPr>
      <w:r>
        <w:t>any unregistered company (to include any association); and</w:t>
      </w:r>
    </w:p>
    <w:p w:rsidR="006320BF" w:rsidRDefault="0014079B">
      <w:pPr>
        <w:pStyle w:val="SHDefinitiona"/>
      </w:pPr>
      <w:r>
        <w:t>any “</w:t>
      </w:r>
      <w:r>
        <w:t>company or legal person”</w:t>
      </w:r>
      <w:r>
        <w:t xml:space="preserve"> in relation to which insolvency proceedings may be opened pursuant to Article 3 </w:t>
      </w:r>
      <w:r>
        <w:t>of the EC Regula</w:t>
      </w:r>
      <w:r>
        <w:t>tion on Insolvency Proceedings 2</w:t>
      </w:r>
      <w:r>
        <w:t>000;</w:t>
      </w:r>
    </w:p>
    <w:p w:rsidR="006320BF" w:rsidRDefault="0014079B">
      <w:pPr>
        <w:pStyle w:val="SHNormal"/>
        <w:keepNext/>
        <w:rPr>
          <w:b/>
        </w:rPr>
      </w:pPr>
      <w:r>
        <w:rPr>
          <w:b/>
        </w:rPr>
        <w:t>“</w:t>
      </w:r>
      <w:r>
        <w:rPr>
          <w:b/>
        </w:rPr>
        <w:t>Conducting Media”</w:t>
      </w:r>
    </w:p>
    <w:p w:rsidR="006320BF" w:rsidRDefault="0014079B">
      <w:pPr>
        <w:pStyle w:val="SHParagraph1"/>
      </w:pPr>
      <w:r>
        <w:t>any media for the transmission of Supplies but not including any Supply Runs or any other airspace through which the media run;</w:t>
      </w:r>
    </w:p>
    <w:p w:rsidR="006320BF" w:rsidRDefault="0014079B">
      <w:pPr>
        <w:pStyle w:val="SHNormal"/>
        <w:keepNext/>
        <w:rPr>
          <w:b/>
        </w:rPr>
      </w:pPr>
      <w:r>
        <w:rPr>
          <w:b/>
        </w:rPr>
        <w:lastRenderedPageBreak/>
        <w:t>“</w:t>
      </w:r>
      <w:r>
        <w:rPr>
          <w:b/>
        </w:rPr>
        <w:t>Current Guarantor”</w:t>
      </w:r>
    </w:p>
    <w:p w:rsidR="006320BF" w:rsidRDefault="0014079B">
      <w:pPr>
        <w:pStyle w:val="SHParagraph1"/>
      </w:pPr>
      <w:r>
        <w:t xml:space="preserve">someone who, immediately before a proposed </w:t>
      </w:r>
      <w:r>
        <w:t>assignment, is either a guarantor of the Tenant’</w:t>
      </w:r>
      <w:r>
        <w:t>s obligations under this Lease or a guarantor of the obligations given by a former tenant of this Lease under an AGA;</w:t>
      </w:r>
    </w:p>
    <w:p w:rsidR="006320BF" w:rsidRDefault="0014079B">
      <w:pPr>
        <w:pStyle w:val="SHNormal"/>
        <w:keepNext/>
        <w:rPr>
          <w:b/>
        </w:rPr>
      </w:pPr>
      <w:r>
        <w:rPr>
          <w:b/>
        </w:rPr>
        <w:t>“</w:t>
      </w:r>
      <w:r>
        <w:rPr>
          <w:b/>
        </w:rPr>
        <w:t>Electronic Communications Apparatus”</w:t>
      </w:r>
    </w:p>
    <w:p w:rsidR="006320BF" w:rsidRDefault="0014079B">
      <w:pPr>
        <w:pStyle w:val="SHParagraph1"/>
      </w:pPr>
      <w:r>
        <w:t>“</w:t>
      </w:r>
      <w:r>
        <w:t>electronic communications apparatus”</w:t>
      </w:r>
      <w:r>
        <w:t xml:space="preserve"> as defined in paragraph 5 </w:t>
      </w:r>
      <w:r>
        <w:t>of Schedule 3</w:t>
      </w:r>
      <w:r>
        <w:t>A to the Communications Act 2</w:t>
      </w:r>
      <w:r>
        <w:t>003;</w:t>
      </w:r>
    </w:p>
    <w:p w:rsidR="006320BF" w:rsidRDefault="0014079B">
      <w:pPr>
        <w:pStyle w:val="SHNormal"/>
        <w:keepNext/>
        <w:rPr>
          <w:b/>
        </w:rPr>
      </w:pPr>
      <w:r>
        <w:rPr>
          <w:b/>
        </w:rPr>
        <w:t>“</w:t>
      </w:r>
      <w:r>
        <w:rPr>
          <w:b/>
        </w:rPr>
        <w:t>End Date”</w:t>
      </w:r>
    </w:p>
    <w:p w:rsidR="006320BF" w:rsidRDefault="0014079B">
      <w:pPr>
        <w:pStyle w:val="SHParagraph1"/>
      </w:pPr>
      <w:r>
        <w:t>the last day of the Term (however it arises);</w:t>
      </w:r>
    </w:p>
    <w:p w:rsidR="006320BF" w:rsidRDefault="0014079B">
      <w:pPr>
        <w:pStyle w:val="SHNormal"/>
        <w:keepNext/>
        <w:rPr>
          <w:b/>
        </w:rPr>
      </w:pPr>
      <w:r>
        <w:rPr>
          <w:b/>
        </w:rPr>
        <w:t>“</w:t>
      </w:r>
      <w:r>
        <w:rPr>
          <w:b/>
        </w:rPr>
        <w:t>Environmental Performance”</w:t>
      </w:r>
    </w:p>
    <w:p w:rsidR="006320BF" w:rsidRDefault="0014079B">
      <w:pPr>
        <w:pStyle w:val="SHParagraph1"/>
      </w:pPr>
      <w:r>
        <w:t>all or any of the following:</w:t>
      </w:r>
    </w:p>
    <w:p w:rsidR="006320BF" w:rsidRDefault="0014079B">
      <w:pPr>
        <w:pStyle w:val="SHDefinitiona"/>
        <w:numPr>
          <w:ilvl w:val="0"/>
          <w:numId w:val="22"/>
        </w:numPr>
      </w:pPr>
      <w:r>
        <w:t>the consumption of energy and associated generation of greenhouse gas emissions;</w:t>
      </w:r>
    </w:p>
    <w:p w:rsidR="006320BF" w:rsidRDefault="0014079B">
      <w:pPr>
        <w:pStyle w:val="SHDefinitiona"/>
      </w:pPr>
      <w:r>
        <w:t>th</w:t>
      </w:r>
      <w:r>
        <w:t>e consumption of water;</w:t>
      </w:r>
    </w:p>
    <w:p w:rsidR="006320BF" w:rsidRDefault="0014079B">
      <w:pPr>
        <w:pStyle w:val="SHDefinitiona"/>
      </w:pPr>
      <w:r>
        <w:t>waste generation and management; and</w:t>
      </w:r>
    </w:p>
    <w:p w:rsidR="006320BF" w:rsidRDefault="0014079B">
      <w:pPr>
        <w:pStyle w:val="SHDefinitiona"/>
      </w:pPr>
      <w:r>
        <w:t>any other environmental impact arising from the use or operation of the Premises, the Estate or the Building;</w:t>
      </w:r>
    </w:p>
    <w:p w:rsidR="006320BF" w:rsidRDefault="0014079B">
      <w:pPr>
        <w:pStyle w:val="SHNormal"/>
        <w:keepNext/>
        <w:rPr>
          <w:b/>
        </w:rPr>
      </w:pPr>
      <w:r>
        <w:rPr>
          <w:b/>
        </w:rPr>
        <w:t>“</w:t>
      </w:r>
      <w:r>
        <w:rPr>
          <w:b/>
        </w:rPr>
        <w:t>EPC”</w:t>
      </w:r>
    </w:p>
    <w:p w:rsidR="006320BF" w:rsidRDefault="0014079B">
      <w:pPr>
        <w:pStyle w:val="SHParagraph1"/>
      </w:pPr>
      <w:r>
        <w:t xml:space="preserve">an Energy Performance Certificate and Recommendation Report (as defined in the </w:t>
      </w:r>
      <w:r>
        <w:t>Energy Performance of Buildings (England and Wales) Regulations 2</w:t>
      </w:r>
      <w:r>
        <w:t>012);</w:t>
      </w:r>
    </w:p>
    <w:p w:rsidR="006320BF" w:rsidRDefault="0014079B">
      <w:pPr>
        <w:pStyle w:val="SHNormal"/>
        <w:keepNext/>
      </w:pPr>
      <w:r>
        <w:rPr>
          <w:b/>
        </w:rPr>
        <w:t>“</w:t>
      </w:r>
      <w:r>
        <w:rPr>
          <w:b/>
        </w:rPr>
        <w:t>Estate”</w:t>
      </w:r>
    </w:p>
    <w:p w:rsidR="006320BF" w:rsidRDefault="0014079B">
      <w:pPr>
        <w:pStyle w:val="SHDefinitiona"/>
        <w:numPr>
          <w:ilvl w:val="0"/>
          <w:numId w:val="23"/>
        </w:numPr>
      </w:pPr>
      <w:r>
        <w:t>for the purposes of the rights granted and reserved by this Lease and their registration at HM Land Registry, the retail estate known as [ESTATE DESCRIPTION] shown edged [green</w:t>
      </w:r>
      <w:r>
        <w:t>] on [the Plans][Plan [NUMBER]]; and</w:t>
      </w:r>
    </w:p>
    <w:p w:rsidR="006320BF" w:rsidRDefault="0014079B">
      <w:pPr>
        <w:pStyle w:val="SHDefinitiona"/>
      </w:pPr>
      <w:r>
        <w:t>for all other purposes connected with this Lease, that estate:</w:t>
      </w:r>
    </w:p>
    <w:p w:rsidR="006320BF" w:rsidRDefault="0014079B">
      <w:pPr>
        <w:pStyle w:val="SHDefinitioni"/>
      </w:pPr>
      <w:r>
        <w:t>including all alterations, additions and improvements and all landlord’</w:t>
      </w:r>
      <w:r>
        <w:t>s fixtures forming part of it at any time during the Term;</w:t>
      </w:r>
    </w:p>
    <w:p w:rsidR="006320BF" w:rsidRDefault="0014079B">
      <w:pPr>
        <w:pStyle w:val="SHDefinitioni"/>
      </w:pPr>
      <w:r>
        <w:t>including any adjoining la</w:t>
      </w:r>
      <w:r>
        <w:t>nd and buildings that the Landlord adds to it; and</w:t>
      </w:r>
      <w:r w:rsidRPr="0014079B">
        <w:rPr>
          <w:rStyle w:val="FootnoteReference"/>
        </w:rPr>
        <w:footnoteReference w:id="11"/>
      </w:r>
    </w:p>
    <w:p w:rsidR="006320BF" w:rsidRDefault="0014079B">
      <w:pPr>
        <w:pStyle w:val="SHDefinitioni"/>
      </w:pPr>
      <w:r>
        <w:t>excluding any land or buildings that the Landlord removes from it;</w:t>
      </w:r>
      <w:r w:rsidRPr="0014079B">
        <w:rPr>
          <w:rStyle w:val="FootnoteReference"/>
        </w:rPr>
        <w:footnoteReference w:id="12"/>
      </w:r>
    </w:p>
    <w:p w:rsidR="006320BF" w:rsidRDefault="0014079B">
      <w:pPr>
        <w:pStyle w:val="SHNormal"/>
        <w:keepNext/>
      </w:pPr>
      <w:r>
        <w:rPr>
          <w:b/>
        </w:rPr>
        <w:t>“</w:t>
      </w:r>
      <w:r>
        <w:rPr>
          <w:b/>
        </w:rPr>
        <w:t>Estate Common Parts”</w:t>
      </w:r>
    </w:p>
    <w:p w:rsidR="006320BF" w:rsidRDefault="0014079B">
      <w:pPr>
        <w:pStyle w:val="SHParagraph1"/>
      </w:pPr>
      <w:r>
        <w:t>any part of, or anything in, the Estate [including/excluding]</w:t>
      </w:r>
      <w:r w:rsidRPr="0014079B">
        <w:rPr>
          <w:rStyle w:val="FootnoteReference"/>
        </w:rPr>
        <w:footnoteReference w:id="13"/>
      </w:r>
      <w:r>
        <w:t xml:space="preserve"> any Car Park that does not form part of a Lettab</w:t>
      </w:r>
      <w:r>
        <w:t>le Unit and that is used or available for use by:</w:t>
      </w:r>
    </w:p>
    <w:p w:rsidR="006320BF" w:rsidRDefault="0014079B">
      <w:pPr>
        <w:pStyle w:val="SHDefinitiona"/>
        <w:numPr>
          <w:ilvl w:val="0"/>
          <w:numId w:val="24"/>
        </w:numPr>
      </w:pPr>
      <w:r>
        <w:t>the tenants of the Estate;</w:t>
      </w:r>
    </w:p>
    <w:p w:rsidR="006320BF" w:rsidRDefault="0014079B">
      <w:pPr>
        <w:pStyle w:val="SHDefinitiona"/>
      </w:pPr>
      <w:r>
        <w:lastRenderedPageBreak/>
        <w:t>the Landlord in connection with the provision of the Estate Services; or</w:t>
      </w:r>
    </w:p>
    <w:p w:rsidR="006320BF" w:rsidRDefault="0014079B">
      <w:pPr>
        <w:pStyle w:val="SHDefinitiona"/>
        <w:rPr>
          <w:b/>
          <w:bCs/>
        </w:rPr>
      </w:pPr>
      <w:r>
        <w:t>visitors to the Estate;</w:t>
      </w:r>
    </w:p>
    <w:p w:rsidR="006320BF" w:rsidRDefault="0014079B">
      <w:pPr>
        <w:pStyle w:val="SHNormal"/>
        <w:keepNext/>
      </w:pPr>
      <w:r>
        <w:t>[</w:t>
      </w:r>
      <w:r>
        <w:rPr>
          <w:b/>
        </w:rPr>
        <w:t>“</w:t>
      </w:r>
      <w:r>
        <w:rPr>
          <w:b/>
        </w:rPr>
        <w:t>Estate Contribution”</w:t>
      </w:r>
      <w:r w:rsidRPr="0014079B">
        <w:rPr>
          <w:rStyle w:val="FootnoteReference"/>
        </w:rPr>
        <w:footnoteReference w:id="14"/>
      </w:r>
    </w:p>
    <w:p w:rsidR="006320BF" w:rsidRDefault="0014079B">
      <w:pPr>
        <w:pStyle w:val="SHParagraph1"/>
      </w:pPr>
      <w:r>
        <w:t>the aggregate in each Accounting Period of:</w:t>
      </w:r>
      <w:r w:rsidRPr="0014079B">
        <w:rPr>
          <w:rStyle w:val="FootnoteReference"/>
        </w:rPr>
        <w:footnoteReference w:id="15"/>
      </w:r>
    </w:p>
    <w:p w:rsidR="006320BF" w:rsidRDefault="0014079B">
      <w:pPr>
        <w:pStyle w:val="SHDefinitiona"/>
        <w:numPr>
          <w:ilvl w:val="0"/>
          <w:numId w:val="25"/>
        </w:numPr>
      </w:pPr>
      <w:r>
        <w:t>[50]</w:t>
      </w:r>
      <w:r>
        <w:t>% of the costs of promoting and advertising the Estate and staging activities and exhibitions within the Estate as detailed in paragraph </w:t>
      </w:r>
      <w:r>
        <w:rPr>
          <w:b/>
        </w:rPr>
        <w:fldChar w:fldCharType="begin"/>
      </w:r>
      <w:r>
        <w:rPr>
          <w:b/>
        </w:rPr>
        <w:instrText xml:space="preserve"> REF _Ref387138949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w:instrText>
      </w:r>
      <w:r>
        <w:rPr>
          <w:b/>
        </w:rPr>
        <w:instrText xml:space="preserve">Ref383431155 \n \h  \* MERGEFORMAT </w:instrText>
      </w:r>
      <w:r>
        <w:rPr>
          <w:b/>
        </w:rPr>
      </w:r>
      <w:r>
        <w:rPr>
          <w:b/>
        </w:rPr>
        <w:fldChar w:fldCharType="separate"/>
      </w:r>
      <w:r>
        <w:rPr>
          <w:b/>
        </w:rPr>
        <w:t>Part 6</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[and]</w:t>
      </w:r>
    </w:p>
    <w:p w:rsidR="006320BF" w:rsidRDefault="0014079B">
      <w:pPr>
        <w:pStyle w:val="SHDefinitiona"/>
      </w:pPr>
      <w:r>
        <w:t xml:space="preserve">[a fair proportion of any after-tax income received by the Landlord in respect of the use of any Car Park, subject to that proportion not exceeding the aggregate of any Estate Service </w:t>
      </w:r>
      <w:r>
        <w:t>Costs attributable to that Car Park; and</w:t>
      </w:r>
      <w:r w:rsidRPr="0014079B">
        <w:rPr>
          <w:rStyle w:val="FootnoteReference"/>
        </w:rPr>
        <w:footnoteReference w:id="16"/>
      </w:r>
      <w:r>
        <w:t>]</w:t>
      </w:r>
    </w:p>
    <w:p w:rsidR="006320BF" w:rsidRDefault="0014079B">
      <w:pPr>
        <w:pStyle w:val="SHDefinitiona"/>
      </w:pPr>
      <w:r>
        <w:t>a fair proportion of any after-tax income received by the Landlord in respect of the use of the Estate Common Parts </w:t>
      </w:r>
      <w:r>
        <w:t>[(other than any Car Park)], subject to that proportion not exceeding the aggregate of any Estat</w:t>
      </w:r>
      <w:r>
        <w:t>e Service Costs attributable to the generation of that income;]</w:t>
      </w:r>
    </w:p>
    <w:p w:rsidR="006320BF" w:rsidRDefault="0014079B">
      <w:pPr>
        <w:pStyle w:val="SHNormal"/>
        <w:keepNext/>
      </w:pPr>
      <w:r>
        <w:rPr>
          <w:b/>
        </w:rPr>
        <w:t>“</w:t>
      </w:r>
      <w:r>
        <w:rPr>
          <w:b/>
        </w:rPr>
        <w:t>Estate Opening Hours”</w:t>
      </w:r>
    </w:p>
    <w:p w:rsidR="006320BF" w:rsidRDefault="0014079B">
      <w:pPr>
        <w:pStyle w:val="SHParagraph1"/>
      </w:pPr>
      <w:r>
        <w:t>[TIME] to [TIME] on Mondays to Saturdays inclusive and [TIME] to [TIME] on Sundays (except, in either case, Easter Day and Christmas Day) and any other longer or shorter</w:t>
      </w:r>
      <w:r>
        <w:t xml:space="preserve"> periods on any days stipulated by the Landlord;</w:t>
      </w:r>
    </w:p>
    <w:p w:rsidR="006320BF" w:rsidRDefault="0014079B">
      <w:pPr>
        <w:pStyle w:val="SHNormal"/>
        <w:keepNext/>
        <w:rPr>
          <w:b/>
        </w:rPr>
      </w:pPr>
      <w:r>
        <w:rPr>
          <w:b/>
        </w:rPr>
        <w:t>“</w:t>
      </w:r>
      <w:r>
        <w:rPr>
          <w:b/>
        </w:rPr>
        <w:t>Estate Service Charge”</w:t>
      </w:r>
    </w:p>
    <w:p w:rsidR="006320BF" w:rsidRDefault="0014079B">
      <w:pPr>
        <w:pStyle w:val="SHParagraph1"/>
      </w:pPr>
      <w:r>
        <w:t>[a fair proportion (calculated on a floor area basis or any other method as the Landlord decides from time to time)][the Tenant’</w:t>
      </w:r>
      <w:r>
        <w:t>s Proportion]</w:t>
      </w:r>
      <w:r w:rsidRPr="0014079B">
        <w:rPr>
          <w:rStyle w:val="FootnoteReference"/>
        </w:rPr>
        <w:footnoteReference w:id="17"/>
      </w:r>
      <w:r>
        <w:t xml:space="preserve"> of the Estate Service Costs subject to </w:t>
      </w:r>
      <w:r>
        <w:t>any adjustments made by the Landlord under the provisions of 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6320BF" w:rsidRDefault="0014079B">
      <w:pPr>
        <w:pStyle w:val="SHNormal"/>
        <w:keepNext/>
      </w:pPr>
      <w:r>
        <w:rPr>
          <w:b/>
        </w:rPr>
        <w:t>“</w:t>
      </w:r>
      <w:r>
        <w:rPr>
          <w:b/>
        </w:rPr>
        <w:t>Estate Service Costs”</w:t>
      </w:r>
    </w:p>
    <w:p w:rsidR="006320BF" w:rsidRDefault="0014079B">
      <w:pPr>
        <w:pStyle w:val="SHParagraph1"/>
      </w:pPr>
      <w:r>
        <w:t xml:space="preserve">the aggregate costs [less any Estate Contribution] incurred by the </w:t>
      </w:r>
      <w:r>
        <w:t>Landlord in providing the Estate Services and the Additional Estate Services in each Accounting Period including:</w:t>
      </w:r>
    </w:p>
    <w:p w:rsidR="006320BF" w:rsidRDefault="0014079B">
      <w:pPr>
        <w:pStyle w:val="SHDefinitiona"/>
        <w:numPr>
          <w:ilvl w:val="0"/>
          <w:numId w:val="27"/>
        </w:numPr>
      </w:pPr>
      <w:r>
        <w:t>VAT that is not recoverable by the Landlord from HM Revenue &amp; Customs);</w:t>
      </w:r>
    </w:p>
    <w:p w:rsidR="006320BF" w:rsidRDefault="0014079B">
      <w:pPr>
        <w:pStyle w:val="SHDefinitiona"/>
      </w:pPr>
      <w:r>
        <w:t>costs chargeable under paragraph </w:t>
      </w:r>
      <w:r>
        <w:rPr>
          <w:b/>
        </w:rPr>
        <w:fldChar w:fldCharType="begin"/>
      </w:r>
      <w:r>
        <w:rPr>
          <w:b/>
        </w:rPr>
        <w:instrText xml:space="preserve"> REF _Ref521410328 \n \h  \* MERGEFOR</w:instrText>
      </w:r>
      <w:r>
        <w:rPr>
          <w:b/>
        </w:rPr>
        <w:instrText xml:space="preserve">MAT </w:instrText>
      </w:r>
      <w:r>
        <w:rPr>
          <w:b/>
        </w:rPr>
      </w:r>
      <w:r>
        <w:rPr>
          <w:b/>
        </w:rPr>
        <w:fldChar w:fldCharType="separate"/>
      </w:r>
      <w:r>
        <w:rPr>
          <w:b/>
        </w:rPr>
        <w:t>2.5</w:t>
      </w:r>
      <w:r>
        <w:rPr>
          <w:b/>
        </w:rPr>
        <w:fldChar w:fldCharType="end"/>
      </w:r>
      <w:r>
        <w:rPr>
          <w:b/>
        </w:rPr>
        <w:t xml:space="preserve"> of </w:t>
      </w:r>
      <w:r>
        <w:rPr>
          <w:b/>
        </w:rPr>
        <w:fldChar w:fldCharType="begin"/>
      </w:r>
      <w:r>
        <w:rPr>
          <w:b/>
        </w:rPr>
        <w:instrText xml:space="preserve"> REF _Ref322094731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in relation to the Estate Services and Additional Estate Services</w:t>
      </w:r>
    </w:p>
    <w:p w:rsidR="006320BF" w:rsidRDefault="0014079B">
      <w:pPr>
        <w:pStyle w:val="SHNormal"/>
        <w:keepNext/>
      </w:pPr>
      <w:r>
        <w:rPr>
          <w:b/>
        </w:rPr>
        <w:t>“</w:t>
      </w:r>
      <w:r>
        <w:rPr>
          <w:b/>
        </w:rPr>
        <w:t>Estate Services”</w:t>
      </w:r>
    </w:p>
    <w:p w:rsidR="006320BF" w:rsidRDefault="0014079B">
      <w:pPr>
        <w:pStyle w:val="SHParagraph1"/>
      </w:pPr>
      <w:r>
        <w:t xml:space="preserve">the services listed in </w:t>
      </w:r>
      <w:r>
        <w:rPr>
          <w:b/>
        </w:rPr>
        <w:fldChar w:fldCharType="begin"/>
      </w:r>
      <w:r>
        <w:rPr>
          <w:b/>
        </w:rPr>
        <w:instrText xml:space="preserve"> REF _Ref521408938 \n \h  \* MERGEFORMAT </w:instrText>
      </w:r>
      <w:r>
        <w:rPr>
          <w:b/>
        </w:rPr>
      </w:r>
      <w:r>
        <w:rPr>
          <w:b/>
        </w:rPr>
        <w:fldChar w:fldCharType="separate"/>
      </w:r>
      <w:r>
        <w:rPr>
          <w:b/>
        </w:rPr>
        <w:t>Part 4</w:t>
      </w:r>
      <w:r>
        <w:rPr>
          <w:b/>
        </w:rPr>
        <w:fldChar w:fldCharType="end"/>
      </w:r>
      <w:r>
        <w:rPr>
          <w:b/>
        </w:rPr>
        <w:t xml:space="preserve"> of </w:t>
      </w:r>
      <w:r>
        <w:rPr>
          <w:b/>
        </w:rPr>
        <w:fldChar w:fldCharType="begin"/>
      </w:r>
      <w:r>
        <w:rPr>
          <w:b/>
        </w:rPr>
        <w:instrText xml:space="preserve"> REF _Ref498960142 \n \h </w:instrText>
      </w:r>
      <w:r>
        <w:rPr>
          <w:b/>
        </w:rPr>
      </w:r>
      <w:r>
        <w:rPr>
          <w:b/>
        </w:rPr>
        <w:fldChar w:fldCharType="separate"/>
      </w:r>
      <w:r>
        <w:rPr>
          <w:b/>
        </w:rPr>
        <w:t>Schedule 3</w:t>
      </w:r>
      <w:r>
        <w:rPr>
          <w:b/>
        </w:rPr>
        <w:fldChar w:fldCharType="end"/>
      </w:r>
      <w:r>
        <w:t>;</w:t>
      </w:r>
    </w:p>
    <w:p w:rsidR="006320BF" w:rsidRDefault="0014079B">
      <w:pPr>
        <w:pStyle w:val="SHNormal"/>
        <w:keepNext/>
      </w:pPr>
      <w:r>
        <w:lastRenderedPageBreak/>
        <w:t>[</w:t>
      </w:r>
      <w:r>
        <w:rPr>
          <w:b/>
        </w:rPr>
        <w:t>“</w:t>
      </w:r>
      <w:r>
        <w:rPr>
          <w:b/>
        </w:rPr>
        <w:t>External Works”</w:t>
      </w:r>
    </w:p>
    <w:p w:rsidR="006320BF" w:rsidRDefault="0014079B">
      <w:pPr>
        <w:pStyle w:val="SHParagraph1"/>
      </w:pPr>
      <w:r>
        <w:t>works permitted under clause </w:t>
      </w:r>
      <w:r>
        <w:rPr>
          <w:b/>
        </w:rPr>
        <w:fldChar w:fldCharType="begin"/>
      </w:r>
      <w:r>
        <w:rPr>
          <w:b/>
        </w:rPr>
        <w:instrText xml:space="preserve"> REF _Ref498958301 \r \h  \* MERGEFORMAT </w:instrText>
      </w:r>
      <w:r>
        <w:rPr>
          <w:b/>
        </w:rPr>
      </w:r>
      <w:r>
        <w:rPr>
          <w:b/>
        </w:rPr>
        <w:fldChar w:fldCharType="separate"/>
      </w:r>
      <w:r>
        <w:rPr>
          <w:b/>
        </w:rPr>
        <w:t>4.11.4</w:t>
      </w:r>
      <w:r>
        <w:rPr>
          <w:b/>
        </w:rPr>
        <w:fldChar w:fldCharType="end"/>
      </w:r>
      <w:r>
        <w:rPr>
          <w:b/>
        </w:rPr>
        <w:t xml:space="preserve"> </w:t>
      </w:r>
      <w:r>
        <w:t>[</w:t>
      </w:r>
      <w:r>
        <w:rPr>
          <w:b/>
        </w:rPr>
        <w:t xml:space="preserve">and </w:t>
      </w:r>
      <w:r>
        <w:rPr>
          <w:b/>
        </w:rPr>
        <w:fldChar w:fldCharType="begin"/>
      </w:r>
      <w:r>
        <w:rPr>
          <w:b/>
        </w:rPr>
        <w:instrText xml:space="preserve"> REF _Ref503166522 \r </w:instrText>
      </w:r>
      <w:r>
        <w:rPr>
          <w:b/>
        </w:rPr>
        <w:instrText xml:space="preserve">\h </w:instrText>
      </w:r>
      <w:r>
        <w:rPr>
          <w:b/>
        </w:rPr>
      </w:r>
      <w:r>
        <w:rPr>
          <w:b/>
        </w:rPr>
        <w:fldChar w:fldCharType="separate"/>
      </w:r>
      <w:r>
        <w:rPr>
          <w:b/>
        </w:rPr>
        <w:t>4.11.8</w:t>
      </w:r>
      <w:r>
        <w:rPr>
          <w:b/>
        </w:rPr>
        <w:fldChar w:fldCharType="end"/>
      </w:r>
      <w:r>
        <w:t>];]</w:t>
      </w:r>
    </w:p>
    <w:p w:rsidR="006320BF" w:rsidRDefault="0014079B">
      <w:pPr>
        <w:pStyle w:val="SHNormal"/>
        <w:keepNext/>
      </w:pPr>
      <w:r>
        <w:t>[</w:t>
      </w:r>
      <w:r>
        <w:rPr>
          <w:b/>
        </w:rPr>
        <w:t>“</w:t>
      </w:r>
      <w:r>
        <w:rPr>
          <w:b/>
        </w:rPr>
        <w:t>Gross Internal Area”</w:t>
      </w:r>
    </w:p>
    <w:p w:rsidR="006320BF" w:rsidRDefault="0014079B">
      <w:pPr>
        <w:pStyle w:val="SHParagraph1"/>
      </w:pPr>
      <w:r>
        <w:t>the gross internal area (or, when implemented, the equivalent International Property Measurement Standard) measured in accordance with the edition of the</w:t>
      </w:r>
      <w:r>
        <w:t xml:space="preserve"> Professional Statement for Property Measurement issued by the Royal Institution of Chartered Surveyors current at the date of [this Lease][measurement];</w:t>
      </w:r>
      <w:r w:rsidRPr="0014079B">
        <w:rPr>
          <w:rStyle w:val="FootnoteReference"/>
        </w:rPr>
        <w:footnoteReference w:id="18"/>
      </w:r>
      <w:r>
        <w:t>]</w:t>
      </w:r>
    </w:p>
    <w:p w:rsidR="006320BF" w:rsidRDefault="0014079B">
      <w:pPr>
        <w:pStyle w:val="SHNormal"/>
        <w:keepNext/>
        <w:rPr>
          <w:b/>
        </w:rPr>
      </w:pPr>
      <w:r>
        <w:rPr>
          <w:b/>
        </w:rPr>
        <w:t>“</w:t>
      </w:r>
      <w:r>
        <w:rPr>
          <w:b/>
        </w:rPr>
        <w:t>Group Company”</w:t>
      </w:r>
    </w:p>
    <w:p w:rsidR="006320BF" w:rsidRDefault="0014079B">
      <w:pPr>
        <w:pStyle w:val="SHParagraph1"/>
      </w:pPr>
      <w:r>
        <w:t xml:space="preserve">in relation to any company, any other company within the same group of </w:t>
      </w:r>
      <w:r>
        <w:t>companies as that company within the meaning of section 42 </w:t>
      </w:r>
      <w:r>
        <w:t>of the 1</w:t>
      </w:r>
      <w:r>
        <w:t>954 </w:t>
      </w:r>
      <w:r>
        <w:t>Act;</w:t>
      </w:r>
    </w:p>
    <w:p w:rsidR="006320BF" w:rsidRDefault="0014079B">
      <w:pPr>
        <w:pStyle w:val="SHNormal"/>
        <w:keepNext/>
      </w:pPr>
      <w:r>
        <w:t>[</w:t>
      </w:r>
      <w:r>
        <w:rPr>
          <w:b/>
        </w:rPr>
        <w:t>“</w:t>
      </w:r>
      <w:r>
        <w:rPr>
          <w:b/>
        </w:rPr>
        <w:t>Head Lease”</w:t>
      </w:r>
    </w:p>
    <w:p w:rsidR="006320BF" w:rsidRDefault="0014079B">
      <w:pPr>
        <w:pStyle w:val="SHParagraph1"/>
      </w:pPr>
      <w:r>
        <w:t>the lease dated [DATE] made between (1) [PARTY] and (2) [PARTY];]</w:t>
      </w:r>
    </w:p>
    <w:p w:rsidR="006320BF" w:rsidRDefault="0014079B">
      <w:pPr>
        <w:pStyle w:val="SHNormal"/>
        <w:keepNext/>
        <w:rPr>
          <w:b/>
        </w:rPr>
      </w:pPr>
      <w:r>
        <w:rPr>
          <w:b/>
        </w:rPr>
        <w:t>“</w:t>
      </w:r>
      <w:r>
        <w:rPr>
          <w:b/>
        </w:rPr>
        <w:t>Insurance Rent”</w:t>
      </w:r>
    </w:p>
    <w:p w:rsidR="006320BF" w:rsidRDefault="0014079B">
      <w:pPr>
        <w:pStyle w:val="SHParagraph1"/>
      </w:pPr>
      <w:r>
        <w:t>the sums described in paragraph </w:t>
      </w:r>
      <w:r>
        <w:rPr>
          <w:b/>
        </w:rPr>
        <w:fldChar w:fldCharType="begin"/>
      </w:r>
      <w:r>
        <w:rPr>
          <w:b/>
        </w:rPr>
        <w:instrText xml:space="preserve"> REF _Ref322096178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6320BF" w:rsidRDefault="0014079B">
      <w:pPr>
        <w:pStyle w:val="SHNormal"/>
        <w:keepNext/>
        <w:rPr>
          <w:b/>
        </w:rPr>
      </w:pPr>
      <w:r>
        <w:t>“</w:t>
      </w:r>
      <w:r>
        <w:rPr>
          <w:b/>
        </w:rPr>
        <w:t>Insured Risks”</w:t>
      </w:r>
    </w:p>
    <w:p w:rsidR="006320BF" w:rsidRDefault="0014079B">
      <w:pPr>
        <w:pStyle w:val="SHParagraph1"/>
      </w:pPr>
      <w:r>
        <w:t>the risks of fire (including subterranean fire), lightni</w:t>
      </w:r>
      <w:r>
        <w:t xml:space="preserve">ng, explosion, storm, flood, subsidence, landslip, heave, earthquake, burst or overflowing water pipes, tanks or apparatus, impact by aircraft or other aerial devices and any articles dropped from them, impact by vehicles, terrorism, riot, civil commotion </w:t>
      </w:r>
      <w:r>
        <w:t>and malicious damage to the extent, in each case, that cover is generally available on normal commercial terms in the UK insurance market at the time the insurance is taken out, and any other risks against which the Landlord reasonably insures from time to</w:t>
      </w:r>
      <w:r>
        <w:t xml:space="preserve"> time, subject in all cases to any excesses, limitations and exclusions imposed by the insurers;</w:t>
      </w:r>
      <w:r w:rsidRPr="0014079B">
        <w:rPr>
          <w:rStyle w:val="FootnoteReference"/>
        </w:rPr>
        <w:footnoteReference w:id="19"/>
      </w:r>
    </w:p>
    <w:p w:rsidR="006320BF" w:rsidRDefault="0014079B">
      <w:pPr>
        <w:pStyle w:val="SHNormal"/>
        <w:keepNext/>
        <w:rPr>
          <w:b/>
        </w:rPr>
      </w:pPr>
      <w:r>
        <w:rPr>
          <w:b/>
        </w:rPr>
        <w:t>“</w:t>
      </w:r>
      <w:r>
        <w:rPr>
          <w:b/>
        </w:rPr>
        <w:t>Interest Rate”</w:t>
      </w:r>
    </w:p>
    <w:p w:rsidR="006320BF" w:rsidRDefault="0014079B">
      <w:pPr>
        <w:pStyle w:val="SHParagraph1"/>
      </w:pPr>
      <w:r>
        <w:t>three per cent above the base rate for the time being in force of [NAME OF BANK] (or any other UK clearing bank specified by the Landlord);</w:t>
      </w:r>
    </w:p>
    <w:p w:rsidR="006320BF" w:rsidRDefault="0014079B">
      <w:pPr>
        <w:pStyle w:val="SHNormal"/>
        <w:keepNext/>
        <w:rPr>
          <w:b/>
        </w:rPr>
      </w:pPr>
      <w:r>
        <w:rPr>
          <w:b/>
        </w:rPr>
        <w:t>“</w:t>
      </w:r>
      <w:r>
        <w:rPr>
          <w:b/>
        </w:rPr>
        <w:t>Lease”</w:t>
      </w:r>
    </w:p>
    <w:p w:rsidR="006320BF" w:rsidRDefault="0014079B">
      <w:pPr>
        <w:pStyle w:val="SHParagraph1"/>
      </w:pPr>
      <w:r>
        <w:t>this lease, which is a “</w:t>
      </w:r>
      <w:r>
        <w:t>new tenancy”</w:t>
      </w:r>
      <w:r>
        <w:t xml:space="preserve"> for the purposes of section 1 </w:t>
      </w:r>
      <w:r>
        <w:t>of the Landlord and Tenant (Covenants) Act 1</w:t>
      </w:r>
      <w:r>
        <w:t>995, and any document supplemental to it;</w:t>
      </w:r>
    </w:p>
    <w:p w:rsidR="006320BF" w:rsidRDefault="0014079B">
      <w:pPr>
        <w:pStyle w:val="SHNormal"/>
        <w:keepNext/>
      </w:pPr>
      <w:r>
        <w:rPr>
          <w:b/>
        </w:rPr>
        <w:t>“</w:t>
      </w:r>
      <w:r>
        <w:rPr>
          <w:b/>
        </w:rPr>
        <w:t>Lettable Unit”</w:t>
      </w:r>
    </w:p>
    <w:p w:rsidR="006320BF" w:rsidRDefault="0014079B">
      <w:pPr>
        <w:pStyle w:val="SHParagraph1"/>
      </w:pPr>
      <w:r>
        <w:t>accommodation within the Building and any other buildings on the Estate from tim</w:t>
      </w:r>
      <w:r>
        <w:t>e to time let or occupied or intended for letting or occupation, but excluding accommodation let or occupied for the purposes of providing any of the Services;</w:t>
      </w:r>
    </w:p>
    <w:p w:rsidR="006320BF" w:rsidRDefault="0014079B">
      <w:pPr>
        <w:pStyle w:val="SHNormal"/>
        <w:keepNext/>
        <w:rPr>
          <w:b/>
        </w:rPr>
      </w:pPr>
      <w:r>
        <w:rPr>
          <w:b/>
        </w:rPr>
        <w:lastRenderedPageBreak/>
        <w:t>“</w:t>
      </w:r>
      <w:r>
        <w:rPr>
          <w:b/>
        </w:rPr>
        <w:t>Main Rent”</w:t>
      </w:r>
    </w:p>
    <w:p w:rsidR="006320BF" w:rsidRDefault="0014079B">
      <w:pPr>
        <w:pStyle w:val="SHParagraph1"/>
      </w:pPr>
      <w:r>
        <w:t>the yearly rent of [AMOUNT IN WORDS] pounds (£[AMOUNT IN FIGURES]) [subject to revie</w:t>
      </w:r>
      <w:r>
        <w:t xml:space="preserve">w on each Rent Review Date in accordance with </w:t>
      </w:r>
      <w:r>
        <w:rPr>
          <w:b/>
        </w:rPr>
        <w:fldChar w:fldCharType="begin"/>
      </w:r>
      <w:r>
        <w:rPr>
          <w:b/>
        </w:rPr>
        <w:instrText xml:space="preserve"> REF _Ref498961971 \n \h </w:instrText>
      </w:r>
      <w:r>
        <w:rPr>
          <w:b/>
        </w:rPr>
      </w:r>
      <w:r>
        <w:rPr>
          <w:b/>
        </w:rPr>
        <w:fldChar w:fldCharType="separate"/>
      </w:r>
      <w:r>
        <w:rPr>
          <w:b/>
        </w:rPr>
        <w:t>Schedule 2</w:t>
      </w:r>
      <w:r>
        <w:rPr>
          <w:b/>
        </w:rPr>
        <w:fldChar w:fldCharType="end"/>
      </w:r>
      <w:r>
        <w:t>];</w:t>
      </w:r>
    </w:p>
    <w:p w:rsidR="006320BF" w:rsidRDefault="0014079B">
      <w:pPr>
        <w:pStyle w:val="SHNormal"/>
        <w:keepNext/>
        <w:rPr>
          <w:b/>
        </w:rPr>
      </w:pPr>
      <w:r>
        <w:rPr>
          <w:b/>
        </w:rPr>
        <w:t>“</w:t>
      </w:r>
      <w:r>
        <w:rPr>
          <w:b/>
        </w:rPr>
        <w:t>Outgoings”</w:t>
      </w:r>
    </w:p>
    <w:p w:rsidR="006320BF" w:rsidRDefault="0014079B">
      <w:pPr>
        <w:pStyle w:val="SHParagraph1"/>
      </w:pPr>
      <w:r>
        <w:t>all or any of:</w:t>
      </w:r>
    </w:p>
    <w:p w:rsidR="006320BF" w:rsidRDefault="0014079B">
      <w:pPr>
        <w:pStyle w:val="SHDefinitiona"/>
        <w:numPr>
          <w:ilvl w:val="0"/>
          <w:numId w:val="28"/>
        </w:numPr>
      </w:pPr>
      <w:bookmarkStart w:id="4" w:name="_Ref499018045"/>
      <w:r>
        <w:t xml:space="preserve">all existing and future rates, taxes, duties, charges, and financial </w:t>
      </w:r>
      <w:r>
        <w:t>impositions charged on the Premises except for:</w:t>
      </w:r>
      <w:bookmarkEnd w:id="4"/>
    </w:p>
    <w:p w:rsidR="006320BF" w:rsidRDefault="0014079B">
      <w:pPr>
        <w:pStyle w:val="SHDefinitioni"/>
      </w:pPr>
      <w:r>
        <w:t>tax (other than VAT) on the Rents payable; and</w:t>
      </w:r>
    </w:p>
    <w:p w:rsidR="006320BF" w:rsidRDefault="0014079B">
      <w:pPr>
        <w:pStyle w:val="SHDefinitioni"/>
      </w:pPr>
      <w:r>
        <w:t>any tax arising from the Landlord’</w:t>
      </w:r>
      <w:r>
        <w:t>s dealing with its own interests;</w:t>
      </w:r>
    </w:p>
    <w:p w:rsidR="006320BF" w:rsidRDefault="0014079B">
      <w:pPr>
        <w:pStyle w:val="SHDefinitiona"/>
      </w:pPr>
      <w:bookmarkStart w:id="5" w:name="_Ref499018052"/>
      <w:r>
        <w:t>Supply Costs for the Premises and any Plant;</w:t>
      </w:r>
      <w:bookmarkEnd w:id="5"/>
    </w:p>
    <w:p w:rsidR="006320BF" w:rsidRDefault="0014079B">
      <w:pPr>
        <w:pStyle w:val="SHDefinitiona"/>
      </w:pPr>
      <w:r>
        <w:t>a fair and reasonable proportion of the Outgoing</w:t>
      </w:r>
      <w:r>
        <w:t>s referred to in paragraphs </w:t>
      </w:r>
      <w:r>
        <w:rPr>
          <w:b/>
        </w:rPr>
        <w:fldChar w:fldCharType="begin"/>
      </w:r>
      <w:r>
        <w:rPr>
          <w:b/>
        </w:rPr>
        <w:instrText xml:space="preserve"> REF _Ref499018045 \n \h  \* MERGEFORMAT </w:instrText>
      </w:r>
      <w:r>
        <w:rPr>
          <w:b/>
        </w:rPr>
      </w:r>
      <w:r>
        <w:rPr>
          <w:b/>
        </w:rPr>
        <w:fldChar w:fldCharType="separate"/>
      </w:r>
      <w:r>
        <w:rPr>
          <w:b/>
        </w:rPr>
        <w:t>(a)</w:t>
      </w:r>
      <w:r>
        <w:rPr>
          <w:b/>
        </w:rPr>
        <w:fldChar w:fldCharType="end"/>
      </w:r>
      <w:r>
        <w:rPr>
          <w:b/>
        </w:rPr>
        <w:t xml:space="preserve"> and </w:t>
      </w:r>
      <w:r>
        <w:rPr>
          <w:b/>
        </w:rPr>
        <w:fldChar w:fldCharType="begin"/>
      </w:r>
      <w:r>
        <w:rPr>
          <w:b/>
        </w:rPr>
        <w:instrText xml:space="preserve"> REF _Ref499018052 \n \h  \* MERGEFORMAT </w:instrText>
      </w:r>
      <w:r>
        <w:rPr>
          <w:b/>
        </w:rPr>
      </w:r>
      <w:r>
        <w:rPr>
          <w:b/>
        </w:rPr>
        <w:fldChar w:fldCharType="separate"/>
      </w:r>
      <w:r>
        <w:rPr>
          <w:b/>
        </w:rPr>
        <w:t>(b)</w:t>
      </w:r>
      <w:r>
        <w:rPr>
          <w:b/>
        </w:rPr>
        <w:fldChar w:fldCharType="end"/>
      </w:r>
      <w:r>
        <w:t xml:space="preserve"> charged in respect of the Premises and any other parts of the Building to the extent that those amounts do not form part of the Building Service Costs; and</w:t>
      </w:r>
    </w:p>
    <w:p w:rsidR="006320BF" w:rsidRDefault="0014079B">
      <w:pPr>
        <w:pStyle w:val="SHDefinitiona"/>
      </w:pPr>
      <w:r>
        <w:t>a fair and reasonable proportion of the Outgoings referred to in paragraphs </w:t>
      </w:r>
      <w:r>
        <w:rPr>
          <w:b/>
        </w:rPr>
        <w:fldChar w:fldCharType="begin"/>
      </w:r>
      <w:r>
        <w:rPr>
          <w:b/>
        </w:rPr>
        <w:instrText xml:space="preserve"> REF _Ref499018045 \n \</w:instrText>
      </w:r>
      <w:r>
        <w:rPr>
          <w:b/>
        </w:rPr>
        <w:instrText xml:space="preserve">h  \* MERGEFORMAT </w:instrText>
      </w:r>
      <w:r>
        <w:rPr>
          <w:b/>
        </w:rPr>
      </w:r>
      <w:r>
        <w:rPr>
          <w:b/>
        </w:rPr>
        <w:fldChar w:fldCharType="separate"/>
      </w:r>
      <w:r>
        <w:rPr>
          <w:b/>
        </w:rPr>
        <w:t>(a)</w:t>
      </w:r>
      <w:r>
        <w:rPr>
          <w:b/>
        </w:rPr>
        <w:fldChar w:fldCharType="end"/>
      </w:r>
      <w:r>
        <w:rPr>
          <w:b/>
        </w:rPr>
        <w:t xml:space="preserve"> and </w:t>
      </w:r>
      <w:r>
        <w:rPr>
          <w:b/>
        </w:rPr>
        <w:fldChar w:fldCharType="begin"/>
      </w:r>
      <w:r>
        <w:rPr>
          <w:b/>
        </w:rPr>
        <w:instrText xml:space="preserve"> REF _Ref499018052 \n \h  \* MERGEFORMAT </w:instrText>
      </w:r>
      <w:r>
        <w:rPr>
          <w:b/>
        </w:rPr>
      </w:r>
      <w:r>
        <w:rPr>
          <w:b/>
        </w:rPr>
        <w:fldChar w:fldCharType="separate"/>
      </w:r>
      <w:r>
        <w:rPr>
          <w:b/>
        </w:rPr>
        <w:t>(b)</w:t>
      </w:r>
      <w:r>
        <w:rPr>
          <w:b/>
        </w:rPr>
        <w:fldChar w:fldCharType="end"/>
      </w:r>
      <w:r>
        <w:t xml:space="preserve"> charged in respect of the Premises and any other pa</w:t>
      </w:r>
      <w:r>
        <w:t>rts of the Estate to the extent that those amounts do not form part of the Estate Service Costs;</w:t>
      </w:r>
    </w:p>
    <w:p w:rsidR="006320BF" w:rsidRDefault="0014079B">
      <w:pPr>
        <w:pStyle w:val="SHNormal"/>
        <w:keepNext/>
      </w:pPr>
      <w:r>
        <w:rPr>
          <w:b/>
        </w:rPr>
        <w:t>“</w:t>
      </w:r>
      <w:r>
        <w:rPr>
          <w:b/>
        </w:rPr>
        <w:t>Permitted Use”</w:t>
      </w:r>
      <w:r w:rsidRPr="0014079B">
        <w:rPr>
          <w:rStyle w:val="FootnoteReference"/>
        </w:rPr>
        <w:footnoteReference w:id="20"/>
      </w:r>
    </w:p>
    <w:p w:rsidR="006320BF" w:rsidRDefault="0014079B">
      <w:pPr>
        <w:pStyle w:val="SHDefinitiona"/>
        <w:numPr>
          <w:ilvl w:val="0"/>
          <w:numId w:val="29"/>
        </w:numPr>
      </w:pPr>
      <w:r>
        <w:t>the [non-food][retail sale] of [DESCRIPTION]; or</w:t>
      </w:r>
    </w:p>
    <w:p w:rsidR="006320BF" w:rsidRDefault="0014079B">
      <w:pPr>
        <w:pStyle w:val="SHDefinitiona"/>
      </w:pPr>
      <w:r>
        <w:t>any other [non-food][retail] use</w:t>
      </w:r>
      <w:r>
        <w:t xml:space="preserve"> complying with the Landlord’</w:t>
      </w:r>
      <w:r>
        <w:t>s retail and tenant mix policy and within Class [A1] [A2] of the Schedule </w:t>
      </w:r>
      <w:r>
        <w:t>to the Town and Country Planning (Use Classes) Order 1</w:t>
      </w:r>
      <w:r>
        <w:t>987 </w:t>
      </w:r>
      <w:r>
        <w:t>as the Landlord may approve;</w:t>
      </w:r>
    </w:p>
    <w:p w:rsidR="006320BF" w:rsidRDefault="0014079B">
      <w:pPr>
        <w:pStyle w:val="SHNormal"/>
        <w:keepNext/>
        <w:rPr>
          <w:b/>
        </w:rPr>
      </w:pPr>
      <w:r>
        <w:rPr>
          <w:b/>
        </w:rPr>
        <w:t>“</w:t>
      </w:r>
      <w:r>
        <w:rPr>
          <w:b/>
        </w:rPr>
        <w:t>Permitted Works”</w:t>
      </w:r>
    </w:p>
    <w:p w:rsidR="006320BF" w:rsidRDefault="0014079B">
      <w:pPr>
        <w:pStyle w:val="SHParagraph1"/>
      </w:pPr>
      <w:r>
        <w:t>any works or installations [(including any Exter</w:t>
      </w:r>
      <w:r>
        <w:t>nal Works)] to which the Landlord has consented or for which, under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the Landlord’</w:t>
      </w:r>
      <w:r>
        <w:t>s consent is not required[ together with any Prior Le</w:t>
      </w:r>
      <w:r>
        <w:t>ase Alterations];</w:t>
      </w:r>
      <w:r w:rsidRPr="0014079B">
        <w:rPr>
          <w:rStyle w:val="FootnoteReference"/>
        </w:rPr>
        <w:footnoteReference w:id="21"/>
      </w:r>
    </w:p>
    <w:p w:rsidR="006320BF" w:rsidRDefault="0014079B">
      <w:pPr>
        <w:pStyle w:val="SHNormal"/>
        <w:keepNext/>
        <w:rPr>
          <w:b/>
        </w:rPr>
      </w:pPr>
      <w:r>
        <w:rPr>
          <w:b/>
        </w:rPr>
        <w:t>“</w:t>
      </w:r>
      <w:r>
        <w:rPr>
          <w:b/>
        </w:rPr>
        <w:t>Planning Acts”</w:t>
      </w:r>
    </w:p>
    <w:p w:rsidR="006320BF" w:rsidRDefault="0014079B">
      <w:pPr>
        <w:pStyle w:val="SHParagraph1"/>
      </w:pPr>
      <w:r>
        <w:t>every Act for the time being in force relating to the use, development, design, control and occupation of land and buildings;</w:t>
      </w:r>
    </w:p>
    <w:p w:rsidR="006320BF" w:rsidRDefault="0014079B">
      <w:pPr>
        <w:pStyle w:val="SHNormal"/>
        <w:keepNext/>
        <w:rPr>
          <w:b/>
        </w:rPr>
      </w:pPr>
      <w:r>
        <w:rPr>
          <w:b/>
        </w:rPr>
        <w:t>“</w:t>
      </w:r>
      <w:r>
        <w:rPr>
          <w:b/>
        </w:rPr>
        <w:t>Planning Permission”</w:t>
      </w:r>
    </w:p>
    <w:p w:rsidR="006320BF" w:rsidRDefault="0014079B">
      <w:pPr>
        <w:pStyle w:val="SHParagraph1"/>
      </w:pPr>
      <w:r>
        <w:t>any permission, consent or approval given under the Planning Acts;</w:t>
      </w:r>
    </w:p>
    <w:p w:rsidR="006320BF" w:rsidRDefault="0014079B">
      <w:pPr>
        <w:pStyle w:val="SHNormal"/>
        <w:keepNext/>
        <w:rPr>
          <w:b/>
        </w:rPr>
      </w:pPr>
      <w:r>
        <w:rPr>
          <w:b/>
        </w:rPr>
        <w:t>“</w:t>
      </w:r>
      <w:r>
        <w:rPr>
          <w:b/>
        </w:rPr>
        <w:t>Plan</w:t>
      </w:r>
      <w:r>
        <w:rPr>
          <w:b/>
        </w:rPr>
        <w:t>s”</w:t>
      </w:r>
    </w:p>
    <w:p w:rsidR="006320BF" w:rsidRDefault="0014079B">
      <w:pPr>
        <w:pStyle w:val="SHParagraph1"/>
      </w:pPr>
      <w:r>
        <w:t>any of the plans contained in this Lease;</w:t>
      </w:r>
    </w:p>
    <w:p w:rsidR="006320BF" w:rsidRDefault="0014079B">
      <w:pPr>
        <w:pStyle w:val="SHNormal"/>
        <w:keepNext/>
      </w:pPr>
      <w:r>
        <w:lastRenderedPageBreak/>
        <w:t>[</w:t>
      </w:r>
      <w:r>
        <w:rPr>
          <w:b/>
        </w:rPr>
        <w:t>“</w:t>
      </w:r>
      <w:r>
        <w:rPr>
          <w:b/>
        </w:rPr>
        <w:t>Plant”</w:t>
      </w:r>
    </w:p>
    <w:p w:rsidR="006320BF" w:rsidRDefault="0014079B">
      <w:pPr>
        <w:pStyle w:val="SHParagraph1"/>
      </w:pPr>
      <w:r>
        <w:t>[Electronic Communications Apparatus,] [wireless network equipment,] [television aerials and satellite dishes] [and] [air-conditioning plant] [not exceeding two metres in height]</w:t>
      </w:r>
      <w:r>
        <w:t xml:space="preserve"> installed by the Tenant or any undertenant under the rights in paragraph </w:t>
      </w:r>
      <w:r>
        <w:rPr>
          <w:b/>
        </w:rPr>
        <w:fldChar w:fldCharType="begin"/>
      </w:r>
      <w:r>
        <w:rPr>
          <w:b/>
        </w:rPr>
        <w:instrText xml:space="preserve"> REF _Ref498960044 \n \h  \* MERGEFORMAT </w:instrText>
      </w:r>
      <w:r>
        <w:rPr>
          <w:b/>
        </w:rPr>
      </w:r>
      <w:r>
        <w:rPr>
          <w:b/>
        </w:rPr>
        <w:fldChar w:fldCharType="separate"/>
      </w:r>
      <w:r>
        <w:rPr>
          <w:b/>
        </w:rPr>
        <w:t>5</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6320BF" w:rsidRDefault="0014079B">
      <w:pPr>
        <w:pStyle w:val="SHNormal"/>
        <w:keepNext/>
      </w:pPr>
      <w:r>
        <w:t>[</w:t>
      </w:r>
      <w:r>
        <w:rPr>
          <w:b/>
        </w:rPr>
        <w:t>“</w:t>
      </w:r>
      <w:r>
        <w:rPr>
          <w:b/>
        </w:rPr>
        <w:t>Plant Area”</w:t>
      </w:r>
    </w:p>
    <w:p w:rsidR="006320BF" w:rsidRDefault="0014079B">
      <w:pPr>
        <w:pStyle w:val="SHParagraph1"/>
      </w:pPr>
      <w:r>
        <w:t>the area for Plant [[within the area</w:t>
      </w:r>
      <w:r w:rsidRPr="0014079B">
        <w:rPr>
          <w:rStyle w:val="FootnoteReference"/>
        </w:rPr>
        <w:footnoteReference w:id="22"/>
      </w:r>
      <w:r>
        <w:t>] shown [edged][coloured] [COLOUR</w:t>
      </w:r>
      <w:r>
        <w:t>] on [the Plan][Plan [NUMBER]]]/[[on the roof of the ] allocated to the Tenant by the Landlord] or any alternative area as notified under clause </w:t>
      </w:r>
      <w:r>
        <w:rPr>
          <w:b/>
        </w:rPr>
        <w:fldChar w:fldCharType="begin"/>
      </w:r>
      <w:r>
        <w:rPr>
          <w:b/>
        </w:rPr>
        <w:instrText xml:space="preserve"> REF _Ref498698081 \r \h  \* MERGEFORMAT </w:instrText>
      </w:r>
      <w:r>
        <w:rPr>
          <w:b/>
        </w:rPr>
      </w:r>
      <w:r>
        <w:rPr>
          <w:b/>
        </w:rPr>
        <w:fldChar w:fldCharType="separate"/>
      </w:r>
      <w:r>
        <w:rPr>
          <w:b/>
        </w:rPr>
        <w:t>5.10.4</w:t>
      </w:r>
      <w:r>
        <w:rPr>
          <w:b/>
        </w:rPr>
        <w:fldChar w:fldCharType="end"/>
      </w:r>
      <w:r>
        <w:t>;]</w:t>
      </w:r>
    </w:p>
    <w:p w:rsidR="006320BF" w:rsidRDefault="0014079B">
      <w:pPr>
        <w:pStyle w:val="SHNormal"/>
        <w:keepNext/>
      </w:pPr>
      <w:r>
        <w:rPr>
          <w:b/>
        </w:rPr>
        <w:t>“</w:t>
      </w:r>
      <w:r>
        <w:rPr>
          <w:b/>
        </w:rPr>
        <w:t>Premises”</w:t>
      </w:r>
      <w:r w:rsidRPr="0014079B">
        <w:rPr>
          <w:rStyle w:val="FootnoteReference"/>
        </w:rPr>
        <w:footnoteReference w:id="23"/>
      </w:r>
    </w:p>
    <w:p w:rsidR="006320BF" w:rsidRDefault="0014079B">
      <w:pPr>
        <w:pStyle w:val="SHParagraph1"/>
      </w:pPr>
      <w:r>
        <w:t>the premises known as [ADDRESS OF PREMISES] forming part of the Building and shown [edged][coloured] [COLOUR] on [the Plans][Plan [NUMBER]]:</w:t>
      </w:r>
    </w:p>
    <w:p w:rsidR="006320BF" w:rsidRDefault="0014079B">
      <w:pPr>
        <w:pStyle w:val="SHDefinitiona"/>
        <w:numPr>
          <w:ilvl w:val="0"/>
          <w:numId w:val="30"/>
        </w:numPr>
      </w:pPr>
      <w:bookmarkStart w:id="6" w:name="_Ref499018483"/>
      <w:r>
        <w:t>including:</w:t>
      </w:r>
      <w:r w:rsidRPr="0014079B">
        <w:rPr>
          <w:rStyle w:val="FootnoteReference"/>
        </w:rPr>
        <w:footnoteReference w:id="24"/>
      </w:r>
      <w:bookmarkEnd w:id="6"/>
    </w:p>
    <w:p w:rsidR="006320BF" w:rsidRDefault="0014079B">
      <w:pPr>
        <w:pStyle w:val="SHDefinitioni"/>
      </w:pPr>
      <w:r>
        <w:t xml:space="preserve">all plaster and other internal surfacing materials and finishes on the structural </w:t>
      </w:r>
      <w:r>
        <w:t>walls, floors and ceilings of the Premises and on the other structural parts of the Building within or bounding the Premises;</w:t>
      </w:r>
    </w:p>
    <w:p w:rsidR="006320BF" w:rsidRDefault="0014079B">
      <w:pPr>
        <w:pStyle w:val="SHDefinitioni"/>
      </w:pPr>
      <w:bookmarkStart w:id="7" w:name="_Ref499018537"/>
      <w:r>
        <w:t>the shop front, fascia and all doors, windows and door and window frames;</w:t>
      </w:r>
      <w:bookmarkEnd w:id="7"/>
    </w:p>
    <w:p w:rsidR="006320BF" w:rsidRDefault="0014079B">
      <w:pPr>
        <w:pStyle w:val="SHDefinitioni"/>
      </w:pPr>
      <w:bookmarkStart w:id="8" w:name="_Ref503165826"/>
      <w:r>
        <w:t>the plaster and other internal surfacing materials and f</w:t>
      </w:r>
      <w:r>
        <w:t>inishes on any non-structural walls separating the Premises from any Building Common Parts;</w:t>
      </w:r>
      <w:bookmarkEnd w:id="8"/>
    </w:p>
    <w:p w:rsidR="006320BF" w:rsidRDefault="0014079B">
      <w:pPr>
        <w:pStyle w:val="SHDefinitioni"/>
      </w:pPr>
      <w:r>
        <w:t>one half severed vertically of any non-structural walls separating the Premises from any adjoining Lettable Units;</w:t>
      </w:r>
    </w:p>
    <w:p w:rsidR="006320BF" w:rsidRDefault="0014079B">
      <w:pPr>
        <w:pStyle w:val="SHDefinitioni"/>
      </w:pPr>
      <w:r>
        <w:t>the entirety of any non-structural walls wholly w</w:t>
      </w:r>
      <w:r>
        <w:t>ithin the Premises;</w:t>
      </w:r>
    </w:p>
    <w:p w:rsidR="006320BF" w:rsidRDefault="0014079B">
      <w:pPr>
        <w:pStyle w:val="SHDefinitioni"/>
      </w:pPr>
      <w:r>
        <w:t>all Conducting Media and landlord’</w:t>
      </w:r>
      <w:r>
        <w:t>s plant, equipment and fixtures [within and] exclusively serving the Premises including the Tenant’</w:t>
      </w:r>
      <w:r>
        <w:t>s fire detection, alarm and sprinkler systems (if any) up to the point of connection with the Landlord’</w:t>
      </w:r>
      <w:r>
        <w:t>s fire detection, alarm and sprinkler systems;</w:t>
      </w:r>
    </w:p>
    <w:p w:rsidR="006320BF" w:rsidRDefault="0014079B">
      <w:pPr>
        <w:pStyle w:val="SHDefinitioni"/>
      </w:pPr>
      <w:r>
        <w:t>all tenant’</w:t>
      </w:r>
      <w:r>
        <w:t>s fixtures; and</w:t>
      </w:r>
    </w:p>
    <w:p w:rsidR="006320BF" w:rsidRDefault="0014079B">
      <w:pPr>
        <w:pStyle w:val="SHDefinitioni"/>
      </w:pPr>
      <w:r>
        <w:t>any Permitted Works [(other than any External Works)] carried out to or at the Premises; but</w:t>
      </w:r>
    </w:p>
    <w:p w:rsidR="006320BF" w:rsidRDefault="0014079B">
      <w:pPr>
        <w:pStyle w:val="SHDefinitiona"/>
      </w:pPr>
      <w:r>
        <w:t>excluding:</w:t>
      </w:r>
    </w:p>
    <w:p w:rsidR="006320BF" w:rsidRDefault="0014079B">
      <w:pPr>
        <w:pStyle w:val="SHDefinitioni"/>
      </w:pPr>
      <w:r>
        <w:t xml:space="preserve">all load bearing and exterior walls and the floors and ceilings of the </w:t>
      </w:r>
      <w:r>
        <w:t>Premises (other than those included above);</w:t>
      </w:r>
    </w:p>
    <w:p w:rsidR="006320BF" w:rsidRDefault="0014079B">
      <w:pPr>
        <w:pStyle w:val="SHDefinitioni"/>
      </w:pPr>
      <w:r>
        <w:t>all structural parts of the Building;</w:t>
      </w:r>
    </w:p>
    <w:p w:rsidR="006320BF" w:rsidRDefault="0014079B">
      <w:pPr>
        <w:pStyle w:val="SHDefinitioni"/>
      </w:pPr>
      <w:r>
        <w:t>the entirety (subject to paragraph </w:t>
      </w:r>
      <w:r>
        <w:rPr>
          <w:b/>
        </w:rPr>
        <w:fldChar w:fldCharType="begin"/>
      </w:r>
      <w:r>
        <w:rPr>
          <w:b/>
        </w:rPr>
        <w:instrText xml:space="preserve"> REF _Ref503165826 \r \h </w:instrText>
      </w:r>
      <w:r>
        <w:rPr>
          <w:b/>
        </w:rPr>
      </w:r>
      <w:r>
        <w:rPr>
          <w:b/>
        </w:rPr>
        <w:fldChar w:fldCharType="separate"/>
      </w:r>
      <w:r>
        <w:rPr>
          <w:b/>
        </w:rPr>
        <w:t>(a)(iii)</w:t>
      </w:r>
      <w:r>
        <w:rPr>
          <w:b/>
        </w:rPr>
        <w:fldChar w:fldCharType="end"/>
      </w:r>
      <w:r>
        <w:t xml:space="preserve"> of this definition) of any non-structur</w:t>
      </w:r>
      <w:r>
        <w:t>al walls separating the Premises from any Building Common Parts;</w:t>
      </w:r>
    </w:p>
    <w:p w:rsidR="006320BF" w:rsidRDefault="0014079B">
      <w:pPr>
        <w:pStyle w:val="SHDefinitioni"/>
      </w:pPr>
      <w:r>
        <w:lastRenderedPageBreak/>
        <w:t>the airspace within any Supply Runs that run through the Premises;</w:t>
      </w:r>
    </w:p>
    <w:p w:rsidR="006320BF" w:rsidRDefault="0014079B">
      <w:pPr>
        <w:pStyle w:val="SHDefinitioni"/>
      </w:pPr>
      <w:r>
        <w:t>the Landlord’</w:t>
      </w:r>
      <w:r>
        <w:t>s fire detection, alarm and sprinkler systems (if any) up to the point of connection with the Tenant’</w:t>
      </w:r>
      <w:r>
        <w:t>s fire det</w:t>
      </w:r>
      <w:r>
        <w:t>ection, alarm and sprinkler systems; and</w:t>
      </w:r>
    </w:p>
    <w:p w:rsidR="006320BF" w:rsidRDefault="0014079B">
      <w:pPr>
        <w:pStyle w:val="SHDefinitioni"/>
      </w:pPr>
      <w:r>
        <w:t>the Building Management Systems (if any) within the Premises;</w:t>
      </w:r>
    </w:p>
    <w:p w:rsidR="006320BF" w:rsidRDefault="0014079B">
      <w:pPr>
        <w:pStyle w:val="SHNormal"/>
        <w:keepNext/>
      </w:pPr>
      <w:r>
        <w:t>[</w:t>
      </w:r>
      <w:r>
        <w:rPr>
          <w:b/>
        </w:rPr>
        <w:t>“</w:t>
      </w:r>
      <w:r>
        <w:rPr>
          <w:b/>
        </w:rPr>
        <w:t>Prior Lease”</w:t>
      </w:r>
    </w:p>
    <w:p w:rsidR="006320BF" w:rsidRDefault="0014079B">
      <w:pPr>
        <w:pStyle w:val="SHParagraph1"/>
      </w:pPr>
      <w:r>
        <w:t>a lease of the [Premises]</w:t>
      </w:r>
      <w:r w:rsidRPr="0014079B">
        <w:rPr>
          <w:rStyle w:val="FootnoteReference"/>
        </w:rPr>
        <w:footnoteReference w:id="25"/>
      </w:r>
      <w:r>
        <w:t xml:space="preserve"> dated [DATE] made between [NAME OF PARTIES] and all documents supplemental or ancillary to it;</w:t>
      </w:r>
      <w:r w:rsidRPr="0014079B">
        <w:rPr>
          <w:rStyle w:val="FootnoteReference"/>
        </w:rPr>
        <w:footnoteReference w:id="26"/>
      </w:r>
      <w:r>
        <w:t>]</w:t>
      </w:r>
    </w:p>
    <w:p w:rsidR="006320BF" w:rsidRDefault="0014079B">
      <w:pPr>
        <w:pStyle w:val="SHNormal"/>
        <w:keepNext/>
      </w:pPr>
      <w:r>
        <w:t>[</w:t>
      </w:r>
      <w:r>
        <w:rPr>
          <w:b/>
        </w:rPr>
        <w:t>“</w:t>
      </w:r>
      <w:r>
        <w:rPr>
          <w:b/>
        </w:rPr>
        <w:t>Prior Lease Alterations”</w:t>
      </w:r>
    </w:p>
    <w:p w:rsidR="006320BF" w:rsidRDefault="0014079B">
      <w:pPr>
        <w:pStyle w:val="SHParagraph1"/>
      </w:pPr>
      <w:r>
        <w:t>all works carried out to or for the benefit of the [Premises]</w:t>
      </w:r>
      <w:r w:rsidRPr="0014079B">
        <w:rPr>
          <w:rStyle w:val="FootnoteReference"/>
        </w:rPr>
        <w:footnoteReference w:id="27"/>
      </w:r>
      <w:r>
        <w:t xml:space="preserve"> during the term of the Prior Lease or under any agreement for the grant of the Prior Lease [briefly described in the schedule of works attached to this Lease];</w:t>
      </w:r>
      <w:r w:rsidRPr="0014079B">
        <w:rPr>
          <w:rStyle w:val="FootnoteReference"/>
        </w:rPr>
        <w:footnoteReference w:id="28"/>
      </w:r>
      <w:r>
        <w:t>]</w:t>
      </w:r>
    </w:p>
    <w:p w:rsidR="006320BF" w:rsidRDefault="0014079B">
      <w:pPr>
        <w:pStyle w:val="SHNormal"/>
        <w:keepNext/>
        <w:rPr>
          <w:b/>
        </w:rPr>
      </w:pPr>
      <w:r>
        <w:rPr>
          <w:b/>
        </w:rPr>
        <w:t>“</w:t>
      </w:r>
      <w:r>
        <w:rPr>
          <w:b/>
        </w:rPr>
        <w:t>Re</w:t>
      </w:r>
      <w:r>
        <w:rPr>
          <w:b/>
        </w:rPr>
        <w:t>nt Commencement Date”</w:t>
      </w:r>
    </w:p>
    <w:p w:rsidR="006320BF" w:rsidRDefault="0014079B">
      <w:pPr>
        <w:pStyle w:val="SHParagraph1"/>
      </w:pPr>
      <w:r>
        <w:t>[DATE OR DESCRIPTION] or any later date calculated in accordance with paragraph </w:t>
      </w:r>
      <w:r>
        <w:rPr>
          <w:b/>
        </w:rPr>
        <w:fldChar w:fldCharType="begin"/>
      </w:r>
      <w:r>
        <w:rPr>
          <w:b/>
        </w:rPr>
        <w:instrText xml:space="preserve"> REF _Ref444498698 \n \h </w:instrText>
      </w:r>
      <w:r>
        <w:rPr>
          <w:b/>
        </w:rPr>
      </w:r>
      <w:r>
        <w:rPr>
          <w:b/>
        </w:rPr>
        <w:fldChar w:fldCharType="separate"/>
      </w:r>
      <w:r>
        <w:rPr>
          <w:b/>
        </w:rPr>
        <w:t>3.3</w:t>
      </w:r>
      <w:r>
        <w:rPr>
          <w:b/>
        </w:rPr>
        <w:fldChar w:fldCharType="end"/>
      </w:r>
      <w:r>
        <w:rPr>
          <w:b/>
        </w:rPr>
        <w:t xml:space="preserve"> of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6320BF" w:rsidRDefault="0014079B">
      <w:pPr>
        <w:pStyle w:val="SHNormal"/>
        <w:keepNext/>
        <w:rPr>
          <w:b/>
        </w:rPr>
      </w:pPr>
      <w:r>
        <w:rPr>
          <w:b/>
        </w:rPr>
        <w:t>“</w:t>
      </w:r>
      <w:r>
        <w:rPr>
          <w:b/>
        </w:rPr>
        <w:t>Rent Days”</w:t>
      </w:r>
    </w:p>
    <w:p w:rsidR="006320BF" w:rsidRDefault="0014079B">
      <w:pPr>
        <w:pStyle w:val="SHParagraph1"/>
      </w:pPr>
      <w:r>
        <w:t>[25 </w:t>
      </w:r>
      <w:r>
        <w:t>March, 24 </w:t>
      </w:r>
      <w:r>
        <w:t>June, 29 </w:t>
      </w:r>
      <w:r>
        <w:t>September and 25 </w:t>
      </w:r>
      <w:r>
        <w:t>December;][the first day of every month;]</w:t>
      </w:r>
      <w:r w:rsidRPr="0014079B">
        <w:rPr>
          <w:rStyle w:val="FootnoteReference"/>
        </w:rPr>
        <w:footnoteReference w:id="29"/>
      </w:r>
    </w:p>
    <w:p w:rsidR="006320BF" w:rsidRDefault="0014079B">
      <w:pPr>
        <w:pStyle w:val="SHNormal"/>
        <w:keepNext/>
      </w:pPr>
      <w:r>
        <w:t>[</w:t>
      </w:r>
      <w:r>
        <w:rPr>
          <w:b/>
        </w:rPr>
        <w:t>“</w:t>
      </w:r>
      <w:r>
        <w:rPr>
          <w:b/>
        </w:rPr>
        <w:t>Rent Review Date”</w:t>
      </w:r>
    </w:p>
    <w:p w:rsidR="006320BF" w:rsidRDefault="0014079B">
      <w:pPr>
        <w:pStyle w:val="SHParagraph1"/>
      </w:pPr>
      <w:r>
        <w:t>[DATE] in each of the years [YEARS] and references to “</w:t>
      </w:r>
      <w:r>
        <w:t>the Rent Review Dat</w:t>
      </w:r>
      <w:r>
        <w:t>e”</w:t>
      </w:r>
      <w:r>
        <w:t xml:space="preserve"> mean the relevant Rent Review Date;</w:t>
      </w:r>
      <w:r w:rsidRPr="0014079B">
        <w:rPr>
          <w:rStyle w:val="FootnoteReference"/>
        </w:rPr>
        <w:footnoteReference w:id="30"/>
      </w:r>
      <w:r>
        <w:t>]</w:t>
      </w:r>
    </w:p>
    <w:p w:rsidR="006320BF" w:rsidRDefault="0014079B">
      <w:pPr>
        <w:pStyle w:val="SHNormal"/>
        <w:keepNext/>
        <w:rPr>
          <w:b/>
        </w:rPr>
      </w:pPr>
      <w:r>
        <w:rPr>
          <w:b/>
        </w:rPr>
        <w:t>“</w:t>
      </w:r>
      <w:r>
        <w:rPr>
          <w:b/>
        </w:rPr>
        <w:t>Rents”</w:t>
      </w:r>
    </w:p>
    <w:p w:rsidR="006320BF" w:rsidRDefault="0014079B">
      <w:pPr>
        <w:pStyle w:val="SHParagraph1"/>
      </w:pPr>
      <w:r>
        <w:t>Main Rent, Insurance Rent, Service Charge, any VAT payable on them and any interest payable under clause </w:t>
      </w:r>
      <w:r>
        <w:rPr>
          <w:b/>
        </w:rPr>
        <w:fldChar w:fldCharType="begin"/>
      </w:r>
      <w:r>
        <w:rPr>
          <w:b/>
        </w:rPr>
        <w:instrText xml:space="preserve"> REF _Ref352922683 \r \h  \* MERGEFORMAT </w:instrText>
      </w:r>
      <w:r>
        <w:rPr>
          <w:b/>
        </w:rPr>
      </w:r>
      <w:r>
        <w:rPr>
          <w:b/>
        </w:rPr>
        <w:fldChar w:fldCharType="separate"/>
      </w:r>
      <w:r>
        <w:rPr>
          <w:b/>
        </w:rPr>
        <w:t>4.5</w:t>
      </w:r>
      <w:r>
        <w:rPr>
          <w:b/>
        </w:rPr>
        <w:fldChar w:fldCharType="end"/>
      </w:r>
      <w:r>
        <w:t>;</w:t>
      </w:r>
    </w:p>
    <w:p w:rsidR="006320BF" w:rsidRDefault="0014079B">
      <w:pPr>
        <w:pStyle w:val="SHNormal"/>
        <w:keepNext/>
      </w:pPr>
      <w:r>
        <w:rPr>
          <w:b/>
        </w:rPr>
        <w:t>“</w:t>
      </w:r>
      <w:r>
        <w:rPr>
          <w:b/>
        </w:rPr>
        <w:t>Risk Period”</w:t>
      </w:r>
    </w:p>
    <w:p w:rsidR="006320BF" w:rsidRDefault="0014079B">
      <w:pPr>
        <w:pStyle w:val="SHParagraph1"/>
      </w:pPr>
      <w:r>
        <w:t>the period for which the Landlord decides to insure against loss of Main Rent [and Service Charge], being a minimum of three years and a maximum of [five]</w:t>
      </w:r>
      <w:r w:rsidRPr="0014079B">
        <w:rPr>
          <w:rStyle w:val="FootnoteReference"/>
        </w:rPr>
        <w:footnoteReference w:id="31"/>
      </w:r>
      <w:r>
        <w:t xml:space="preserve"> years, starting on the date of the relevant damage or destruction;</w:t>
      </w:r>
    </w:p>
    <w:p w:rsidR="006320BF" w:rsidRDefault="0014079B">
      <w:pPr>
        <w:pStyle w:val="SHNormal"/>
        <w:keepNext/>
        <w:rPr>
          <w:b/>
        </w:rPr>
      </w:pPr>
      <w:r>
        <w:rPr>
          <w:b/>
        </w:rPr>
        <w:lastRenderedPageBreak/>
        <w:t>“</w:t>
      </w:r>
      <w:r>
        <w:rPr>
          <w:b/>
        </w:rPr>
        <w:t>Service Charge”</w:t>
      </w:r>
    </w:p>
    <w:p w:rsidR="006320BF" w:rsidRDefault="0014079B">
      <w:pPr>
        <w:pStyle w:val="SHParagraph1"/>
      </w:pPr>
      <w:r>
        <w:t>the Building Service Charge and the Estate Service Charge;</w:t>
      </w:r>
    </w:p>
    <w:p w:rsidR="006320BF" w:rsidRDefault="0014079B">
      <w:pPr>
        <w:pStyle w:val="SHNormal"/>
        <w:keepNext/>
      </w:pPr>
      <w:r>
        <w:rPr>
          <w:b/>
        </w:rPr>
        <w:t>“</w:t>
      </w:r>
      <w:r>
        <w:rPr>
          <w:b/>
        </w:rPr>
        <w:t>Service Charge Code”</w:t>
      </w:r>
    </w:p>
    <w:p w:rsidR="006320BF" w:rsidRDefault="0014079B">
      <w:pPr>
        <w:pStyle w:val="SHParagraph1"/>
      </w:pPr>
      <w:r>
        <w:t>the Royal Institution of Chartered Surveyors professional statement “</w:t>
      </w:r>
      <w:r>
        <w:t>Service Charges in Co</w:t>
      </w:r>
      <w:r>
        <w:t>mmercial Property”</w:t>
      </w:r>
      <w:r>
        <w:t xml:space="preserve"> (1st Edition, September 2</w:t>
      </w:r>
      <w:r>
        <w:t>018);</w:t>
      </w:r>
    </w:p>
    <w:p w:rsidR="006320BF" w:rsidRDefault="0014079B">
      <w:pPr>
        <w:pStyle w:val="SHNormal"/>
        <w:keepNext/>
      </w:pPr>
      <w:r>
        <w:rPr>
          <w:b/>
        </w:rPr>
        <w:t>“</w:t>
      </w:r>
      <w:r>
        <w:rPr>
          <w:b/>
        </w:rPr>
        <w:t>Service Costs”</w:t>
      </w:r>
    </w:p>
    <w:p w:rsidR="006320BF" w:rsidRDefault="0014079B">
      <w:pPr>
        <w:pStyle w:val="SHParagraph1"/>
      </w:pPr>
      <w:r>
        <w:t>the Building Service Costs and the Estate Service Costs;</w:t>
      </w:r>
    </w:p>
    <w:p w:rsidR="006320BF" w:rsidRDefault="0014079B">
      <w:pPr>
        <w:pStyle w:val="SHNormal"/>
        <w:keepNext/>
      </w:pPr>
      <w:r>
        <w:t>[</w:t>
      </w:r>
      <w:r>
        <w:rPr>
          <w:b/>
        </w:rPr>
        <w:t>“</w:t>
      </w:r>
      <w:r>
        <w:rPr>
          <w:b/>
        </w:rPr>
        <w:t>Service Provider”</w:t>
      </w:r>
    </w:p>
    <w:p w:rsidR="006320BF" w:rsidRDefault="0014079B">
      <w:pPr>
        <w:pStyle w:val="SHParagraph1"/>
      </w:pPr>
      <w:r>
        <w:t>any person providing services to the Tenant at the Premises for the purposes of the Tenant’</w:t>
      </w:r>
      <w:r>
        <w:t>s business;]</w:t>
      </w:r>
    </w:p>
    <w:p w:rsidR="006320BF" w:rsidRDefault="0014079B">
      <w:pPr>
        <w:pStyle w:val="SHNormal"/>
        <w:keepNext/>
      </w:pPr>
      <w:r>
        <w:rPr>
          <w:b/>
        </w:rPr>
        <w:t>“</w:t>
      </w:r>
      <w:r>
        <w:rPr>
          <w:b/>
        </w:rPr>
        <w:t>Services”</w:t>
      </w:r>
    </w:p>
    <w:p w:rsidR="006320BF" w:rsidRDefault="0014079B">
      <w:pPr>
        <w:pStyle w:val="SHParagraph1"/>
      </w:pPr>
      <w:r>
        <w:t>the Building Services, the Additional Building Services, the Estate Services and the Additional Estate Services;</w:t>
      </w:r>
    </w:p>
    <w:p w:rsidR="006320BF" w:rsidRDefault="0014079B">
      <w:pPr>
        <w:pStyle w:val="SHNormal"/>
        <w:keepNext/>
      </w:pPr>
      <w:r>
        <w:t>[</w:t>
      </w:r>
      <w:r>
        <w:rPr>
          <w:b/>
        </w:rPr>
        <w:t>“</w:t>
      </w:r>
      <w:r>
        <w:rPr>
          <w:b/>
        </w:rPr>
        <w:t>Servicing Hours”</w:t>
      </w:r>
    </w:p>
    <w:p w:rsidR="006320BF" w:rsidRDefault="0014079B">
      <w:pPr>
        <w:pStyle w:val="SHParagraph1"/>
      </w:pPr>
      <w:r>
        <w:t>[TIME] to [TIME] on Mondays to Saturdays inclusive and [TIME] to [TIME] on Sundays (except, in either case, Easter Day[,][</w:t>
      </w:r>
      <w:r>
        <w:t xml:space="preserve"> and] Christmas Day [and Boxing Day]) and any longer or shorter periods on any days stipulated by the Landlord;</w:t>
      </w:r>
      <w:r w:rsidRPr="0014079B">
        <w:rPr>
          <w:rStyle w:val="FootnoteReference"/>
        </w:rPr>
        <w:footnoteReference w:id="32"/>
      </w:r>
      <w:r>
        <w:t>]</w:t>
      </w:r>
    </w:p>
    <w:p w:rsidR="006320BF" w:rsidRDefault="0014079B">
      <w:pPr>
        <w:pStyle w:val="SHNormal"/>
        <w:keepNext/>
        <w:rPr>
          <w:b/>
        </w:rPr>
      </w:pPr>
      <w:r>
        <w:rPr>
          <w:b/>
        </w:rPr>
        <w:t>“</w:t>
      </w:r>
      <w:r>
        <w:rPr>
          <w:b/>
        </w:rPr>
        <w:t>Supplies”</w:t>
      </w:r>
    </w:p>
    <w:p w:rsidR="006320BF" w:rsidRDefault="0014079B">
      <w:pPr>
        <w:pStyle w:val="SHParagraph1"/>
      </w:pPr>
      <w:r>
        <w:t>water, [steam,]</w:t>
      </w:r>
      <w:r>
        <w:t xml:space="preserve"> gas, air, foul and surface water drainage, electricity, oil, telephone, heating, telecommunications, internet, data communications and similar supplies or utilities;</w:t>
      </w:r>
    </w:p>
    <w:p w:rsidR="006320BF" w:rsidRDefault="0014079B">
      <w:pPr>
        <w:pStyle w:val="SHNormal"/>
        <w:keepNext/>
        <w:rPr>
          <w:b/>
        </w:rPr>
      </w:pPr>
      <w:r>
        <w:rPr>
          <w:b/>
        </w:rPr>
        <w:t>“</w:t>
      </w:r>
      <w:r>
        <w:rPr>
          <w:b/>
        </w:rPr>
        <w:t>Supply Costs”</w:t>
      </w:r>
    </w:p>
    <w:p w:rsidR="006320BF" w:rsidRDefault="0014079B">
      <w:pPr>
        <w:pStyle w:val="SHParagraph1"/>
      </w:pPr>
      <w:r>
        <w:t>the costs of Supplies including procurement costs, meter rents and standin</w:t>
      </w:r>
      <w:r>
        <w:t>g charges and any taxes or levies payable on them;</w:t>
      </w:r>
    </w:p>
    <w:p w:rsidR="006320BF" w:rsidRDefault="0014079B">
      <w:pPr>
        <w:pStyle w:val="SHNormal"/>
        <w:rPr>
          <w:b/>
        </w:rPr>
      </w:pPr>
      <w:r>
        <w:rPr>
          <w:b/>
        </w:rPr>
        <w:t>“</w:t>
      </w:r>
      <w:r>
        <w:rPr>
          <w:b/>
        </w:rPr>
        <w:t>Supply Runs”</w:t>
      </w:r>
    </w:p>
    <w:p w:rsidR="006320BF" w:rsidRDefault="0014079B">
      <w:pPr>
        <w:pStyle w:val="SHParagraph2"/>
      </w:pPr>
      <w:r>
        <w:t>any service risers, lateral runs or other areas within the Building designated or designed for the installation of Conducting Media within the Building;</w:t>
      </w:r>
    </w:p>
    <w:p w:rsidR="006320BF" w:rsidRDefault="0014079B">
      <w:pPr>
        <w:pStyle w:val="SHNormal"/>
        <w:keepNext/>
      </w:pPr>
      <w:r>
        <w:t>[</w:t>
      </w:r>
      <w:r>
        <w:rPr>
          <w:b/>
        </w:rPr>
        <w:t>“</w:t>
      </w:r>
      <w:r>
        <w:rPr>
          <w:b/>
        </w:rPr>
        <w:t>Tenant’</w:t>
      </w:r>
      <w:r>
        <w:rPr>
          <w:b/>
        </w:rPr>
        <w:t>s Proportion”</w:t>
      </w:r>
    </w:p>
    <w:p w:rsidR="006320BF" w:rsidRDefault="0014079B">
      <w:pPr>
        <w:pStyle w:val="SHParagraph1"/>
      </w:pPr>
      <w:r>
        <w:t xml:space="preserve">the proportion </w:t>
      </w:r>
      <w:r>
        <w:t xml:space="preserve">that the Weighted Area of the Premises bears to the aggregate of the Weighted Areas of all Lettable Units (each discounted in accordance with </w:t>
      </w:r>
      <w:r>
        <w:rPr>
          <w:b/>
        </w:rPr>
        <w:fldChar w:fldCharType="begin"/>
      </w:r>
      <w:r>
        <w:rPr>
          <w:b/>
        </w:rPr>
        <w:instrText xml:space="preserve"> REF _Ref383431488 \n \h  \* MERGEFORMAT </w:instrText>
      </w:r>
      <w:r>
        <w:rPr>
          <w:b/>
        </w:rPr>
      </w:r>
      <w:r>
        <w:rPr>
          <w:b/>
        </w:rPr>
        <w:fldChar w:fldCharType="separate"/>
      </w:r>
      <w:r>
        <w:rPr>
          <w:b/>
        </w:rPr>
        <w:t>Part 9</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at the beginning of the relevant Accounting Period;</w:t>
      </w:r>
      <w:r w:rsidRPr="0014079B">
        <w:rPr>
          <w:rStyle w:val="FootnoteReference"/>
        </w:rPr>
        <w:footnoteReference w:id="33"/>
      </w:r>
      <w:r>
        <w:t>]</w:t>
      </w:r>
    </w:p>
    <w:p w:rsidR="006320BF" w:rsidRDefault="0014079B">
      <w:pPr>
        <w:pStyle w:val="SHNormal"/>
        <w:keepNext/>
        <w:rPr>
          <w:b/>
        </w:rPr>
      </w:pPr>
      <w:r>
        <w:rPr>
          <w:b/>
        </w:rPr>
        <w:t>“</w:t>
      </w:r>
      <w:r>
        <w:rPr>
          <w:b/>
        </w:rPr>
        <w:t>Term”</w:t>
      </w:r>
    </w:p>
    <w:p w:rsidR="006320BF" w:rsidRDefault="0014079B">
      <w:pPr>
        <w:pStyle w:val="SHParagraph1"/>
      </w:pPr>
      <w:r>
        <w:t>the period of this Lease and (unless the Landlord and the Tenant hav</w:t>
      </w:r>
      <w:r>
        <w:t>e included provisions in this Lease intended to exclude sections 24 </w:t>
      </w:r>
      <w:r>
        <w:t>to 28 </w:t>
      </w:r>
      <w:r>
        <w:t>of the 1</w:t>
      </w:r>
      <w:r>
        <w:t>954 </w:t>
      </w:r>
      <w:r>
        <w:t>Act from this Lease) any statutory continuation of that period under the 1</w:t>
      </w:r>
      <w:r>
        <w:t>954 </w:t>
      </w:r>
      <w:r>
        <w:t>Act;</w:t>
      </w:r>
    </w:p>
    <w:p w:rsidR="006320BF" w:rsidRDefault="0014079B">
      <w:pPr>
        <w:pStyle w:val="SHNormal"/>
        <w:keepNext/>
        <w:rPr>
          <w:b/>
        </w:rPr>
      </w:pPr>
      <w:r>
        <w:rPr>
          <w:b/>
        </w:rPr>
        <w:lastRenderedPageBreak/>
        <w:t>“</w:t>
      </w:r>
      <w:r>
        <w:rPr>
          <w:b/>
        </w:rPr>
        <w:t>Term End Date”</w:t>
      </w:r>
    </w:p>
    <w:p w:rsidR="006320BF" w:rsidRDefault="0014079B">
      <w:pPr>
        <w:pStyle w:val="SHParagraph1"/>
      </w:pPr>
      <w:r>
        <w:t>[DATE];</w:t>
      </w:r>
    </w:p>
    <w:p w:rsidR="006320BF" w:rsidRDefault="0014079B">
      <w:pPr>
        <w:pStyle w:val="SHNormal"/>
        <w:keepNext/>
        <w:rPr>
          <w:b/>
        </w:rPr>
      </w:pPr>
      <w:r>
        <w:rPr>
          <w:b/>
        </w:rPr>
        <w:t>“</w:t>
      </w:r>
      <w:r>
        <w:rPr>
          <w:b/>
        </w:rPr>
        <w:t>Term Start Date”</w:t>
      </w:r>
    </w:p>
    <w:p w:rsidR="006320BF" w:rsidRDefault="0014079B">
      <w:pPr>
        <w:pStyle w:val="SHParagraph1"/>
      </w:pPr>
      <w:r>
        <w:t>[DATE];</w:t>
      </w:r>
    </w:p>
    <w:p w:rsidR="006320BF" w:rsidRDefault="0014079B">
      <w:pPr>
        <w:pStyle w:val="SHNormal"/>
        <w:keepNext/>
      </w:pPr>
      <w:r>
        <w:rPr>
          <w:b/>
        </w:rPr>
        <w:t>“</w:t>
      </w:r>
      <w:r>
        <w:rPr>
          <w:b/>
        </w:rPr>
        <w:t>Turnover Rent”</w:t>
      </w:r>
    </w:p>
    <w:p w:rsidR="006320BF" w:rsidRDefault="0014079B">
      <w:pPr>
        <w:pStyle w:val="SHParagraph1"/>
      </w:pPr>
      <w:r>
        <w:t xml:space="preserve">the amount that is calculated in accordance with and payable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rPr>
          <w:bCs/>
        </w:rPr>
        <w:t>;</w:t>
      </w:r>
    </w:p>
    <w:p w:rsidR="006320BF" w:rsidRDefault="0014079B">
      <w:pPr>
        <w:pStyle w:val="SHNormal"/>
        <w:keepNext/>
      </w:pPr>
      <w:r>
        <w:rPr>
          <w:b/>
        </w:rPr>
        <w:t>“</w:t>
      </w:r>
      <w:r>
        <w:rPr>
          <w:b/>
        </w:rPr>
        <w:t>Uninsured Risk”</w:t>
      </w:r>
      <w:r w:rsidRPr="0014079B">
        <w:rPr>
          <w:rStyle w:val="FootnoteReference"/>
        </w:rPr>
        <w:footnoteReference w:id="34"/>
      </w:r>
    </w:p>
    <w:p w:rsidR="006320BF" w:rsidRDefault="0014079B">
      <w:pPr>
        <w:pStyle w:val="SHParagraph1"/>
      </w:pPr>
      <w:r>
        <w:t>any risk expressly specified in the Insured Risks</w:t>
      </w:r>
      <w:r>
        <w:t xml:space="preserve"> definition that:</w:t>
      </w:r>
    </w:p>
    <w:p w:rsidR="006320BF" w:rsidRDefault="0014079B">
      <w:pPr>
        <w:pStyle w:val="SHDefinitiona"/>
        <w:numPr>
          <w:ilvl w:val="0"/>
          <w:numId w:val="34"/>
        </w:numPr>
      </w:pPr>
      <w:r>
        <w:t>is not insured against because, at the time the insurance is taken out or renewed, insurance is not generally available in the UK market on normal commercial terms; or</w:t>
      </w:r>
    </w:p>
    <w:p w:rsidR="006320BF" w:rsidRDefault="0014079B">
      <w:pPr>
        <w:pStyle w:val="SHDefinitiona"/>
      </w:pPr>
      <w:r>
        <w:t>is not, at the date of the damage or destruction, insured against by r</w:t>
      </w:r>
      <w:r>
        <w:t>eason of a limitation or exclusion imposed by the insurers</w:t>
      </w:r>
    </w:p>
    <w:p w:rsidR="006320BF" w:rsidRDefault="0014079B">
      <w:pPr>
        <w:pStyle w:val="SHParagraph1"/>
      </w:pPr>
      <w:r>
        <w:t>but will not include loss or damage (or the risk of it) caused by reason of the Tenant’</w:t>
      </w:r>
      <w:r>
        <w:t>s act or failure to act;</w:t>
      </w:r>
    </w:p>
    <w:p w:rsidR="006320BF" w:rsidRDefault="0014079B">
      <w:pPr>
        <w:pStyle w:val="SHNormal"/>
        <w:keepNext/>
      </w:pPr>
      <w:r>
        <w:rPr>
          <w:b/>
        </w:rPr>
        <w:t>“</w:t>
      </w:r>
      <w:r>
        <w:rPr>
          <w:b/>
        </w:rPr>
        <w:t>VAT”</w:t>
      </w:r>
    </w:p>
    <w:p w:rsidR="006320BF" w:rsidRDefault="0014079B">
      <w:pPr>
        <w:pStyle w:val="SHParagraph1"/>
      </w:pPr>
      <w:r>
        <w:t>value added tax or any similar tax from time to time replacing it or performing</w:t>
      </w:r>
      <w:r>
        <w:t xml:space="preserve"> a similar function;</w:t>
      </w:r>
    </w:p>
    <w:p w:rsidR="006320BF" w:rsidRDefault="0014079B">
      <w:pPr>
        <w:pStyle w:val="SHNormal"/>
        <w:keepNext/>
      </w:pPr>
      <w:r>
        <w:rPr>
          <w:b/>
        </w:rPr>
        <w:t>“</w:t>
      </w:r>
      <w:r>
        <w:rPr>
          <w:b/>
        </w:rPr>
        <w:t>VAT Supply”</w:t>
      </w:r>
    </w:p>
    <w:p w:rsidR="006320BF" w:rsidRDefault="0014079B">
      <w:pPr>
        <w:pStyle w:val="SHParagraph1"/>
      </w:pPr>
      <w:r>
        <w:t>a “</w:t>
      </w:r>
      <w:r>
        <w:t>supply”</w:t>
      </w:r>
      <w:r>
        <w:t xml:space="preserve"> for the purpose of the Value Added Tax Act 1</w:t>
      </w:r>
      <w:r>
        <w:t>994;</w:t>
      </w:r>
    </w:p>
    <w:p w:rsidR="006320BF" w:rsidRDefault="0014079B">
      <w:pPr>
        <w:pStyle w:val="SHNormal"/>
        <w:keepNext/>
      </w:pPr>
      <w:r>
        <w:t>[</w:t>
      </w:r>
      <w:r>
        <w:rPr>
          <w:b/>
        </w:rPr>
        <w:t>“</w:t>
      </w:r>
      <w:r>
        <w:rPr>
          <w:b/>
        </w:rPr>
        <w:t>Weighted Area”</w:t>
      </w:r>
    </w:p>
    <w:p w:rsidR="006320BF" w:rsidRDefault="0014079B">
      <w:pPr>
        <w:pStyle w:val="SHParagraph1"/>
      </w:pPr>
      <w:r>
        <w:t>the Gross Internal Area of the relevant property discounted in accordance with paragraph </w:t>
      </w:r>
      <w:r>
        <w:rPr>
          <w:b/>
        </w:rPr>
        <w:fldChar w:fldCharType="begin"/>
      </w:r>
      <w:r>
        <w:rPr>
          <w:b/>
        </w:rPr>
        <w:instrText xml:space="preserve"> REF _Ref322096605 \n \h  \* MERGEFORMAT </w:instrText>
      </w:r>
      <w:r>
        <w:rPr>
          <w:b/>
        </w:rPr>
      </w:r>
      <w:r>
        <w:rPr>
          <w:b/>
        </w:rPr>
        <w:fldChar w:fldCharType="separate"/>
      </w:r>
      <w:r>
        <w:rPr>
          <w:b/>
        </w:rPr>
        <w:t>1</w:t>
      </w:r>
      <w:r>
        <w:rPr>
          <w:b/>
        </w:rPr>
        <w:fldChar w:fldCharType="end"/>
      </w:r>
      <w:r>
        <w:t xml:space="preserve"> </w:t>
      </w:r>
      <w:r>
        <w:rPr>
          <w:b/>
        </w:rPr>
        <w:t xml:space="preserve">of </w:t>
      </w:r>
      <w:r>
        <w:rPr>
          <w:b/>
        </w:rPr>
        <w:fldChar w:fldCharType="begin"/>
      </w:r>
      <w:r>
        <w:rPr>
          <w:b/>
        </w:rPr>
        <w:instrText xml:space="preserve"> REF _Ref383431488 \n \h  \* MERGEFORMAT </w:instrText>
      </w:r>
      <w:r>
        <w:rPr>
          <w:b/>
        </w:rPr>
      </w:r>
      <w:r>
        <w:rPr>
          <w:b/>
        </w:rPr>
        <w:fldChar w:fldCharType="separate"/>
      </w:r>
      <w:r>
        <w:rPr>
          <w:b/>
        </w:rPr>
        <w:t>Part 9</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r w:rsidRPr="0014079B">
        <w:rPr>
          <w:rStyle w:val="FootnoteReference"/>
        </w:rPr>
        <w:footnoteReference w:id="35"/>
      </w:r>
      <w:r>
        <w:t>]</w:t>
      </w:r>
    </w:p>
    <w:p w:rsidR="006320BF" w:rsidRDefault="0014079B">
      <w:pPr>
        <w:pStyle w:val="SHNormal"/>
        <w:keepNext/>
        <w:rPr>
          <w:b/>
        </w:rPr>
      </w:pPr>
      <w:r>
        <w:rPr>
          <w:b/>
        </w:rPr>
        <w:t>“</w:t>
      </w:r>
      <w:r>
        <w:rPr>
          <w:b/>
        </w:rPr>
        <w:t>Wireless Data Services”</w:t>
      </w:r>
    </w:p>
    <w:p w:rsidR="006320BF" w:rsidRDefault="0014079B">
      <w:pPr>
        <w:pStyle w:val="SHParagraph1"/>
      </w:pPr>
      <w:r>
        <w:t>the provision of wireless data, voice or video connectivity or wireless services permitting or offering acce</w:t>
      </w:r>
      <w:r>
        <w:t>ss to the internet or any wireless network, mobile network or telecommunications system that involves a wireless or mobile device; and</w:t>
      </w:r>
      <w:r>
        <w:t>[.]</w:t>
      </w:r>
    </w:p>
    <w:p w:rsidR="006320BF" w:rsidRDefault="0014079B">
      <w:pPr>
        <w:pStyle w:val="SHNormal"/>
        <w:keepNext/>
      </w:pPr>
      <w:r>
        <w:t>[</w:t>
      </w:r>
      <w:r>
        <w:rPr>
          <w:b/>
        </w:rPr>
        <w:t>“</w:t>
      </w:r>
      <w:r>
        <w:rPr>
          <w:b/>
        </w:rPr>
        <w:t>Wireless Policy”</w:t>
      </w:r>
    </w:p>
    <w:p w:rsidR="006320BF" w:rsidRDefault="0014079B">
      <w:pPr>
        <w:pStyle w:val="SHParagraph1"/>
      </w:pPr>
      <w:r>
        <w:t>any rules of interaction produced by the Landlord that are designed to minimise interference betwee</w:t>
      </w:r>
      <w:r>
        <w:t>n the Tenant’</w:t>
      </w:r>
      <w:r>
        <w:t>s Wireless Data Services and the Landlord’</w:t>
      </w:r>
      <w:r>
        <w:t>s Wireless Data Services and those of any other tenants or occupiers of the Building or the Estate.]</w:t>
      </w:r>
    </w:p>
    <w:p w:rsidR="006320BF" w:rsidRDefault="0014079B">
      <w:pPr>
        <w:pStyle w:val="SHHeading1"/>
      </w:pPr>
      <w:bookmarkStart w:id="9" w:name="_Toc536773064"/>
      <w:bookmarkStart w:id="10" w:name="_Toc50542177"/>
      <w:r>
        <w:lastRenderedPageBreak/>
        <w:t>INTERPRETATION</w:t>
      </w:r>
      <w:bookmarkEnd w:id="9"/>
      <w:bookmarkEnd w:id="10"/>
    </w:p>
    <w:p w:rsidR="006320BF" w:rsidRDefault="0014079B">
      <w:pPr>
        <w:pStyle w:val="SHHeading2"/>
      </w:pPr>
      <w:r>
        <w:t>All headings in this Lease are for ease of reference only and will not affect its con</w:t>
      </w:r>
      <w:r>
        <w:t>struction or interpretation.</w:t>
      </w:r>
    </w:p>
    <w:p w:rsidR="006320BF" w:rsidRDefault="0014079B">
      <w:pPr>
        <w:pStyle w:val="SHHeading2"/>
      </w:pPr>
      <w:r>
        <w:t>In this Lease, “</w:t>
      </w:r>
      <w:r>
        <w:t>includes”</w:t>
      </w:r>
      <w:r>
        <w:t>, “</w:t>
      </w:r>
      <w:r>
        <w:t>including”</w:t>
      </w:r>
      <w:r>
        <w:t xml:space="preserve"> and similar words are used without limitation or qualification to the subject matter of the relevant provision.</w:t>
      </w:r>
    </w:p>
    <w:p w:rsidR="006320BF" w:rsidRDefault="0014079B">
      <w:pPr>
        <w:pStyle w:val="SHHeading2"/>
      </w:pPr>
      <w:r>
        <w:t>In this Lease:</w:t>
      </w:r>
    </w:p>
    <w:p w:rsidR="006320BF" w:rsidRDefault="0014079B">
      <w:pPr>
        <w:pStyle w:val="SHHeading3"/>
      </w:pPr>
      <w:r>
        <w:t>“</w:t>
      </w:r>
      <w:r>
        <w:t>notice”</w:t>
      </w:r>
      <w:r>
        <w:t xml:space="preserve"> means any notice, notification or request given or m</w:t>
      </w:r>
      <w:r>
        <w:t>ade under it;</w:t>
      </w:r>
    </w:p>
    <w:p w:rsidR="006320BF" w:rsidRDefault="0014079B">
      <w:pPr>
        <w:pStyle w:val="SHHeading3"/>
      </w:pPr>
      <w:r>
        <w:t>a notice must be given or made in writing;</w:t>
      </w:r>
    </w:p>
    <w:p w:rsidR="006320BF" w:rsidRDefault="0014079B">
      <w:pPr>
        <w:pStyle w:val="SHHeading3"/>
      </w:pPr>
      <w:r>
        <w:t>where service of a formal notice is required, that notice must comply with and be served in accordance with clause </w:t>
      </w:r>
      <w:r>
        <w:rPr>
          <w:b/>
        </w:rPr>
        <w:fldChar w:fldCharType="begin"/>
      </w:r>
      <w:r>
        <w:rPr>
          <w:b/>
        </w:rPr>
        <w:instrText xml:space="preserve"> REF _Ref521408977 \n \h  \* MERGEFORMAT </w:instrText>
      </w:r>
      <w:r>
        <w:rPr>
          <w:b/>
        </w:rPr>
      </w:r>
      <w:r>
        <w:rPr>
          <w:b/>
        </w:rPr>
        <w:fldChar w:fldCharType="separate"/>
      </w:r>
      <w:r>
        <w:rPr>
          <w:b/>
        </w:rPr>
        <w:t>6.4</w:t>
      </w:r>
      <w:r>
        <w:rPr>
          <w:b/>
        </w:rPr>
        <w:fldChar w:fldCharType="end"/>
      </w:r>
      <w:r>
        <w:t>; and</w:t>
      </w:r>
    </w:p>
    <w:p w:rsidR="006320BF" w:rsidRDefault="0014079B">
      <w:pPr>
        <w:pStyle w:val="SHHeading3"/>
      </w:pPr>
      <w:r>
        <w:t>an application for Landlord’</w:t>
      </w:r>
      <w:r>
        <w:t>s consent must be made by formal notice.</w:t>
      </w:r>
    </w:p>
    <w:p w:rsidR="006320BF" w:rsidRDefault="0014079B">
      <w:pPr>
        <w:pStyle w:val="SHHeading2"/>
      </w:pPr>
      <w:r>
        <w:t>References in this Lease to:</w:t>
      </w:r>
    </w:p>
    <w:p w:rsidR="006320BF" w:rsidRDefault="0014079B">
      <w:pPr>
        <w:pStyle w:val="SHHeading3"/>
      </w:pPr>
      <w:r>
        <w:t xml:space="preserve"> “</w:t>
      </w:r>
      <w:r>
        <w:t>the Building”</w:t>
      </w:r>
      <w:r>
        <w:t>, “</w:t>
      </w:r>
      <w:r>
        <w:t>the Building Common Parts”</w:t>
      </w:r>
      <w:r>
        <w:t>, “</w:t>
      </w:r>
      <w:r>
        <w:t>the Estate”</w:t>
      </w:r>
      <w:r>
        <w:t>, “</w:t>
      </w:r>
      <w:r>
        <w:t>the Estate Common Parts”</w:t>
      </w:r>
      <w:r>
        <w:t xml:space="preserve"> or “</w:t>
      </w:r>
      <w:r>
        <w:t>the Premises”</w:t>
      </w:r>
      <w:r>
        <w:t xml:space="preserve"> means the whole or an individual part or parts unless inappropriate in the context used;</w:t>
      </w:r>
    </w:p>
    <w:p w:rsidR="006320BF" w:rsidRDefault="0014079B">
      <w:pPr>
        <w:pStyle w:val="SHHeading3"/>
      </w:pPr>
      <w:r>
        <w:t>“</w:t>
      </w:r>
      <w:r>
        <w:t>adjoining premises”</w:t>
      </w:r>
      <w:r>
        <w:t xml:space="preserve"> means any land or buildings adjoining or n</w:t>
      </w:r>
      <w:r>
        <w:t>earby the Building and the Estate, whether or not owned by the Landlord (unless express reference is made to the Landlord’</w:t>
      </w:r>
      <w:r>
        <w:t>s ownership of those premises);</w:t>
      </w:r>
    </w:p>
    <w:p w:rsidR="006320BF" w:rsidRDefault="0014079B">
      <w:pPr>
        <w:pStyle w:val="SHHeading3"/>
      </w:pPr>
      <w:r>
        <w:t xml:space="preserve">an Act are to that Act as amended from time to time and to any Act that replaces it but references to </w:t>
      </w:r>
      <w:r>
        <w:t>the Town and Country Planning (Use Classes) Order 1</w:t>
      </w:r>
      <w:r>
        <w:t>987 </w:t>
      </w:r>
      <w:r>
        <w:t>are to that Order as in force at 31 </w:t>
      </w:r>
      <w:r>
        <w:t>August 2</w:t>
      </w:r>
      <w:r>
        <w:t>020;</w:t>
      </w:r>
      <w:r w:rsidRPr="0014079B">
        <w:rPr>
          <w:rStyle w:val="FootnoteReference"/>
        </w:rPr>
        <w:footnoteReference w:id="36"/>
      </w:r>
    </w:p>
    <w:p w:rsidR="006320BF" w:rsidRDefault="0014079B">
      <w:pPr>
        <w:pStyle w:val="SHHeading3"/>
      </w:pPr>
      <w:r>
        <w:t>the singular include the plural and vice versa, and one gender includes any other;</w:t>
      </w:r>
    </w:p>
    <w:p w:rsidR="006320BF" w:rsidRDefault="0014079B">
      <w:pPr>
        <w:pStyle w:val="SHHeading3"/>
      </w:pPr>
      <w:r>
        <w:t>clauses, Schedules </w:t>
      </w:r>
      <w:r>
        <w:t>and Parts </w:t>
      </w:r>
      <w:r>
        <w:t>of Schedules </w:t>
      </w:r>
      <w:r>
        <w:t>are to the clauses, Schedule </w:t>
      </w:r>
      <w:r>
        <w:t>and Parts </w:t>
      </w:r>
      <w:r>
        <w:t>of Schedules </w:t>
      </w:r>
      <w:r>
        <w:t>to this Lease and references to paragraphs </w:t>
      </w:r>
      <w:r>
        <w:t>are to the paragraphs </w:t>
      </w:r>
      <w:r>
        <w:t>of the Schedule, or Part </w:t>
      </w:r>
      <w:r>
        <w:t>of the Schedule, in which the references are made;</w:t>
      </w:r>
    </w:p>
    <w:p w:rsidR="006320BF" w:rsidRDefault="0014079B">
      <w:pPr>
        <w:pStyle w:val="SHHeading3"/>
      </w:pPr>
      <w:r>
        <w:t>approval or consent mean a prior written approval or consent, such approval or consent n</w:t>
      </w:r>
      <w:r>
        <w:t>ot to be unreasonably withheld or delayed except where this Lease states that the party whose approval or consent is required has absolute discretion;</w:t>
      </w:r>
    </w:p>
    <w:p w:rsidR="006320BF" w:rsidRDefault="0014079B">
      <w:pPr>
        <w:pStyle w:val="SHHeading3"/>
      </w:pPr>
      <w:r>
        <w:t>any sums being payable on demand or when demanded mean being payable when demanded in writing; and</w:t>
      </w:r>
      <w:r w:rsidRPr="0014079B">
        <w:rPr>
          <w:rStyle w:val="FootnoteReference"/>
        </w:rPr>
        <w:footnoteReference w:id="37"/>
      </w:r>
    </w:p>
    <w:p w:rsidR="006320BF" w:rsidRDefault="0014079B">
      <w:pPr>
        <w:pStyle w:val="SHHeading3"/>
      </w:pPr>
      <w:r>
        <w:t xml:space="preserve">the </w:t>
      </w:r>
      <w:r>
        <w:t>provision of plans, drawings, specifications or other documents means their provision in hard copy or electronically in PDF format or in any other easily readable format as may be appropriate in the context of the purpose for which they are provided and th</w:t>
      </w:r>
      <w:r>
        <w:t>e nature of the information that they contain, but not in a format that is proprietary to a particular computer system or program that cannot be imported into or easily read by another computer system or program.</w:t>
      </w:r>
      <w:r w:rsidRPr="0014079B">
        <w:rPr>
          <w:rStyle w:val="FootnoteReference"/>
        </w:rPr>
        <w:footnoteReference w:id="38"/>
      </w:r>
    </w:p>
    <w:p w:rsidR="006320BF" w:rsidRDefault="0014079B">
      <w:pPr>
        <w:pStyle w:val="SHHeading2"/>
      </w:pPr>
      <w:r>
        <w:lastRenderedPageBreak/>
        <w:t>Obligations in this Lease:</w:t>
      </w:r>
    </w:p>
    <w:p w:rsidR="006320BF" w:rsidRDefault="0014079B">
      <w:pPr>
        <w:pStyle w:val="SHHeading3"/>
      </w:pPr>
      <w:r>
        <w:t xml:space="preserve">owed by or to </w:t>
      </w:r>
      <w:r>
        <w:t>more than one person are owed by or to them jointly and severally;</w:t>
      </w:r>
    </w:p>
    <w:p w:rsidR="006320BF" w:rsidRDefault="0014079B">
      <w:pPr>
        <w:pStyle w:val="SHHeading3"/>
      </w:pPr>
      <w:r>
        <w:t>to do something include an obligation not to waive any obligation of another person to do it; and</w:t>
      </w:r>
    </w:p>
    <w:p w:rsidR="006320BF" w:rsidRDefault="0014079B">
      <w:pPr>
        <w:pStyle w:val="SHHeading3"/>
      </w:pPr>
      <w:r>
        <w:t>not to do something include an obligation not to permit or allow another person to do it.</w:t>
      </w:r>
    </w:p>
    <w:p w:rsidR="006320BF" w:rsidRDefault="0014079B">
      <w:pPr>
        <w:pStyle w:val="SHHeading2"/>
      </w:pPr>
      <w:r>
        <w:t>T</w:t>
      </w:r>
      <w:r>
        <w:t>he Tenant will be liable for any breaches of its obligations in this Lease committed by:</w:t>
      </w:r>
    </w:p>
    <w:p w:rsidR="006320BF" w:rsidRDefault="0014079B">
      <w:pPr>
        <w:pStyle w:val="SHHeading3"/>
      </w:pPr>
      <w:r>
        <w:t>any authorised occupier of the Premises or its or their respective employees, licensees or contractors; or</w:t>
      </w:r>
    </w:p>
    <w:p w:rsidR="006320BF" w:rsidRDefault="0014079B">
      <w:pPr>
        <w:pStyle w:val="SHHeading3"/>
      </w:pPr>
      <w:r>
        <w:t>any person under the control of the Tenant or acting under t</w:t>
      </w:r>
      <w:r>
        <w:t>he express or implied authority of the Tenant.</w:t>
      </w:r>
    </w:p>
    <w:p w:rsidR="006320BF" w:rsidRDefault="0014079B">
      <w:pPr>
        <w:pStyle w:val="SHHeading2"/>
      </w:pPr>
      <w:r>
        <w:t>The Landlord will be liable for any breaches of its obligations in this Lease committed by any person under the control of the Landlord or acting under the express or implied authority of the Landlord.</w:t>
      </w:r>
    </w:p>
    <w:p w:rsidR="006320BF" w:rsidRDefault="0014079B">
      <w:pPr>
        <w:pStyle w:val="SHHeading2"/>
      </w:pPr>
      <w:r>
        <w:t>If a pe</w:t>
      </w:r>
      <w:r>
        <w:t>rson is under an obligation under this Lease to take a matter into consideration, that person will have reasonable regard to it but the final decision remains at that person’</w:t>
      </w:r>
      <w:r>
        <w:t>s absolute discretion.</w:t>
      </w:r>
    </w:p>
    <w:p w:rsidR="006320BF" w:rsidRDefault="0014079B">
      <w:pPr>
        <w:pStyle w:val="SHHeading2"/>
      </w:pPr>
      <w:bookmarkStart w:id="11" w:name="_Ref515351427"/>
      <w:r>
        <w:t>Where the consent of the Landlord is required for any assig</w:t>
      </w:r>
      <w:r>
        <w:t>nment[,] [or] [underletting] [or charge] of this Lease, that consent may only be given by the completion of a deed that contains the terms of the consent agreed between the parties, unless the Landlord elects in writing to waive this requirement.</w:t>
      </w:r>
      <w:bookmarkEnd w:id="11"/>
    </w:p>
    <w:p w:rsidR="006320BF" w:rsidRDefault="0014079B">
      <w:pPr>
        <w:pStyle w:val="SHHeading2"/>
      </w:pPr>
      <w:bookmarkStart w:id="12" w:name="_Ref515351055"/>
      <w:bookmarkStart w:id="13" w:name="_Ref521417751"/>
      <w:r>
        <w:t xml:space="preserve">Where </w:t>
      </w:r>
      <w:r>
        <w:t xml:space="preserve">either the Landlord or the Tenant has the right to impose regulations or to decide, designate, nominate, request, require, specify, allocate, stipulate or vary any matter or thing under this Lease, that right will be subject to a condition that it will be </w:t>
      </w:r>
      <w:r>
        <w:t>exercised reasonably and properly except where this Lease states that the party exercising the right has absolute discretion</w:t>
      </w:r>
      <w:bookmarkEnd w:id="12"/>
      <w:bookmarkEnd w:id="13"/>
      <w:r>
        <w:t xml:space="preserve">.  </w:t>
      </w:r>
      <w:r>
        <w:t>This clause </w:t>
      </w:r>
      <w:r>
        <w:t>does not apply to any provisions in this Lease that refer to the parties agreeing something.</w:t>
      </w:r>
      <w:r w:rsidRPr="0014079B">
        <w:rPr>
          <w:rStyle w:val="FootnoteReference"/>
        </w:rPr>
        <w:footnoteReference w:id="39"/>
      </w:r>
    </w:p>
    <w:p w:rsidR="006320BF" w:rsidRDefault="0014079B" w:rsidP="0014079B">
      <w:pPr>
        <w:pStyle w:val="SHHeading2"/>
        <w:keepNext/>
        <w:keepLines/>
      </w:pPr>
      <w:bookmarkStart w:id="14" w:name="_Ref521417752"/>
      <w:r>
        <w:t>Apart from in clause </w:t>
      </w:r>
      <w:r>
        <w:rPr>
          <w:b/>
        </w:rPr>
        <w:fldChar w:fldCharType="begin"/>
      </w:r>
      <w:r>
        <w:rPr>
          <w:b/>
        </w:rPr>
        <w:instrText xml:space="preserve"> </w:instrText>
      </w:r>
      <w:r>
        <w:rPr>
          <w:b/>
        </w:rPr>
        <w:instrText xml:space="preserve">REF _Ref408836796 \n \h  \* MERGEFORMAT </w:instrText>
      </w:r>
      <w:r>
        <w:rPr>
          <w:b/>
        </w:rPr>
      </w:r>
      <w:r>
        <w:rPr>
          <w:b/>
        </w:rPr>
        <w:fldChar w:fldCharType="separate"/>
      </w:r>
      <w:r>
        <w:rPr>
          <w:b/>
        </w:rPr>
        <w:t>4.10.3</w:t>
      </w:r>
      <w:r>
        <w:rPr>
          <w:b/>
        </w:rPr>
        <w:fldChar w:fldCharType="end"/>
      </w:r>
      <w:r>
        <w:t>, where either the Tenant or the Landlord is obliged to pay any costs that the other incurs (or any proportion of them) under this Lease, thos</w:t>
      </w:r>
      <w:r>
        <w:t>e costs must be reasonable and proper and reasonably and properly incurred.</w:t>
      </w:r>
      <w:bookmarkEnd w:id="14"/>
    </w:p>
    <w:p w:rsidR="006320BF" w:rsidRDefault="0014079B" w:rsidP="0014079B">
      <w:pPr>
        <w:pStyle w:val="SHHeading2"/>
        <w:keepNext/>
        <w:keepLines/>
      </w:pPr>
      <w:r>
        <w:t>The Landlord’</w:t>
      </w:r>
      <w:r>
        <w:t>s rights under clause </w:t>
      </w:r>
      <w:r>
        <w:rPr>
          <w:b/>
        </w:rPr>
        <w:fldChar w:fldCharType="begin"/>
      </w:r>
      <w:r>
        <w:rPr>
          <w:b/>
        </w:rPr>
        <w:instrText xml:space="preserve"> REF _Ref322090246 \n \h  \* MERGEFORMAT </w:instrText>
      </w:r>
      <w:r>
        <w:rPr>
          <w:b/>
        </w:rPr>
      </w:r>
      <w:r>
        <w:rPr>
          <w:b/>
        </w:rPr>
        <w:fldChar w:fldCharType="separate"/>
      </w:r>
      <w:r>
        <w:rPr>
          <w:b/>
        </w:rPr>
        <w:t>4.10</w:t>
      </w:r>
      <w:r>
        <w:rPr>
          <w:b/>
        </w:rPr>
        <w:fldChar w:fldCharType="end"/>
      </w:r>
      <w:r>
        <w:rPr>
          <w:bCs/>
        </w:rPr>
        <w:t xml:space="preserve"> and </w:t>
      </w:r>
      <w:r>
        <w:rPr>
          <w:b/>
          <w:bCs/>
        </w:rPr>
        <w:fldChar w:fldCharType="begin"/>
      </w:r>
      <w:r>
        <w:rPr>
          <w:b/>
          <w:bCs/>
        </w:rPr>
        <w:instrText xml:space="preserve"> REF _Ref322094422 \n \h  \</w:instrText>
      </w:r>
      <w:r>
        <w:rPr>
          <w:b/>
          <w:bCs/>
        </w:rPr>
        <w:instrText xml:space="preserve">* MERGEFORMAT </w:instrText>
      </w:r>
      <w:r>
        <w:rPr>
          <w:b/>
          <w:bCs/>
        </w:rPr>
      </w:r>
      <w:r>
        <w:rPr>
          <w:b/>
          <w:bCs/>
        </w:rPr>
        <w:fldChar w:fldCharType="separate"/>
      </w:r>
      <w:r>
        <w:rPr>
          <w:b/>
          <w:bCs/>
        </w:rPr>
        <w:t>Part 2</w:t>
      </w:r>
      <w:r>
        <w:rPr>
          <w:b/>
          <w:bCs/>
        </w:rPr>
        <w:fldChar w:fldCharType="end"/>
      </w:r>
      <w:r>
        <w:rPr>
          <w:b/>
          <w:bCs/>
        </w:rPr>
        <w:t xml:space="preserve"> of </w:t>
      </w:r>
      <w:r>
        <w:rPr>
          <w:b/>
          <w:bCs/>
        </w:rPr>
        <w:fldChar w:fldCharType="begin"/>
      </w:r>
      <w:r>
        <w:rPr>
          <w:b/>
          <w:bCs/>
        </w:rPr>
        <w:instrText xml:space="preserve"> REF _Ref498959991 \n \h </w:instrText>
      </w:r>
      <w:r>
        <w:rPr>
          <w:b/>
          <w:bCs/>
        </w:rPr>
      </w:r>
      <w:r>
        <w:rPr>
          <w:b/>
          <w:bCs/>
        </w:rPr>
        <w:fldChar w:fldCharType="separate"/>
      </w:r>
      <w:r>
        <w:rPr>
          <w:b/>
          <w:bCs/>
        </w:rPr>
        <w:t>Schedule 1</w:t>
      </w:r>
      <w:r>
        <w:rPr>
          <w:b/>
          <w:bCs/>
        </w:rPr>
        <w:fldChar w:fldCharType="end"/>
      </w:r>
      <w:r>
        <w:t xml:space="preserve"> may also be exercised by [the landlord of the Head Lease and </w:t>
      </w:r>
      <w:r>
        <w:t>also by] those authorised by the Landlord [or the landlord of the Head Lease].</w:t>
      </w:r>
      <w:r w:rsidRPr="0014079B">
        <w:rPr>
          <w:rStyle w:val="FootnoteReference"/>
        </w:rPr>
        <w:footnoteReference w:id="40"/>
      </w:r>
    </w:p>
    <w:p w:rsidR="006320BF" w:rsidRDefault="0014079B">
      <w:pPr>
        <w:pStyle w:val="SHHeading2"/>
      </w:pPr>
      <w:r>
        <w:t>If any provision or part of any provision of this Lease is held to be illegal, invalid or unenforceable, that provision or part will apply with such modification as may be nec</w:t>
      </w:r>
      <w:r>
        <w:t xml:space="preserve">essary to make it legal, valid and enforceable.  </w:t>
      </w:r>
      <w:r>
        <w:t xml:space="preserve">If modification is not possible, that provision or part will be deemed to be deleted.  </w:t>
      </w:r>
      <w:r>
        <w:t>The legality, validity or enforceability of the remainder of this Lease will not be affected.</w:t>
      </w:r>
    </w:p>
    <w:p w:rsidR="006320BF" w:rsidRDefault="0014079B">
      <w:pPr>
        <w:pStyle w:val="SHHeading1"/>
      </w:pPr>
      <w:bookmarkStart w:id="15" w:name="_Ref384802201"/>
      <w:bookmarkStart w:id="16" w:name="_Toc536773065"/>
      <w:bookmarkStart w:id="17" w:name="_Toc50542178"/>
      <w:r>
        <w:lastRenderedPageBreak/>
        <w:t>DEMISE, TERM AND RENT</w:t>
      </w:r>
      <w:bookmarkEnd w:id="15"/>
      <w:bookmarkEnd w:id="16"/>
      <w:bookmarkEnd w:id="17"/>
    </w:p>
    <w:p w:rsidR="006320BF" w:rsidRDefault="0014079B" w:rsidP="0014079B">
      <w:pPr>
        <w:pStyle w:val="SHHeading2"/>
        <w:keepNext/>
        <w:keepLines/>
      </w:pPr>
      <w:bookmarkStart w:id="18" w:name="_Ref322089852"/>
      <w:r>
        <w:t xml:space="preserve">The Landlord leases the Premises to the Tenant[ with [full][limited] title guarantee (subject to the variations set out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w:t>
      </w:r>
      <w:bookmarkEnd w:id="18"/>
      <w:r w:rsidRPr="0014079B">
        <w:rPr>
          <w:rStyle w:val="FootnoteReference"/>
        </w:rPr>
        <w:footnoteReference w:id="41"/>
      </w:r>
    </w:p>
    <w:p w:rsidR="006320BF" w:rsidRDefault="0014079B">
      <w:pPr>
        <w:pStyle w:val="SHHeading3"/>
      </w:pPr>
      <w:r>
        <w:t>for a te</w:t>
      </w:r>
      <w:r>
        <w:t>rm starting on the Term Start Date and ending on the Term End Date;</w:t>
      </w:r>
    </w:p>
    <w:p w:rsidR="006320BF" w:rsidRDefault="0014079B">
      <w:pPr>
        <w:pStyle w:val="SHHeading3"/>
      </w:pPr>
      <w:r>
        <w:t xml:space="preserve">together with the rights listed in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w:instrText>
      </w:r>
      <w:r>
        <w:rPr>
          <w:b/>
        </w:rPr>
        <w:instrText xml:space="preserve">FORMAT </w:instrText>
      </w:r>
      <w:r>
        <w:rPr>
          <w:b/>
        </w:rPr>
      </w:r>
      <w:r>
        <w:rPr>
          <w:b/>
        </w:rPr>
        <w:fldChar w:fldCharType="separate"/>
      </w:r>
      <w:r>
        <w:rPr>
          <w:b/>
        </w:rPr>
        <w:t>Schedule 1</w:t>
      </w:r>
      <w:r>
        <w:rPr>
          <w:b/>
        </w:rPr>
        <w:fldChar w:fldCharType="end"/>
      </w:r>
      <w:r>
        <w:t>;</w:t>
      </w:r>
    </w:p>
    <w:p w:rsidR="006320BF" w:rsidRDefault="0014079B">
      <w:pPr>
        <w:pStyle w:val="SHHeading3"/>
      </w:pPr>
      <w:r>
        <w:t xml:space="preserve">excepting and reserving to the Landlord the rights listed in </w:t>
      </w:r>
      <w:r>
        <w:rPr>
          <w:b/>
        </w:rPr>
        <w:fldChar w:fldCharType="begin"/>
      </w:r>
      <w:r>
        <w:rPr>
          <w:b/>
        </w:rPr>
        <w:instrText xml:space="preserve"> REF _Ref498960004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6320BF" w:rsidRDefault="0014079B">
      <w:pPr>
        <w:pStyle w:val="SHHeading3"/>
      </w:pPr>
      <w:r>
        <w:t xml:space="preserve">subject to the provisions of any documents or matters specified or referred to in </w:t>
      </w:r>
      <w:r>
        <w:rPr>
          <w:b/>
          <w:bCs/>
        </w:rPr>
        <w:fldChar w:fldCharType="begin"/>
      </w:r>
      <w:r>
        <w:rPr>
          <w:b/>
        </w:rPr>
        <w:instrText xml:space="preserve"> REF _Ref498961727 \n \h </w:instrText>
      </w:r>
      <w:r>
        <w:rPr>
          <w:b/>
          <w:bCs/>
        </w:rPr>
        <w:instrText xml:space="preserve"> \* MERGEFORMAT </w:instrText>
      </w:r>
      <w:r>
        <w:rPr>
          <w:b/>
          <w:bCs/>
        </w:rPr>
      </w:r>
      <w:r>
        <w:rPr>
          <w:b/>
          <w:bCs/>
        </w:rPr>
        <w:fldChar w:fldCharType="separate"/>
      </w:r>
      <w:r>
        <w:rPr>
          <w:b/>
        </w:rPr>
        <w:t>Schedule 5</w:t>
      </w:r>
      <w:r>
        <w:rPr>
          <w:b/>
          <w:bCs/>
        </w:rPr>
        <w:fldChar w:fldCharType="end"/>
      </w:r>
      <w:r>
        <w:t>; [and]</w:t>
      </w:r>
    </w:p>
    <w:p w:rsidR="006320BF" w:rsidRDefault="0014079B">
      <w:pPr>
        <w:pStyle w:val="SHHeading3"/>
      </w:pPr>
      <w:r>
        <w:t xml:space="preserve">subject to any easements, rights and privileges </w:t>
      </w:r>
      <w:r>
        <w:t>currently existing and affecting the Premises[.][; and</w:t>
      </w:r>
      <w:r>
        <w:t>]</w:t>
      </w:r>
    </w:p>
    <w:p w:rsidR="006320BF" w:rsidRDefault="0014079B">
      <w:pPr>
        <w:pStyle w:val="SHHeading3"/>
      </w:pPr>
      <w:r>
        <w:t>[subject to any rights reserved by the Head Lease].</w:t>
      </w:r>
    </w:p>
    <w:p w:rsidR="006320BF" w:rsidRDefault="0014079B" w:rsidP="0014079B">
      <w:pPr>
        <w:pStyle w:val="SHHeading2"/>
        <w:keepNext/>
        <w:keepLines/>
      </w:pPr>
      <w:bookmarkStart w:id="19" w:name="_Ref322089971"/>
      <w:bookmarkStart w:id="20" w:name="_Ref384803428"/>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 starting</w:t>
      </w:r>
      <w:r>
        <w:t xml:space="preserve"> on the Rent Commencement Date, the Tenant must pay </w:t>
      </w:r>
      <w:bookmarkEnd w:id="19"/>
      <w:r>
        <w:t>the Main Rent.</w:t>
      </w:r>
      <w:r w:rsidRPr="0014079B">
        <w:rPr>
          <w:rStyle w:val="FootnoteReference"/>
        </w:rPr>
        <w:footnoteReference w:id="42"/>
      </w:r>
      <w:bookmarkEnd w:id="20"/>
    </w:p>
    <w:p w:rsidR="006320BF" w:rsidRDefault="0014079B">
      <w:pPr>
        <w:pStyle w:val="SHHeading2"/>
      </w:pPr>
      <w:r>
        <w:t>Starting on the Ancillary Rent Commencement Date the Tenant must pay as rent the Insurance Rent and the Service Charge.</w:t>
      </w:r>
    </w:p>
    <w:p w:rsidR="006320BF" w:rsidRDefault="0014079B">
      <w:pPr>
        <w:pStyle w:val="SHHeading2"/>
      </w:pPr>
      <w:r>
        <w:t>The Main Rent is not payable for any period before the Rent Commenc</w:t>
      </w:r>
      <w:r>
        <w:t>ement Date and the Insurance Rent and the Service Charge are not payable for any period before the Ancillary Rent Commencement Date.</w:t>
      </w:r>
    </w:p>
    <w:p w:rsidR="006320BF" w:rsidRDefault="0014079B" w:rsidP="0014079B">
      <w:pPr>
        <w:pStyle w:val="SHHeading2"/>
        <w:keepNext/>
        <w:keepLines/>
      </w:pPr>
      <w:r>
        <w:t>The Tenant must pay as rent VAT under clause </w:t>
      </w:r>
      <w:r>
        <w:rPr>
          <w:b/>
        </w:rPr>
        <w:fldChar w:fldCharType="begin"/>
      </w:r>
      <w:r>
        <w:rPr>
          <w:b/>
        </w:rPr>
        <w:instrText xml:space="preserve"> REF _Ref373163831 \r \h  \* MERGEFORMAT </w:instrText>
      </w:r>
      <w:r>
        <w:rPr>
          <w:b/>
        </w:rPr>
      </w:r>
      <w:r>
        <w:rPr>
          <w:b/>
        </w:rPr>
        <w:fldChar w:fldCharType="separate"/>
      </w:r>
      <w:r>
        <w:rPr>
          <w:b/>
        </w:rPr>
        <w:t>4.4</w:t>
      </w:r>
      <w:r>
        <w:rPr>
          <w:b/>
        </w:rPr>
        <w:fldChar w:fldCharType="end"/>
      </w:r>
      <w:r>
        <w:t>.</w:t>
      </w:r>
    </w:p>
    <w:p w:rsidR="006320BF" w:rsidRDefault="0014079B">
      <w:pPr>
        <w:pStyle w:val="SHHeading2"/>
      </w:pPr>
      <w:r>
        <w:t xml:space="preserve">The Main Rent is payable by equal [monthly/quarterly] payments in advance on the Rent Days in every year.  </w:t>
      </w:r>
      <w:r>
        <w:t>The first payment will be for the period starting on (and to be paid on) the Rent Commencement Date and ending on</w:t>
      </w:r>
      <w:r>
        <w:t xml:space="preserve"> the last day of that [month/quarter].</w:t>
      </w:r>
    </w:p>
    <w:p w:rsidR="006320BF" w:rsidRDefault="0014079B" w:rsidP="0014079B">
      <w:pPr>
        <w:pStyle w:val="SHHeading2"/>
        <w:keepNext/>
        <w:keepLines/>
      </w:pPr>
      <w:bookmarkStart w:id="21" w:name="_Ref384803169"/>
      <w:r>
        <w:t xml:space="preserve">Until the arrangements in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w:instrText>
      </w:r>
      <w:r>
        <w:rPr>
          <w:b/>
        </w:rPr>
        <w:instrText xml:space="preserve">*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instead of paying the Main Rent under clause </w:t>
      </w:r>
      <w:r>
        <w:rPr>
          <w:b/>
        </w:rPr>
        <w:fldChar w:fldCharType="begin"/>
      </w:r>
      <w:r>
        <w:rPr>
          <w:b/>
        </w:rPr>
        <w:instrText xml:space="preserve"> </w:instrText>
      </w:r>
      <w:r>
        <w:rPr>
          <w:b/>
        </w:rPr>
        <w:instrText xml:space="preserve">REF _Ref384803428 \r \h  \* MERGEFORMAT </w:instrText>
      </w:r>
      <w:r>
        <w:rPr>
          <w:b/>
        </w:rPr>
      </w:r>
      <w:r>
        <w:rPr>
          <w:b/>
        </w:rPr>
        <w:fldChar w:fldCharType="separate"/>
      </w:r>
      <w:r>
        <w:rPr>
          <w:b/>
        </w:rPr>
        <w:t>3.2</w:t>
      </w:r>
      <w:r>
        <w:rPr>
          <w:b/>
        </w:rPr>
        <w:fldChar w:fldCharType="end"/>
      </w:r>
      <w:r>
        <w:t xml:space="preserve"> the Tenant must pay the Base Rent and the Turnover Rent under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w:t>
      </w:r>
      <w:r>
        <w:t xml:space="preserve">This will not affect the operation of the rent review mechanism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w:t>
      </w:r>
      <w:bookmarkEnd w:id="21"/>
    </w:p>
    <w:p w:rsidR="006320BF" w:rsidRDefault="0014079B">
      <w:pPr>
        <w:pStyle w:val="SHHeading2"/>
      </w:pPr>
      <w:r>
        <w:t xml:space="preserve">The Rents and all other sums payable under this Lease must be paid by the Tenant by electronic transfer from a United Kingdom bank account to the United Kingdom bank account notified by the </w:t>
      </w:r>
      <w:r>
        <w:t>Landlord to the Tenant from time to time.</w:t>
      </w:r>
    </w:p>
    <w:p w:rsidR="006320BF" w:rsidRDefault="0014079B">
      <w:pPr>
        <w:pStyle w:val="SHHeading2"/>
      </w:pPr>
      <w:r>
        <w:t>The Tenant must not make any legal or equitable deduction, set-off or counterclaim from any payment due under this Lease unless required to do so by law.</w:t>
      </w:r>
    </w:p>
    <w:p w:rsidR="006320BF" w:rsidRDefault="0014079B">
      <w:pPr>
        <w:pStyle w:val="SHHeading1"/>
      </w:pPr>
      <w:bookmarkStart w:id="22" w:name="_Toc536773066"/>
      <w:bookmarkStart w:id="23" w:name="_Toc50542179"/>
      <w:r>
        <w:t>TENANT’</w:t>
      </w:r>
      <w:r>
        <w:t>S OBLIGATIONS</w:t>
      </w:r>
      <w:bookmarkEnd w:id="22"/>
      <w:bookmarkEnd w:id="23"/>
    </w:p>
    <w:p w:rsidR="006320BF" w:rsidRDefault="0014079B">
      <w:pPr>
        <w:pStyle w:val="SHHeading22ndStyle"/>
      </w:pPr>
      <w:bookmarkStart w:id="24" w:name="_Ref384803358"/>
      <w:bookmarkStart w:id="25" w:name="_Toc536773067"/>
      <w:bookmarkStart w:id="26" w:name="_Toc50542180"/>
      <w:r>
        <w:t>Main Rent</w:t>
      </w:r>
      <w:bookmarkEnd w:id="24"/>
      <w:bookmarkEnd w:id="25"/>
      <w:bookmarkEnd w:id="26"/>
    </w:p>
    <w:p w:rsidR="006320BF" w:rsidRDefault="0014079B">
      <w:pPr>
        <w:pStyle w:val="SHParagraph2"/>
      </w:pPr>
      <w:r>
        <w:t xml:space="preserve">The Tenant must pay the Main </w:t>
      </w:r>
      <w:r>
        <w:t xml:space="preserve">Rent or, where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applies, the Base Rent and the Turnover Rent, when due.</w:t>
      </w:r>
    </w:p>
    <w:p w:rsidR="006320BF" w:rsidRDefault="0014079B">
      <w:pPr>
        <w:pStyle w:val="SHHeading22ndStyle"/>
      </w:pPr>
      <w:bookmarkStart w:id="27" w:name="_Toc536773068"/>
      <w:bookmarkStart w:id="28" w:name="_Toc50542181"/>
      <w:r>
        <w:lastRenderedPageBreak/>
        <w:t>Outgoings</w:t>
      </w:r>
      <w:bookmarkEnd w:id="27"/>
      <w:bookmarkEnd w:id="28"/>
    </w:p>
    <w:p w:rsidR="006320BF" w:rsidRDefault="0014079B">
      <w:pPr>
        <w:pStyle w:val="SHHeading3"/>
      </w:pPr>
      <w:r>
        <w:t>The Tenant must pay all Outgoings when demanded.</w:t>
      </w:r>
    </w:p>
    <w:p w:rsidR="006320BF" w:rsidRDefault="0014079B">
      <w:pPr>
        <w:pStyle w:val="SHHeading3"/>
      </w:pPr>
      <w:r>
        <w:t>[If th</w:t>
      </w:r>
      <w:r>
        <w:t>e Landlord loses the benefit of any rates relief or exemption after the End Date because the Tenant has received that benefit before the End Date, the Tenant must pay the Landlord on demand an amount equal to the relief or exemption that the Landlord has l</w:t>
      </w:r>
      <w:r>
        <w:t>ost.]</w:t>
      </w:r>
      <w:r w:rsidRPr="0014079B">
        <w:rPr>
          <w:rStyle w:val="FootnoteReference"/>
        </w:rPr>
        <w:footnoteReference w:id="43"/>
      </w:r>
    </w:p>
    <w:p w:rsidR="006320BF" w:rsidRDefault="0014079B">
      <w:pPr>
        <w:pStyle w:val="SHHeading22ndStyle"/>
      </w:pPr>
      <w:bookmarkStart w:id="29" w:name="_Ref322090278"/>
      <w:bookmarkStart w:id="30" w:name="_Toc536773069"/>
      <w:bookmarkStart w:id="31" w:name="_Toc50542182"/>
      <w:r>
        <w:t>Service Charge</w:t>
      </w:r>
      <w:bookmarkEnd w:id="29"/>
      <w:bookmarkEnd w:id="30"/>
      <w:bookmarkEnd w:id="31"/>
    </w:p>
    <w:p w:rsidR="006320BF" w:rsidRDefault="0014079B">
      <w:pPr>
        <w:pStyle w:val="SHParagraph2"/>
      </w:pPr>
      <w:r>
        <w:t xml:space="preserve">The Tenant must pay the Service Charge in accordance with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6320BF" w:rsidRDefault="0014079B">
      <w:pPr>
        <w:pStyle w:val="SHHeading22ndStyle"/>
      </w:pPr>
      <w:bookmarkStart w:id="32" w:name="_Ref373163831"/>
      <w:bookmarkStart w:id="33" w:name="_Toc536773070"/>
      <w:bookmarkStart w:id="34" w:name="_Toc50542183"/>
      <w:r>
        <w:t>VAT</w:t>
      </w:r>
      <w:bookmarkEnd w:id="32"/>
      <w:bookmarkEnd w:id="33"/>
      <w:bookmarkEnd w:id="34"/>
    </w:p>
    <w:p w:rsidR="006320BF" w:rsidRDefault="0014079B">
      <w:pPr>
        <w:pStyle w:val="SHHeading3"/>
      </w:pPr>
      <w:r>
        <w:t>The Tenant must pay:</w:t>
      </w:r>
    </w:p>
    <w:p w:rsidR="006320BF" w:rsidRDefault="0014079B">
      <w:pPr>
        <w:pStyle w:val="SHHeading4"/>
      </w:pPr>
      <w:r>
        <w:t>VAT on any consideration in respect of a VAT Supply to the Tenant by the Landlord at the same time as the consideration is paid; and</w:t>
      </w:r>
    </w:p>
    <w:p w:rsidR="006320BF" w:rsidRDefault="0014079B">
      <w:pPr>
        <w:pStyle w:val="SHHeading4"/>
      </w:pPr>
      <w:r>
        <w:t xml:space="preserve">on demand VAT (and </w:t>
      </w:r>
      <w:r>
        <w:t>interest, penalties and costs where these are incurred because of anything the Tenant does or fails to do) charged in respect of any VAT Supply to the Landlord in respect of the Premises where that VAT is not recoverable by the Landlord from HM Revenue &amp; C</w:t>
      </w:r>
      <w:r>
        <w:t>ustoms.</w:t>
      </w:r>
    </w:p>
    <w:p w:rsidR="006320BF" w:rsidRDefault="0014079B">
      <w:pPr>
        <w:pStyle w:val="SHHeading3"/>
      </w:pPr>
      <w:r>
        <w:t>The Tenant must not do anything that would result in the disapplication of the option to tax in respect of the Landlord’</w:t>
      </w:r>
      <w:r>
        <w:t>s interest in the Estate.</w:t>
      </w:r>
    </w:p>
    <w:p w:rsidR="006320BF" w:rsidRDefault="0014079B">
      <w:pPr>
        <w:pStyle w:val="SHHeading22ndStyle"/>
      </w:pPr>
      <w:bookmarkStart w:id="35" w:name="_Ref352922683"/>
      <w:bookmarkStart w:id="36" w:name="_Toc536773071"/>
      <w:bookmarkStart w:id="37" w:name="_Toc50542184"/>
      <w:r>
        <w:t>Interest on overdue payments</w:t>
      </w:r>
      <w:bookmarkEnd w:id="35"/>
      <w:bookmarkEnd w:id="36"/>
      <w:bookmarkEnd w:id="37"/>
    </w:p>
    <w:p w:rsidR="006320BF" w:rsidRDefault="0014079B">
      <w:pPr>
        <w:pStyle w:val="SHParagraph2"/>
      </w:pPr>
      <w:r>
        <w:t xml:space="preserve">The Tenant must pay interest on the Rents and on all other sums not paid </w:t>
      </w:r>
      <w:r>
        <w:t>on or by the due date (or, if no date is specified, not paid within 10 </w:t>
      </w:r>
      <w:r>
        <w:t xml:space="preserve">Business Days after the date of demand).  </w:t>
      </w:r>
      <w:r>
        <w:t>Interest will be payable at the Interest Rate for the period starting on the due date (or date of demand) and ending on the date of payment.</w:t>
      </w:r>
    </w:p>
    <w:p w:rsidR="006320BF" w:rsidRDefault="0014079B">
      <w:pPr>
        <w:pStyle w:val="SHHeading22ndStyle"/>
      </w:pPr>
      <w:bookmarkStart w:id="38" w:name="_Toc536773072"/>
      <w:bookmarkStart w:id="39" w:name="_Toc50542185"/>
      <w:r>
        <w:t>Re</w:t>
      </w:r>
      <w:r>
        <w:t>imburse costs incurred by the Landlord</w:t>
      </w:r>
      <w:bookmarkEnd w:id="38"/>
      <w:bookmarkEnd w:id="39"/>
    </w:p>
    <w:p w:rsidR="006320BF" w:rsidRDefault="0014079B">
      <w:pPr>
        <w:pStyle w:val="SHParagraph2"/>
      </w:pPr>
      <w:r>
        <w:t>The Tenant must pay on demand the Landlord’</w:t>
      </w:r>
      <w:r>
        <w:t>s costs (including legal and surveyor’</w:t>
      </w:r>
      <w:r>
        <w:t>s charges and bailiff’</w:t>
      </w:r>
      <w:r>
        <w:t>s and enforcement agent’</w:t>
      </w:r>
      <w:r>
        <w:t>s fees) and disbursements in connection with:</w:t>
      </w:r>
    </w:p>
    <w:p w:rsidR="006320BF" w:rsidRDefault="0014079B">
      <w:pPr>
        <w:pStyle w:val="SHHeading3"/>
      </w:pPr>
      <w:bookmarkStart w:id="40" w:name="_Ref322090156"/>
      <w:r>
        <w:t>any breach of the Tenant’</w:t>
      </w:r>
      <w:r>
        <w:t>s obligations in th</w:t>
      </w:r>
      <w:r>
        <w:t>is Lease, including the preparation and service of a notice under section 1</w:t>
      </w:r>
      <w:r>
        <w:t>46 </w:t>
      </w:r>
      <w:r>
        <w:t>of the 1</w:t>
      </w:r>
      <w:r>
        <w:t>925 </w:t>
      </w:r>
      <w:r>
        <w:t>Act;</w:t>
      </w:r>
      <w:bookmarkEnd w:id="40"/>
    </w:p>
    <w:p w:rsidR="006320BF" w:rsidRDefault="0014079B">
      <w:pPr>
        <w:pStyle w:val="SHHeading3"/>
      </w:pPr>
      <w:r>
        <w:t>any application by the Tenant for consent under this Lease, whether that application is withdrawn or consent is granted or lawfully refused, except in cases wher</w:t>
      </w:r>
      <w:r>
        <w:t>e the Landlord is required to act reasonably and the Landlord unreasonably refuses to give consent; [and]</w:t>
      </w:r>
    </w:p>
    <w:p w:rsidR="006320BF" w:rsidRDefault="0014079B">
      <w:pPr>
        <w:pStyle w:val="SHHeading3"/>
      </w:pPr>
      <w:bookmarkStart w:id="41" w:name="_Ref429385578"/>
      <w:bookmarkStart w:id="42" w:name="_Ref438116038"/>
      <w:bookmarkStart w:id="43" w:name="_Ref498959773"/>
      <w:r>
        <w:t>[carrying out works to the Premises to improve their Environmental Performance where the Tenant, in its absolute discretion, has consented to the Land</w:t>
      </w:r>
      <w:r>
        <w:t>lord doing so</w:t>
      </w:r>
      <w:bookmarkEnd w:id="41"/>
      <w:bookmarkEnd w:id="42"/>
      <w:r>
        <w:t>; and</w:t>
      </w:r>
      <w:r>
        <w:t>]</w:t>
      </w:r>
      <w:r w:rsidRPr="0014079B">
        <w:rPr>
          <w:rStyle w:val="FootnoteReference"/>
        </w:rPr>
        <w:footnoteReference w:id="44"/>
      </w:r>
      <w:bookmarkEnd w:id="43"/>
    </w:p>
    <w:p w:rsidR="006320BF" w:rsidRDefault="0014079B">
      <w:pPr>
        <w:pStyle w:val="SHHeading3"/>
      </w:pPr>
      <w:r>
        <w:lastRenderedPageBreak/>
        <w:t>the preparation and service of a schedule of dilapidations served no later than six months after the End Date.</w:t>
      </w:r>
    </w:p>
    <w:p w:rsidR="006320BF" w:rsidRDefault="0014079B">
      <w:pPr>
        <w:pStyle w:val="SHHeading22ndStyle"/>
      </w:pPr>
      <w:bookmarkStart w:id="44" w:name="_Toc536773073"/>
      <w:bookmarkStart w:id="45" w:name="_Toc50542186"/>
      <w:r>
        <w:t>Third party indemnity</w:t>
      </w:r>
      <w:r w:rsidRPr="0014079B">
        <w:rPr>
          <w:rStyle w:val="FootnoteReference"/>
          <w:b/>
        </w:rPr>
        <w:footnoteReference w:id="45"/>
      </w:r>
      <w:bookmarkEnd w:id="44"/>
      <w:bookmarkEnd w:id="45"/>
    </w:p>
    <w:p w:rsidR="006320BF" w:rsidRDefault="0014079B">
      <w:pPr>
        <w:pStyle w:val="SHHeading3"/>
      </w:pPr>
      <w:bookmarkStart w:id="46" w:name="_Ref355787928"/>
      <w:r>
        <w:t xml:space="preserve">The Tenant must indemnify the Landlord against all actions, claims, demands made by a third party, </w:t>
      </w:r>
      <w:r>
        <w:t>all costs, damages, expenses, charges and taxes payable to a third party and the Landlord’</w:t>
      </w:r>
      <w:r>
        <w:t>s own liabilities, costs and expenses incurred in defending or settling any action, claim or demand in respect of any personal injury or death, damage to any property</w:t>
      </w:r>
      <w:r>
        <w:t xml:space="preserve"> and any infringement of any right, in each case arising from</w:t>
      </w:r>
      <w:bookmarkEnd w:id="46"/>
      <w:r>
        <w:t>:</w:t>
      </w:r>
    </w:p>
    <w:p w:rsidR="006320BF" w:rsidRDefault="0014079B">
      <w:pPr>
        <w:pStyle w:val="SHHeading4"/>
      </w:pPr>
      <w:r>
        <w:t>the state and condition of the Premises or the Tenant’</w:t>
      </w:r>
      <w:r>
        <w:t>s use of them;</w:t>
      </w:r>
    </w:p>
    <w:p w:rsidR="006320BF" w:rsidRDefault="0014079B">
      <w:pPr>
        <w:pStyle w:val="SHHeading4"/>
      </w:pPr>
      <w:r>
        <w:t>the exercise of the Tenant’</w:t>
      </w:r>
      <w:r>
        <w:t>s rights; or</w:t>
      </w:r>
    </w:p>
    <w:p w:rsidR="006320BF" w:rsidRDefault="0014079B">
      <w:pPr>
        <w:pStyle w:val="SHHeading4"/>
      </w:pPr>
      <w:r>
        <w:t>the carrying out of any Permitted Works.</w:t>
      </w:r>
    </w:p>
    <w:p w:rsidR="006320BF" w:rsidRDefault="0014079B">
      <w:pPr>
        <w:pStyle w:val="SHHeading3"/>
      </w:pPr>
      <w:r>
        <w:t>In respect of any claim covered by the indemnity in clause </w:t>
      </w:r>
      <w:r>
        <w:rPr>
          <w:b/>
        </w:rPr>
        <w:fldChar w:fldCharType="begin"/>
      </w:r>
      <w:r>
        <w:rPr>
          <w:b/>
        </w:rPr>
        <w:instrText xml:space="preserve"> REF _Ref355787928 \r \h  \* MERGEFORMAT </w:instrText>
      </w:r>
      <w:r>
        <w:rPr>
          <w:b/>
        </w:rPr>
      </w:r>
      <w:r>
        <w:rPr>
          <w:b/>
        </w:rPr>
        <w:fldChar w:fldCharType="separate"/>
      </w:r>
      <w:r>
        <w:rPr>
          <w:b/>
        </w:rPr>
        <w:t>4.7.1</w:t>
      </w:r>
      <w:r>
        <w:rPr>
          <w:b/>
        </w:rPr>
        <w:fldChar w:fldCharType="end"/>
      </w:r>
      <w:r>
        <w:t>, the Landlord must:</w:t>
      </w:r>
    </w:p>
    <w:p w:rsidR="006320BF" w:rsidRDefault="0014079B">
      <w:pPr>
        <w:pStyle w:val="SHHeading4"/>
      </w:pPr>
      <w:r>
        <w:t>give formal notice to the Tenant of the claim as soon as reason</w:t>
      </w:r>
      <w:r>
        <w:t>ably practicable after receiving notice of it;</w:t>
      </w:r>
    </w:p>
    <w:p w:rsidR="006320BF" w:rsidRDefault="0014079B">
      <w:pPr>
        <w:pStyle w:val="SHHeading4"/>
      </w:pPr>
      <w:r>
        <w:t>provide the Tenant with any information and assistance in relation to the claim that the Tenant may reasonably require and the Landlord is lawfully able to provide, subject to the Tenant paying to the Landlord</w:t>
      </w:r>
      <w:r>
        <w:t xml:space="preserve"> all costs incurred by the Landlord in providing that information and assistance; and</w:t>
      </w:r>
    </w:p>
    <w:p w:rsidR="006320BF" w:rsidRDefault="0014079B">
      <w:pPr>
        <w:pStyle w:val="SHHeading4"/>
      </w:pPr>
      <w:r>
        <w:t>mitigate its loss (at the Tenant’</w:t>
      </w:r>
      <w:r>
        <w:t>s cost) where it is reasonable for the Landlord to do so.</w:t>
      </w:r>
    </w:p>
    <w:p w:rsidR="006320BF" w:rsidRDefault="0014079B">
      <w:pPr>
        <w:pStyle w:val="SHHeading22ndStyle"/>
      </w:pPr>
      <w:bookmarkStart w:id="47" w:name="_Ref322091149"/>
      <w:bookmarkStart w:id="48" w:name="_Toc536773074"/>
      <w:bookmarkStart w:id="49" w:name="_Toc50542187"/>
      <w:r>
        <w:t>Insurance</w:t>
      </w:r>
      <w:bookmarkEnd w:id="47"/>
      <w:bookmarkEnd w:id="48"/>
      <w:bookmarkEnd w:id="49"/>
    </w:p>
    <w:p w:rsidR="006320BF" w:rsidRDefault="0014079B">
      <w:pPr>
        <w:pStyle w:val="SHParagraph2"/>
      </w:pPr>
      <w:r>
        <w:t xml:space="preserve">The Tenant must comply with its obligations in </w:t>
      </w:r>
      <w:r>
        <w:rPr>
          <w:b/>
        </w:rPr>
        <w:fldChar w:fldCharType="begin"/>
      </w:r>
      <w:r>
        <w:rPr>
          <w:b/>
        </w:rPr>
        <w:instrText xml:space="preserve"> REF _Ref498960407 \n </w:instrText>
      </w:r>
      <w:r>
        <w:rPr>
          <w:b/>
        </w:rPr>
        <w:instrText xml:space="preserve">\h  \* MERGEFORMAT </w:instrText>
      </w:r>
      <w:r>
        <w:rPr>
          <w:b/>
        </w:rPr>
      </w:r>
      <w:r>
        <w:rPr>
          <w:b/>
        </w:rPr>
        <w:fldChar w:fldCharType="separate"/>
      </w:r>
      <w:r>
        <w:rPr>
          <w:b/>
        </w:rPr>
        <w:t>Schedule 4</w:t>
      </w:r>
      <w:r>
        <w:rPr>
          <w:b/>
        </w:rPr>
        <w:fldChar w:fldCharType="end"/>
      </w:r>
      <w:r>
        <w:t>.</w:t>
      </w:r>
    </w:p>
    <w:p w:rsidR="006320BF" w:rsidRDefault="0014079B">
      <w:pPr>
        <w:pStyle w:val="SHHeading22ndStyle"/>
      </w:pPr>
      <w:bookmarkStart w:id="50" w:name="_Ref356484078"/>
      <w:bookmarkStart w:id="51" w:name="_Toc536773075"/>
      <w:bookmarkStart w:id="52" w:name="_Toc50542188"/>
      <w:r>
        <w:t>Repair and decoration</w:t>
      </w:r>
      <w:bookmarkEnd w:id="50"/>
      <w:bookmarkEnd w:id="51"/>
      <w:bookmarkEnd w:id="52"/>
    </w:p>
    <w:p w:rsidR="006320BF" w:rsidRDefault="0014079B">
      <w:pPr>
        <w:pStyle w:val="SHHeading3"/>
      </w:pPr>
      <w:bookmarkStart w:id="53" w:name="_Ref322090348"/>
      <w:r>
        <w:t>The Tenant must:</w:t>
      </w:r>
    </w:p>
    <w:bookmarkEnd w:id="53"/>
    <w:p w:rsidR="006320BF" w:rsidRDefault="0014079B">
      <w:pPr>
        <w:pStyle w:val="SHHeading4"/>
      </w:pPr>
      <w:r>
        <w:t xml:space="preserve">[keep the Premises [and any External Works] in good and substantial repair and condition and clean and tidy;] </w:t>
      </w:r>
      <w:r>
        <w:rPr>
          <w:b/>
          <w:bCs/>
        </w:rPr>
        <w:t xml:space="preserve">OR </w:t>
      </w:r>
      <w:r>
        <w:t xml:space="preserve">[keep </w:t>
      </w:r>
      <w:r>
        <w:t>the Premises [and any External Works] in no worse state of repair and condition than they were in at the date of the schedule of condition that is attached to this Lease for evidential purposes;</w:t>
      </w:r>
      <w:r w:rsidRPr="0014079B">
        <w:rPr>
          <w:rStyle w:val="FootnoteReference"/>
        </w:rPr>
        <w:footnoteReference w:id="46"/>
      </w:r>
      <w:r>
        <w:t>]</w:t>
      </w:r>
    </w:p>
    <w:p w:rsidR="006320BF" w:rsidRDefault="0014079B">
      <w:pPr>
        <w:pStyle w:val="SHHeading4"/>
      </w:pPr>
      <w:r>
        <w:t>keep all Conducting Media, plant, equipment or fixtures forming part of the Premises [(or that exclusively serve them)</w:t>
      </w:r>
      <w:r w:rsidRPr="0014079B">
        <w:rPr>
          <w:rStyle w:val="FootnoteReference"/>
        </w:rPr>
        <w:footnoteReference w:id="47"/>
      </w:r>
      <w:r>
        <w:t xml:space="preserve">] [and any External Works] properly maintained and in good working order in accordance with good industry practice and any requirements </w:t>
      </w:r>
      <w:r>
        <w:t>of the Landlord’</w:t>
      </w:r>
      <w:r>
        <w:t>s insurers; and</w:t>
      </w:r>
    </w:p>
    <w:p w:rsidR="006320BF" w:rsidRDefault="0014079B">
      <w:pPr>
        <w:pStyle w:val="SHHeading4"/>
      </w:pPr>
      <w:r>
        <w:t xml:space="preserve">replace (where beyond economic repair) any Conducting Media and plant, equipment or fixtures forming part of the Premises [(or that exclusively </w:t>
      </w:r>
      <w:r>
        <w:lastRenderedPageBreak/>
        <w:t>serve them)</w:t>
      </w:r>
      <w:r w:rsidRPr="0014079B">
        <w:rPr>
          <w:rStyle w:val="FootnoteReference"/>
        </w:rPr>
        <w:footnoteReference w:id="48"/>
      </w:r>
      <w:r>
        <w:t>] [and any External Works] with items of equivalent or better quali</w:t>
      </w:r>
      <w:r>
        <w:t>ty.</w:t>
      </w:r>
    </w:p>
    <w:p w:rsidR="006320BF" w:rsidRDefault="0014079B">
      <w:pPr>
        <w:pStyle w:val="SHHeading3"/>
      </w:pPr>
      <w:bookmarkStart w:id="54" w:name="_Ref391479232"/>
      <w:r>
        <w:t>The Tenant must promptly replace any damaged glass forming part of the Premises with glass of equivalent appearance and of the same or better quality.</w:t>
      </w:r>
      <w:bookmarkEnd w:id="54"/>
    </w:p>
    <w:p w:rsidR="006320BF" w:rsidRDefault="0014079B">
      <w:pPr>
        <w:pStyle w:val="SHHeading3"/>
      </w:pPr>
      <w:r>
        <w:t>The Tenant must decorate the Premises as and when necessary and in the final six months of the Term.</w:t>
      </w:r>
    </w:p>
    <w:p w:rsidR="006320BF" w:rsidRDefault="0014079B">
      <w:pPr>
        <w:pStyle w:val="SHHeading3"/>
      </w:pPr>
      <w:r>
        <w:t>The obligations under this clause </w:t>
      </w:r>
      <w:r>
        <w:rPr>
          <w:b/>
        </w:rPr>
        <w:fldChar w:fldCharType="begin"/>
      </w:r>
      <w:r>
        <w:rPr>
          <w:b/>
        </w:rPr>
        <w:instrText xml:space="preserve"> REF _Ref356484078 \r \h  \* MERGEFORMAT </w:instrText>
      </w:r>
      <w:r>
        <w:rPr>
          <w:b/>
        </w:rPr>
      </w:r>
      <w:r>
        <w:rPr>
          <w:b/>
        </w:rPr>
        <w:fldChar w:fldCharType="separate"/>
      </w:r>
      <w:r>
        <w:rPr>
          <w:b/>
        </w:rPr>
        <w:t>4.9</w:t>
      </w:r>
      <w:r>
        <w:rPr>
          <w:b/>
        </w:rPr>
        <w:fldChar w:fldCharType="end"/>
      </w:r>
      <w:r>
        <w:rPr>
          <w:b/>
          <w:bCs/>
        </w:rPr>
        <w:t xml:space="preserve"> </w:t>
      </w:r>
      <w:r>
        <w:t>[apart from clause </w:t>
      </w:r>
      <w:r>
        <w:rPr>
          <w:b/>
        </w:rPr>
        <w:fldChar w:fldCharType="begin"/>
      </w:r>
      <w:r>
        <w:rPr>
          <w:b/>
        </w:rPr>
        <w:instrText xml:space="preserve"> REF _Ref391479232 \r \h  \* MERGEFORMAT </w:instrText>
      </w:r>
      <w:r>
        <w:rPr>
          <w:b/>
        </w:rPr>
      </w:r>
      <w:r>
        <w:rPr>
          <w:b/>
        </w:rPr>
        <w:fldChar w:fldCharType="separate"/>
      </w:r>
      <w:r>
        <w:rPr>
          <w:b/>
        </w:rPr>
        <w:t>4.9.2</w:t>
      </w:r>
      <w:r>
        <w:rPr>
          <w:b/>
        </w:rPr>
        <w:fldChar w:fldCharType="end"/>
      </w:r>
      <w:r>
        <w:t xml:space="preserve"> ]exclude:</w:t>
      </w:r>
    </w:p>
    <w:p w:rsidR="006320BF" w:rsidRDefault="0014079B">
      <w:pPr>
        <w:pStyle w:val="SHHeading4"/>
      </w:pPr>
      <w:r>
        <w:t>damage by any Insured Risk, except to the extent that payment of any insurance money is refused because of anything the Tenant does or fails to do and the Tenant has not complied with paragraph </w:t>
      </w:r>
      <w:r>
        <w:rPr>
          <w:b/>
          <w:bCs/>
        </w:rPr>
        <w:fldChar w:fldCharType="begin"/>
      </w:r>
      <w:r>
        <w:rPr>
          <w:b/>
          <w:bCs/>
        </w:rPr>
        <w:instrText xml:space="preserve"> REF _Ref322097335 \n \h </w:instrText>
      </w:r>
      <w:r>
        <w:rPr>
          <w:b/>
          <w:bCs/>
        </w:rPr>
      </w:r>
      <w:r>
        <w:rPr>
          <w:b/>
          <w:bCs/>
        </w:rPr>
        <w:fldChar w:fldCharType="separate"/>
      </w:r>
      <w:r>
        <w:rPr>
          <w:b/>
          <w:bCs/>
        </w:rPr>
        <w:t>1.1.3</w:t>
      </w:r>
      <w:r>
        <w:rPr>
          <w:b/>
          <w:bCs/>
        </w:rP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6320BF" w:rsidRDefault="0014079B">
      <w:pPr>
        <w:pStyle w:val="SHHeading4"/>
      </w:pPr>
      <w:r>
        <w:t>damage by any Uninsured Risk.</w:t>
      </w:r>
    </w:p>
    <w:p w:rsidR="006320BF" w:rsidRDefault="0014079B">
      <w:pPr>
        <w:pStyle w:val="SHHeading22ndStyle"/>
      </w:pPr>
      <w:bookmarkStart w:id="55" w:name="_Ref322090246"/>
      <w:bookmarkStart w:id="56" w:name="_Toc536773076"/>
      <w:bookmarkStart w:id="57" w:name="_Toc50542189"/>
      <w:r>
        <w:t>Allow entry</w:t>
      </w:r>
      <w:bookmarkEnd w:id="55"/>
      <w:bookmarkEnd w:id="56"/>
      <w:bookmarkEnd w:id="57"/>
    </w:p>
    <w:p w:rsidR="006320BF" w:rsidRDefault="0014079B">
      <w:pPr>
        <w:pStyle w:val="SHHeading3"/>
      </w:pPr>
      <w:r>
        <w:t xml:space="preserve">The Tenant must allow the </w:t>
      </w:r>
      <w:r>
        <w:t>Landlord to enter and inspect the Premises.</w:t>
      </w:r>
    </w:p>
    <w:p w:rsidR="006320BF" w:rsidRDefault="0014079B">
      <w:pPr>
        <w:pStyle w:val="SHHeading3"/>
      </w:pPr>
      <w:bookmarkStart w:id="58" w:name="_Ref358201571"/>
      <w:r>
        <w:t>If the Landlord requires the Tenant to remedy any breach of the Tenant’</w:t>
      </w:r>
      <w:r>
        <w:t>s obligations regarding the state and condition of the Premises or to remove any unauthorised alterations then the Tenant must comply with th</w:t>
      </w:r>
      <w:r>
        <w:t>ose requirements immediately in the case of an emergency or, in all other cases, begin to comply with those requirements within one month after being notified of them and diligently complete any works required.</w:t>
      </w:r>
      <w:bookmarkEnd w:id="58"/>
    </w:p>
    <w:p w:rsidR="006320BF" w:rsidRDefault="0014079B">
      <w:pPr>
        <w:pStyle w:val="SHHeading3"/>
      </w:pPr>
      <w:bookmarkStart w:id="59" w:name="_Ref408836796"/>
      <w:r>
        <w:t>If the Tenant does not comply with clause </w:t>
      </w:r>
      <w:r>
        <w:rPr>
          <w:b/>
        </w:rPr>
        <w:fldChar w:fldCharType="begin"/>
      </w:r>
      <w:r>
        <w:rPr>
          <w:b/>
        </w:rPr>
        <w:instrText xml:space="preserve"> RE</w:instrText>
      </w:r>
      <w:r>
        <w:rPr>
          <w:b/>
        </w:rPr>
        <w:instrText xml:space="preserve">F _Ref358201571 \r \h  \* MERGEFORMAT </w:instrText>
      </w:r>
      <w:r>
        <w:rPr>
          <w:b/>
        </w:rPr>
      </w:r>
      <w:r>
        <w:rPr>
          <w:b/>
        </w:rPr>
        <w:fldChar w:fldCharType="separate"/>
      </w:r>
      <w:r>
        <w:rPr>
          <w:b/>
        </w:rPr>
        <w:t>4.10.2</w:t>
      </w:r>
      <w:r>
        <w:rPr>
          <w:b/>
        </w:rPr>
        <w:fldChar w:fldCharType="end"/>
      </w:r>
      <w:r>
        <w:t xml:space="preserve">, the Landlord may enter the Premises and carry out any works required itself.  </w:t>
      </w:r>
      <w:r>
        <w:t>The Tenant must repay, as a debt on demand, all the costs the La</w:t>
      </w:r>
      <w:r>
        <w:t xml:space="preserve">ndlord incurs in so doing.  </w:t>
      </w:r>
      <w:r>
        <w:t>The Landlord’</w:t>
      </w:r>
      <w:r>
        <w:t>s rights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will be unaffected.</w:t>
      </w:r>
      <w:bookmarkEnd w:id="59"/>
    </w:p>
    <w:p w:rsidR="006320BF" w:rsidRDefault="0014079B">
      <w:pPr>
        <w:pStyle w:val="SHHeading22ndStyle"/>
      </w:pPr>
      <w:bookmarkStart w:id="60" w:name="_Ref322089999"/>
      <w:bookmarkStart w:id="61" w:name="_Toc536773077"/>
      <w:bookmarkStart w:id="62" w:name="_Toc50542190"/>
      <w:r>
        <w:t>Alterations</w:t>
      </w:r>
      <w:bookmarkEnd w:id="60"/>
      <w:bookmarkEnd w:id="61"/>
      <w:bookmarkEnd w:id="62"/>
    </w:p>
    <w:p w:rsidR="006320BF" w:rsidRDefault="0014079B">
      <w:pPr>
        <w:pStyle w:val="SHHeading3"/>
      </w:pPr>
      <w:r>
        <w:t>The Tenant has no rights to carry out any alterat</w:t>
      </w:r>
      <w:r>
        <w:t>ions, works or installations to the Premises or outside the Premises unless it is expressly permitted to do so under this clause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w:t>
      </w:r>
    </w:p>
    <w:p w:rsidR="006320BF" w:rsidRDefault="0014079B">
      <w:pPr>
        <w:pStyle w:val="SHHeading3"/>
      </w:pPr>
      <w:r>
        <w:t>The Tenant m</w:t>
      </w:r>
      <w:r>
        <w:t>ay, with the Landlord’</w:t>
      </w:r>
      <w:r>
        <w:t>s consent, carry out works to the Premises to install, alter or remove the shop front.</w:t>
      </w:r>
    </w:p>
    <w:p w:rsidR="006320BF" w:rsidRDefault="0014079B">
      <w:pPr>
        <w:pStyle w:val="SHHeading3"/>
      </w:pPr>
      <w:r>
        <w:t>[The Tenant may, with the Landlord’</w:t>
      </w:r>
      <w:r>
        <w:t xml:space="preserve">s consent, create openings in the walls[, ceiling or floor slabs] of the Building bounding the Premises that do </w:t>
      </w:r>
      <w:r>
        <w:t>not form a party wall with another Lettable Unit and in the structural walls within the Premises for the passage of the Conducting Media that exclusively serve the Premises.</w:t>
      </w:r>
      <w:r w:rsidRPr="0014079B">
        <w:rPr>
          <w:rStyle w:val="FootnoteReference"/>
        </w:rPr>
        <w:footnoteReference w:id="49"/>
      </w:r>
      <w:r>
        <w:t>]</w:t>
      </w:r>
    </w:p>
    <w:p w:rsidR="006320BF" w:rsidRDefault="0014079B">
      <w:pPr>
        <w:pStyle w:val="SHHeading3"/>
      </w:pPr>
      <w:r>
        <w:t>[</w:t>
      </w:r>
      <w:bookmarkStart w:id="63" w:name="_Ref498958301"/>
      <w:r>
        <w:t>The Tenant may, with the Landlord’</w:t>
      </w:r>
      <w:r>
        <w:t>s consent, carry out works outside the Premi</w:t>
      </w:r>
      <w:r>
        <w:t>ses:</w:t>
      </w:r>
      <w:bookmarkEnd w:id="63"/>
    </w:p>
    <w:p w:rsidR="006320BF" w:rsidRDefault="0014079B">
      <w:pPr>
        <w:pStyle w:val="SHHeading4"/>
      </w:pPr>
      <w:bookmarkStart w:id="64" w:name="_Ref481739431"/>
      <w:bookmarkStart w:id="65" w:name="_Ref498958613"/>
      <w:r>
        <w:t>to install or erect Plant on the Plant Area [in a location and] of a size and design approved by the Landlord</w:t>
      </w:r>
      <w:bookmarkEnd w:id="64"/>
      <w:r>
        <w:t>; and</w:t>
      </w:r>
      <w:bookmarkEnd w:id="65"/>
    </w:p>
    <w:p w:rsidR="006320BF" w:rsidRDefault="0014079B">
      <w:pPr>
        <w:pStyle w:val="SHHeading4"/>
      </w:pPr>
      <w:r>
        <w:lastRenderedPageBreak/>
        <w:t>to install new Conducting Media within the Building along routes approved by the Landlord to connect the Premises to any Plant installed</w:t>
      </w:r>
      <w:r>
        <w:t xml:space="preserve"> or erected by the Tenant under clause </w:t>
      </w:r>
      <w:r>
        <w:rPr>
          <w:b/>
        </w:rPr>
        <w:fldChar w:fldCharType="begin"/>
      </w:r>
      <w:r>
        <w:rPr>
          <w:b/>
        </w:rPr>
        <w:instrText xml:space="preserve"> REF _Ref498958613 \w \h  \* MERGEFORMAT </w:instrText>
      </w:r>
      <w:r>
        <w:rPr>
          <w:b/>
        </w:rPr>
      </w:r>
      <w:r>
        <w:rPr>
          <w:b/>
        </w:rPr>
        <w:fldChar w:fldCharType="separate"/>
      </w:r>
      <w:r>
        <w:rPr>
          <w:b/>
        </w:rPr>
        <w:t>4.11.4(a)</w:t>
      </w:r>
      <w:r>
        <w:rPr>
          <w:b/>
        </w:rPr>
        <w:fldChar w:fldCharType="end"/>
      </w:r>
      <w:r>
        <w:t>.]</w:t>
      </w:r>
    </w:p>
    <w:p w:rsidR="006320BF" w:rsidRDefault="0014079B">
      <w:pPr>
        <w:pStyle w:val="SHHeading3"/>
      </w:pPr>
      <w:r>
        <w:t>The Tenant may install, alter and remove tenant’</w:t>
      </w:r>
      <w:r>
        <w:t>s fixtures</w:t>
      </w:r>
      <w:r w:rsidRPr="0014079B">
        <w:rPr>
          <w:rStyle w:val="FootnoteReference"/>
        </w:rPr>
        <w:footnoteReference w:id="50"/>
      </w:r>
      <w:r>
        <w:t xml:space="preserve"> and carry out internal non-structura</w:t>
      </w:r>
      <w:r>
        <w:t>l works to the Premises that will not have an adverse impact on the Environmental Performance of the Building or the Building Management Systems without the Landlord’</w:t>
      </w:r>
      <w:r>
        <w:t xml:space="preserve">s consent, but the Tenant must notify the Landlord promptly after completing those works.  </w:t>
      </w:r>
      <w:r>
        <w:t>To enable those works to be carried out, the Tenant may drill fixing holes into the floors, ceilings, columns or walls within or bounding the Premises.</w:t>
      </w:r>
    </w:p>
    <w:p w:rsidR="006320BF" w:rsidRDefault="0014079B">
      <w:pPr>
        <w:pStyle w:val="SHHeading3"/>
      </w:pPr>
      <w:bookmarkStart w:id="66" w:name="_Ref355787058"/>
      <w:r>
        <w:t xml:space="preserve">The Tenant must comply with its obligations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rPr>
          <w:b/>
        </w:rPr>
        <w:t xml:space="preserve"> </w:t>
      </w:r>
      <w:r>
        <w:t>when carrying out or installing any Permitted Works, whether or not the Landlord’</w:t>
      </w:r>
      <w:r>
        <w:t>s consent is required for them.</w:t>
      </w:r>
      <w:r w:rsidRPr="0014079B">
        <w:rPr>
          <w:rStyle w:val="FootnoteReference"/>
        </w:rPr>
        <w:footnoteReference w:id="51"/>
      </w:r>
    </w:p>
    <w:p w:rsidR="006320BF" w:rsidRDefault="0014079B">
      <w:pPr>
        <w:pStyle w:val="SHHeading3"/>
      </w:pPr>
      <w:bookmarkStart w:id="67" w:name="_Ref358201841"/>
      <w:r>
        <w:t>Where the Landlord’</w:t>
      </w:r>
      <w:r>
        <w:t>s consent is expressly required under this clause </w:t>
      </w:r>
      <w:r>
        <w:rPr>
          <w:b/>
        </w:rPr>
        <w:fldChar w:fldCharType="begin"/>
      </w:r>
      <w:r>
        <w:rPr>
          <w:b/>
        </w:rPr>
        <w:instrText xml:space="preserve"> REF _Ref322089999 \r \h </w:instrText>
      </w:r>
      <w:r>
        <w:rPr>
          <w:b/>
        </w:rPr>
        <w:instrText xml:space="preserve"> \* MERGEFORMAT </w:instrText>
      </w:r>
      <w:r>
        <w:rPr>
          <w:b/>
        </w:rPr>
      </w:r>
      <w:r>
        <w:rPr>
          <w:b/>
        </w:rPr>
        <w:fldChar w:fldCharType="separate"/>
      </w:r>
      <w:r>
        <w:rPr>
          <w:b/>
        </w:rPr>
        <w:t>4.11</w:t>
      </w:r>
      <w:r>
        <w:rPr>
          <w:b/>
        </w:rPr>
        <w:fldChar w:fldCharType="end"/>
      </w:r>
      <w:r>
        <w:t xml:space="preserve">, the Landlord may impose requirements on the Tenant in addition to those contained in </w:t>
      </w:r>
      <w:r>
        <w:rPr>
          <w:b/>
        </w:rPr>
        <w:fldChar w:fldCharType="begin"/>
      </w:r>
      <w:r>
        <w:rPr>
          <w:b/>
        </w:rPr>
        <w:instrText xml:space="preserve"> REF _Ref498963659 \n \h </w:instrText>
      </w:r>
      <w:r>
        <w:rPr>
          <w:b/>
        </w:rPr>
      </w:r>
      <w:r>
        <w:rPr>
          <w:b/>
        </w:rPr>
        <w:fldChar w:fldCharType="separate"/>
      </w:r>
      <w:r>
        <w:rPr>
          <w:b/>
        </w:rPr>
        <w:t>Schedule 6</w:t>
      </w:r>
      <w:r>
        <w:rPr>
          <w:b/>
        </w:rPr>
        <w:fldChar w:fldCharType="end"/>
      </w:r>
      <w:r>
        <w:t xml:space="preserve"> when giving its consent.</w:t>
      </w:r>
      <w:bookmarkEnd w:id="67"/>
    </w:p>
    <w:p w:rsidR="006320BF" w:rsidRDefault="0014079B">
      <w:pPr>
        <w:pStyle w:val="SHHeading3"/>
      </w:pPr>
      <w:r>
        <w:t>[</w:t>
      </w:r>
      <w:bookmarkStart w:id="68" w:name="_Ref419107593"/>
      <w:bookmarkStart w:id="69" w:name="_Ref503166522"/>
      <w:r>
        <w:t xml:space="preserve">If the Landlord, in its absolute discretion, permits alterations, works or installations outside the Premises that are not permitted by this Lease, those alterations, works or installations will then be </w:t>
      </w:r>
      <w:r>
        <w:t>treated as External Works.</w:t>
      </w:r>
      <w:bookmarkEnd w:id="68"/>
      <w:bookmarkEnd w:id="69"/>
      <w:r>
        <w:t>]</w:t>
      </w:r>
    </w:p>
    <w:p w:rsidR="006320BF" w:rsidRDefault="0014079B">
      <w:pPr>
        <w:pStyle w:val="SHHeading22ndStyle"/>
      </w:pPr>
      <w:bookmarkStart w:id="70" w:name="_Toc536773078"/>
      <w:bookmarkStart w:id="71" w:name="_Toc50542191"/>
      <w:r>
        <w:t>Signs and advertisements</w:t>
      </w:r>
      <w:bookmarkEnd w:id="66"/>
      <w:bookmarkEnd w:id="70"/>
      <w:bookmarkEnd w:id="71"/>
    </w:p>
    <w:p w:rsidR="006320BF" w:rsidRDefault="0014079B">
      <w:pPr>
        <w:pStyle w:val="SHHeading3"/>
      </w:pPr>
      <w:r>
        <w:t>The Tenant must not display any signs or advertisements on the Premises other than:</w:t>
      </w:r>
    </w:p>
    <w:p w:rsidR="006320BF" w:rsidRDefault="0014079B">
      <w:pPr>
        <w:pStyle w:val="SHHeading4"/>
      </w:pPr>
      <w:r>
        <w:t>signs approved by the Landlord;</w:t>
      </w:r>
    </w:p>
    <w:p w:rsidR="006320BF" w:rsidRDefault="0014079B">
      <w:pPr>
        <w:pStyle w:val="SHHeading4"/>
      </w:pPr>
      <w:r>
        <w:t>normal trade signs displayed from within the Premises; or</w:t>
      </w:r>
    </w:p>
    <w:p w:rsidR="006320BF" w:rsidRDefault="0014079B">
      <w:pPr>
        <w:pStyle w:val="SHHeading4"/>
      </w:pPr>
      <w:r>
        <w:t xml:space="preserve">signage on the fascia of </w:t>
      </w:r>
      <w:r>
        <w:t>the Premises that indicates the Tenant’</w:t>
      </w:r>
      <w:r>
        <w:t>s trading name in the style of and consistent with the Tenant’</w:t>
      </w:r>
      <w:r>
        <w:t>s standard fascia signage.</w:t>
      </w:r>
    </w:p>
    <w:p w:rsidR="006320BF" w:rsidRDefault="0014079B">
      <w:pPr>
        <w:pStyle w:val="SHHeading3"/>
      </w:pPr>
      <w:r>
        <w:t>Where the Premises have a glazed shop front, the Tenant must maintain either the visibility of the shop interior from the shop f</w:t>
      </w:r>
      <w:r>
        <w:t>ront or a window display in keeping with good retailing practice.</w:t>
      </w:r>
    </w:p>
    <w:p w:rsidR="006320BF" w:rsidRDefault="0014079B">
      <w:pPr>
        <w:pStyle w:val="SHHeading3"/>
      </w:pPr>
      <w:r>
        <w:t>The Tenant must keep the Premises adequately lit during the Estate Opening Hours.</w:t>
      </w:r>
    </w:p>
    <w:p w:rsidR="006320BF" w:rsidRDefault="0014079B">
      <w:pPr>
        <w:pStyle w:val="SHHeading22ndStyle"/>
      </w:pPr>
      <w:bookmarkStart w:id="72" w:name="_Toc536773079"/>
      <w:bookmarkStart w:id="73" w:name="_Toc50542192"/>
      <w:r>
        <w:t>Obligations at the End Date</w:t>
      </w:r>
      <w:bookmarkEnd w:id="72"/>
      <w:bookmarkEnd w:id="73"/>
    </w:p>
    <w:p w:rsidR="006320BF" w:rsidRDefault="0014079B">
      <w:pPr>
        <w:pStyle w:val="SHHeading3"/>
      </w:pPr>
      <w:bookmarkStart w:id="74" w:name="_Ref322090480"/>
      <w:r>
        <w:t>By the End Date the Tenant must have removed:</w:t>
      </w:r>
      <w:bookmarkEnd w:id="74"/>
    </w:p>
    <w:p w:rsidR="006320BF" w:rsidRDefault="0014079B">
      <w:pPr>
        <w:pStyle w:val="SHHeading4"/>
      </w:pPr>
      <w:r>
        <w:t>all tenant’</w:t>
      </w:r>
      <w:r>
        <w:t>s and trade fixtures an</w:t>
      </w:r>
      <w:r>
        <w:t>d loose contents from the Premises;</w:t>
      </w:r>
    </w:p>
    <w:p w:rsidR="006320BF" w:rsidRDefault="0014079B">
      <w:pPr>
        <w:pStyle w:val="SHHeading4"/>
      </w:pPr>
      <w:r>
        <w:lastRenderedPageBreak/>
        <w:t>all Electronic Communications Apparatus and apparatus relating to Wireless Data Services installed by the Tenant or any undertenant at the Premises;</w:t>
      </w:r>
    </w:p>
    <w:p w:rsidR="006320BF" w:rsidRDefault="0014079B">
      <w:pPr>
        <w:pStyle w:val="SHHeading4"/>
      </w:pPr>
      <w:r>
        <w:t xml:space="preserve">all signage installed by the Tenant or any undertenant at the Premises </w:t>
      </w:r>
      <w:r>
        <w:t>or elsewhere on the Building or the Estate;</w:t>
      </w:r>
    </w:p>
    <w:p w:rsidR="006320BF" w:rsidRDefault="0014079B">
      <w:pPr>
        <w:pStyle w:val="SHHeading4"/>
      </w:pPr>
      <w:bookmarkStart w:id="75" w:name="_Ref322090513"/>
      <w:bookmarkStart w:id="76" w:name="_Ref521409088"/>
      <w:r>
        <w:t>unless and to the extent that the Landlord and the Tenant otherwise agree, all Permitted Works</w:t>
      </w:r>
      <w:bookmarkEnd w:id="75"/>
      <w:r>
        <w:t>; and</w:t>
      </w:r>
      <w:bookmarkEnd w:id="76"/>
    </w:p>
    <w:p w:rsidR="006320BF" w:rsidRDefault="0014079B">
      <w:pPr>
        <w:pStyle w:val="SHHeading4"/>
      </w:pPr>
      <w:r>
        <w:t>without affecting any other Landlord’</w:t>
      </w:r>
      <w:r>
        <w:t xml:space="preserve">s rights, any works that have been carried out in breach of any obligation </w:t>
      </w:r>
      <w:r>
        <w:t>in this Lease.</w:t>
      </w:r>
    </w:p>
    <w:p w:rsidR="006320BF" w:rsidRDefault="0014079B">
      <w:pPr>
        <w:pStyle w:val="SHHeading3"/>
      </w:pPr>
      <w:bookmarkStart w:id="77" w:name="_Ref322091675"/>
      <w:r>
        <w:t>The Tenant must make good all damage to the Premises, the Building or the Estate caused when complying with clause </w:t>
      </w:r>
      <w:r>
        <w:rPr>
          <w:b/>
        </w:rPr>
        <w:fldChar w:fldCharType="begin"/>
      </w:r>
      <w:r>
        <w:rPr>
          <w:b/>
        </w:rPr>
        <w:instrText xml:space="preserve"> REF _Ref322090480 \r \h  \* MERGEFORMAT </w:instrText>
      </w:r>
      <w:r>
        <w:rPr>
          <w:b/>
        </w:rPr>
      </w:r>
      <w:r>
        <w:rPr>
          <w:b/>
        </w:rPr>
        <w:fldChar w:fldCharType="separate"/>
      </w:r>
      <w:r>
        <w:rPr>
          <w:b/>
        </w:rPr>
        <w:t>4.13.1</w:t>
      </w:r>
      <w:r>
        <w:rPr>
          <w:b/>
        </w:rPr>
        <w:fldChar w:fldCharType="end"/>
      </w:r>
      <w:r>
        <w:t xml:space="preserve"> and restore</w:t>
      </w:r>
      <w:r>
        <w:t xml:space="preserve"> them to the same configuration, state and condition as they were in before the items removed were originally installed.</w:t>
      </w:r>
      <w:bookmarkEnd w:id="77"/>
    </w:p>
    <w:p w:rsidR="006320BF" w:rsidRDefault="0014079B">
      <w:pPr>
        <w:pStyle w:val="SHHeading3"/>
      </w:pPr>
      <w:r>
        <w:t>At the End Date the Tenant must:</w:t>
      </w:r>
    </w:p>
    <w:p w:rsidR="006320BF" w:rsidRDefault="0014079B">
      <w:pPr>
        <w:pStyle w:val="SHHeading4"/>
      </w:pPr>
      <w:r>
        <w:t>give back the Premises (and the fixtures, plant and equipment in them) in good decorative order and in</w:t>
      </w:r>
      <w:r>
        <w:t xml:space="preserve"> a state, condition and working order consistent with the Tenant’</w:t>
      </w:r>
      <w:r>
        <w:t>s obligations in this Lease;</w:t>
      </w:r>
      <w:r w:rsidRPr="0014079B">
        <w:rPr>
          <w:rStyle w:val="FootnoteReference"/>
        </w:rPr>
        <w:footnoteReference w:id="52"/>
      </w:r>
    </w:p>
    <w:p w:rsidR="006320BF" w:rsidRDefault="0014079B">
      <w:pPr>
        <w:pStyle w:val="SHHeading4"/>
      </w:pPr>
      <w:r>
        <w:t>give back the Premises with vacant possession[, except to the extent that any permitted undertenant has the right to the statutory continuation of its underleas</w:t>
      </w:r>
      <w:r>
        <w:t>e under the 1</w:t>
      </w:r>
      <w:r>
        <w:t>954 </w:t>
      </w:r>
      <w:r>
        <w:t>Act</w:t>
      </w:r>
      <w:r w:rsidRPr="0014079B">
        <w:rPr>
          <w:rStyle w:val="FootnoteReference"/>
        </w:rPr>
        <w:footnoteReference w:id="53"/>
      </w:r>
      <w:r>
        <w:t>]; and</w:t>
      </w:r>
    </w:p>
    <w:p w:rsidR="006320BF" w:rsidRDefault="0014079B">
      <w:pPr>
        <w:pStyle w:val="SHHeading4"/>
      </w:pPr>
      <w:r>
        <w:t>hand to the Landlord any registers or records maintained by the Tenant pursuant to any statutory duty that relate to the Premises including any health and safety file, EPC and asbestos survey.</w:t>
      </w:r>
    </w:p>
    <w:p w:rsidR="006320BF" w:rsidRDefault="0014079B">
      <w:pPr>
        <w:pStyle w:val="SHHeading3"/>
      </w:pPr>
      <w:r>
        <w:t xml:space="preserve">If the Tenant has not removed all </w:t>
      </w:r>
      <w:r>
        <w:t>of its property from the Premises by the End Date:</w:t>
      </w:r>
    </w:p>
    <w:p w:rsidR="006320BF" w:rsidRDefault="0014079B">
      <w:pPr>
        <w:pStyle w:val="SHHeading4"/>
      </w:pPr>
      <w:r>
        <w:t>the Landlord may dispose of that property as the agent of the Tenant after giving the Tenant not less than five Business Days’</w:t>
      </w:r>
      <w:r>
        <w:t xml:space="preserve"> notice of its intention to do so;</w:t>
      </w:r>
    </w:p>
    <w:p w:rsidR="006320BF" w:rsidRDefault="0014079B">
      <w:pPr>
        <w:pStyle w:val="SHHeading4"/>
      </w:pPr>
      <w:r>
        <w:t>the Tenant must indemnify the Landlord again</w:t>
      </w:r>
      <w:r>
        <w:t>st any liability of the Landlord to any third party whose property has been disposed of in the genuine but mistaken belief that it belonged to the Tenant; and</w:t>
      </w:r>
    </w:p>
    <w:p w:rsidR="006320BF" w:rsidRDefault="0014079B">
      <w:pPr>
        <w:pStyle w:val="SHHeading4"/>
      </w:pPr>
      <w:r>
        <w:t>the Landlord must pay to the Tenant the proceeds of the disposal after deducting the costs of tra</w:t>
      </w:r>
      <w:r>
        <w:t>nsportation, storage and disposal incurred by the Landlord.</w:t>
      </w:r>
    </w:p>
    <w:p w:rsidR="006320BF" w:rsidRDefault="0014079B">
      <w:pPr>
        <w:pStyle w:val="SHHeading22ndStyle"/>
      </w:pPr>
      <w:bookmarkStart w:id="78" w:name="_Toc536773080"/>
      <w:bookmarkStart w:id="79" w:name="_Toc50542193"/>
      <w:r>
        <w:t>User</w:t>
      </w:r>
      <w:r w:rsidRPr="0014079B">
        <w:rPr>
          <w:rStyle w:val="FootnoteReference"/>
          <w:b/>
        </w:rPr>
        <w:footnoteReference w:id="54"/>
      </w:r>
      <w:bookmarkEnd w:id="78"/>
      <w:bookmarkEnd w:id="79"/>
    </w:p>
    <w:p w:rsidR="006320BF" w:rsidRDefault="0014079B">
      <w:pPr>
        <w:pStyle w:val="SHHeading3"/>
      </w:pPr>
      <w:r>
        <w:t>The Tenant must not use the Premises other than for the Permitted Use.</w:t>
      </w:r>
      <w:r w:rsidRPr="0014079B">
        <w:rPr>
          <w:rStyle w:val="FootnoteReference"/>
        </w:rPr>
        <w:footnoteReference w:id="55"/>
      </w:r>
    </w:p>
    <w:p w:rsidR="006320BF" w:rsidRDefault="0014079B">
      <w:pPr>
        <w:pStyle w:val="SHHeading3"/>
      </w:pPr>
      <w:r>
        <w:lastRenderedPageBreak/>
        <w:t>The Tenant must not use the Premises:</w:t>
      </w:r>
    </w:p>
    <w:p w:rsidR="006320BF" w:rsidRDefault="0014079B">
      <w:pPr>
        <w:pStyle w:val="SHHeading4"/>
      </w:pPr>
      <w:r>
        <w:t>for any illegal activity;</w:t>
      </w:r>
    </w:p>
    <w:p w:rsidR="006320BF" w:rsidRDefault="0014079B">
      <w:pPr>
        <w:pStyle w:val="SHHeading4"/>
      </w:pPr>
      <w:r>
        <w:t xml:space="preserve">as a betting office, an amusement arcade or in </w:t>
      </w:r>
      <w:r>
        <w:t>connection with gaming;</w:t>
      </w:r>
    </w:p>
    <w:p w:rsidR="006320BF" w:rsidRDefault="0014079B">
      <w:pPr>
        <w:pStyle w:val="SHHeading4"/>
      </w:pPr>
      <w:r>
        <w:t>for any political or campaigning purposes or for any sale by auction; or</w:t>
      </w:r>
      <w:r w:rsidRPr="0014079B">
        <w:rPr>
          <w:rStyle w:val="FootnoteReference"/>
        </w:rPr>
        <w:footnoteReference w:id="56"/>
      </w:r>
    </w:p>
    <w:p w:rsidR="006320BF" w:rsidRDefault="0014079B">
      <w:pPr>
        <w:pStyle w:val="SHHeading4"/>
      </w:pPr>
      <w:r>
        <w:t>for the sale of alcohol for consumption [on or off] the Premises or for the preparation or cooking of food other than, in either case, in connection with sta</w:t>
      </w:r>
      <w:r>
        <w:t>ff[ and customer] catering facilities ancillary to the Permitted Use.</w:t>
      </w:r>
    </w:p>
    <w:p w:rsidR="006320BF" w:rsidRDefault="0014079B">
      <w:pPr>
        <w:pStyle w:val="SHHeading3"/>
      </w:pPr>
      <w:r>
        <w:t>The Tenant must not:</w:t>
      </w:r>
    </w:p>
    <w:p w:rsidR="006320BF" w:rsidRDefault="0014079B">
      <w:pPr>
        <w:pStyle w:val="SHHeading4"/>
      </w:pPr>
      <w:r>
        <w:t xml:space="preserve">keep in the Premises any plant, machinery or equipment (except that properly required for the Permitted Use) or any petrol or other explosive or specially flammable </w:t>
      </w:r>
      <w:r>
        <w:t>substance[ (other than petrol in the tanks of vehicles parked in any parking spaces within the Premises)];</w:t>
      </w:r>
    </w:p>
    <w:p w:rsidR="006320BF" w:rsidRDefault="0014079B">
      <w:pPr>
        <w:pStyle w:val="SHHeading4"/>
      </w:pPr>
      <w:r>
        <w:t>cause any nuisance or damage to the Landlord or the other tenants or occupiers of the Building or the Estate or to the owners, tenants or occupiers o</w:t>
      </w:r>
      <w:r>
        <w:t>f any adjoining premises;</w:t>
      </w:r>
    </w:p>
    <w:p w:rsidR="006320BF" w:rsidRDefault="0014079B">
      <w:pPr>
        <w:pStyle w:val="SHHeading4"/>
      </w:pPr>
      <w:r>
        <w:t>overload any part of the Premises or the Building or any plant, machinery, equipment or Conducting Media;</w:t>
      </w:r>
    </w:p>
    <w:p w:rsidR="006320BF" w:rsidRDefault="0014079B">
      <w:pPr>
        <w:pStyle w:val="SHHeading4"/>
      </w:pPr>
      <w:r>
        <w:t xml:space="preserve">do anything that blocks the Conducting Media or makes them function less efficiently including any blockage to or corrosion of any drains, pipes or sewers by virtue of any waste, grease or refuse deposited by the Tenant or any cleaning of them carried out </w:t>
      </w:r>
      <w:r>
        <w:t>by the Tenant; or</w:t>
      </w:r>
    </w:p>
    <w:p w:rsidR="006320BF" w:rsidRDefault="0014079B">
      <w:pPr>
        <w:pStyle w:val="SHHeading4"/>
      </w:pPr>
      <w:r>
        <w:t>operate any apparatus so as to interfere with the lawful use of Electronic Communications Apparatus or the provision of Wireless Data Services elsewhere in the Building, the Estate or on any adjoining premises.</w:t>
      </w:r>
    </w:p>
    <w:p w:rsidR="006320BF" w:rsidRDefault="0014079B">
      <w:pPr>
        <w:pStyle w:val="SHHeading3"/>
      </w:pPr>
      <w:r>
        <w:t>[The Tenant must comply wit</w:t>
      </w:r>
      <w:r>
        <w:t>h any Wireless Policy.</w:t>
      </w:r>
      <w:r w:rsidRPr="0014079B">
        <w:rPr>
          <w:rStyle w:val="FootnoteReference"/>
        </w:rPr>
        <w:footnoteReference w:id="57"/>
      </w:r>
      <w:r>
        <w:t>]</w:t>
      </w:r>
    </w:p>
    <w:p w:rsidR="006320BF" w:rsidRDefault="0014079B">
      <w:pPr>
        <w:pStyle w:val="SHHeading3"/>
      </w:pPr>
      <w:r>
        <w:t>The Tenant must not install or use Electronic Communications Apparatus or apparatus relating to Wireless Data Services within the Premises unless solely for use in connection with the lawful occupier’</w:t>
      </w:r>
      <w:r>
        <w:t xml:space="preserve">s business at the Premises.  </w:t>
      </w:r>
      <w:r>
        <w:t>[</w:t>
      </w:r>
      <w:r>
        <w:t>Landlord’</w:t>
      </w:r>
      <w:r>
        <w:t>s consent must be obtained prior to installation.]</w:t>
      </w:r>
    </w:p>
    <w:p w:rsidR="006320BF" w:rsidRDefault="0014079B">
      <w:pPr>
        <w:pStyle w:val="SHHeading3"/>
      </w:pPr>
      <w:r>
        <w:t>When exercising any right granted to it for entry to any other part of the Building or the Estate the Tenant must:</w:t>
      </w:r>
    </w:p>
    <w:p w:rsidR="006320BF" w:rsidRDefault="0014079B">
      <w:pPr>
        <w:pStyle w:val="SHHeading4"/>
      </w:pPr>
      <w:r>
        <w:t>cause as little damage and interference as is reasonably practicable to the remai</w:t>
      </w:r>
      <w:r>
        <w:t>nder of the Building or the Estate and the business of its tenants and occupiers and make good any physical damage caused; and</w:t>
      </w:r>
    </w:p>
    <w:p w:rsidR="006320BF" w:rsidRDefault="0014079B">
      <w:pPr>
        <w:pStyle w:val="SHHeading4"/>
      </w:pPr>
      <w:r>
        <w:t>comply with the Landlord’</w:t>
      </w:r>
      <w:r>
        <w:t>s requirements and those of any other tenants and occupiers of the Building or the Estate who are affect</w:t>
      </w:r>
      <w:r>
        <w:t>ed.</w:t>
      </w:r>
    </w:p>
    <w:p w:rsidR="006320BF" w:rsidRDefault="0014079B">
      <w:pPr>
        <w:pStyle w:val="SHHeading3"/>
      </w:pPr>
      <w:r>
        <w:lastRenderedPageBreak/>
        <w:t>On each day that the Premises are open for trade, the Tenant must arrange collection of any of the Tenant’</w:t>
      </w:r>
      <w:r>
        <w:t>s customer trolleys that have been left on other parts of the Estate.</w:t>
      </w:r>
      <w:r w:rsidRPr="0014079B">
        <w:rPr>
          <w:rStyle w:val="FootnoteReference"/>
        </w:rPr>
        <w:footnoteReference w:id="58"/>
      </w:r>
    </w:p>
    <w:p w:rsidR="006320BF" w:rsidRDefault="0014079B">
      <w:pPr>
        <w:pStyle w:val="SHHeading3"/>
      </w:pPr>
      <w:r>
        <w:t>The Tenant must provide the Landlord with the names, addresses and telepho</w:t>
      </w:r>
      <w:r>
        <w:t>ne numbers of not fewer than two people who from time to time hold keys and any security access codes to the Premises and who may be contacted in an emergency if the Landlord needs access to the Premises outside the Tenant’</w:t>
      </w:r>
      <w:r>
        <w:t>s normal business hours.</w:t>
      </w:r>
    </w:p>
    <w:p w:rsidR="006320BF" w:rsidRDefault="0014079B">
      <w:pPr>
        <w:pStyle w:val="SHHeading3"/>
      </w:pPr>
      <w:r>
        <w:t>[The Ten</w:t>
      </w:r>
      <w:r>
        <w:t>ant must not use any parking spaces in respect of which the Tenant is granted rights under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w:instrText>
      </w:r>
      <w:r>
        <w:rPr>
          <w:b/>
        </w:rPr>
        <w:instrText xml:space="preserve">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6320BF" w:rsidRDefault="0014079B">
      <w:pPr>
        <w:pStyle w:val="SHHeading4"/>
      </w:pPr>
      <w:r>
        <w:t>except for the parking of vehicles belonging to persons wo</w:t>
      </w:r>
      <w:r>
        <w:t>rking at the Premises or any authorised visitors to the Premises; or</w:t>
      </w:r>
    </w:p>
    <w:p w:rsidR="006320BF" w:rsidRDefault="0014079B">
      <w:pPr>
        <w:pStyle w:val="SHHeading4"/>
      </w:pPr>
      <w:r>
        <w:t>for the repair, refuelling or maintenance of any vehicles.]</w:t>
      </w:r>
    </w:p>
    <w:p w:rsidR="006320BF" w:rsidRDefault="0014079B">
      <w:pPr>
        <w:pStyle w:val="SHHeading22ndStyle"/>
      </w:pPr>
      <w:bookmarkStart w:id="80" w:name="_Toc536773081"/>
      <w:bookmarkStart w:id="81" w:name="_Toc50542194"/>
      <w:r>
        <w:t>Dealings with the Premises</w:t>
      </w:r>
      <w:r w:rsidRPr="0014079B">
        <w:rPr>
          <w:rStyle w:val="FootnoteReference"/>
          <w:b/>
        </w:rPr>
        <w:footnoteReference w:id="59"/>
      </w:r>
      <w:bookmarkStart w:id="82" w:name="_Ref322090542"/>
      <w:bookmarkEnd w:id="80"/>
      <w:bookmarkEnd w:id="81"/>
    </w:p>
    <w:bookmarkEnd w:id="82"/>
    <w:p w:rsidR="006320BF" w:rsidRDefault="0014079B">
      <w:pPr>
        <w:pStyle w:val="SHHeading3"/>
      </w:pPr>
      <w:r>
        <w:t>The Tenant must not assign, underlet, charge, hold on trust or part with or share possession or oc</w:t>
      </w:r>
      <w:r>
        <w:t>cupation of the Premises in whole or in part, except as authorised under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xml:space="preserve"> [or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w:t>
      </w:r>
    </w:p>
    <w:p w:rsidR="006320BF" w:rsidRDefault="0014079B">
      <w:pPr>
        <w:pStyle w:val="SHHeading3"/>
      </w:pPr>
      <w:r>
        <w:t>[The Tenant must not assign the whole of the Premises [or underlet the Premises in whole or in part] during the first three years of the Term.]</w:t>
      </w:r>
    </w:p>
    <w:p w:rsidR="006320BF" w:rsidRDefault="0014079B">
      <w:pPr>
        <w:pStyle w:val="SHHeading3"/>
      </w:pPr>
      <w:bookmarkStart w:id="83" w:name="_Ref384815884"/>
      <w:r>
        <w:t>The Tenant must not assign the whole [or underlet the whole [or a Permitted Part]]</w:t>
      </w:r>
      <w:r w:rsidRPr="0014079B">
        <w:rPr>
          <w:rStyle w:val="FootnoteReference"/>
        </w:rPr>
        <w:footnoteReference w:id="60"/>
      </w:r>
      <w:r>
        <w:t xml:space="preserve"> of the Premises unless it has complied its obligations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and the Landlord has decided (or it is treated that the Landlord has decided) not to accept an offer to surrender the Premises to the Landlord.</w:t>
      </w:r>
      <w:bookmarkEnd w:id="83"/>
    </w:p>
    <w:p w:rsidR="006320BF" w:rsidRDefault="0014079B">
      <w:pPr>
        <w:pStyle w:val="SHHeading3"/>
      </w:pPr>
      <w:bookmarkStart w:id="84" w:name="_Ref322091737"/>
      <w:r>
        <w:t>The Tenant may, with the Landlord’</w:t>
      </w:r>
      <w:r>
        <w:t>s consent, assign the whole of the Premises.</w:t>
      </w:r>
      <w:bookmarkEnd w:id="84"/>
    </w:p>
    <w:p w:rsidR="006320BF" w:rsidRDefault="0014079B">
      <w:pPr>
        <w:pStyle w:val="SHHeading3"/>
      </w:pPr>
      <w:bookmarkStart w:id="85" w:name="_Ref322090589"/>
      <w:r>
        <w:t xml:space="preserve">For the purposes of </w:t>
      </w:r>
      <w:r>
        <w:t>section 1</w:t>
      </w:r>
      <w:r>
        <w:t>9(1A) of the Landlord and Tenant Act 1</w:t>
      </w:r>
      <w:r>
        <w:t>927:</w:t>
      </w:r>
      <w:r w:rsidRPr="0014079B">
        <w:rPr>
          <w:rStyle w:val="FootnoteReference"/>
        </w:rPr>
        <w:footnoteReference w:id="61"/>
      </w:r>
      <w:bookmarkEnd w:id="85"/>
    </w:p>
    <w:p w:rsidR="006320BF" w:rsidRDefault="0014079B">
      <w:pPr>
        <w:pStyle w:val="SHHeading4"/>
      </w:pPr>
      <w:r>
        <w:t>the Tenant may not assign to a Current Guarantor;</w:t>
      </w:r>
    </w:p>
    <w:p w:rsidR="006320BF" w:rsidRDefault="0014079B">
      <w:pPr>
        <w:pStyle w:val="SHHeading4"/>
      </w:pPr>
      <w:r>
        <w:t>if required</w:t>
      </w:r>
      <w:r w:rsidRPr="0014079B">
        <w:rPr>
          <w:rStyle w:val="FootnoteReference"/>
        </w:rPr>
        <w:footnoteReference w:id="62"/>
      </w:r>
      <w:r>
        <w:t xml:space="preserve"> by the Landlord, any consent to assign may be subject to a condition that:</w:t>
      </w:r>
    </w:p>
    <w:p w:rsidR="006320BF" w:rsidRDefault="0014079B">
      <w:pPr>
        <w:pStyle w:val="SHHeading5"/>
      </w:pPr>
      <w:r>
        <w:t>the assigning tenant gives the Landlord an AGA; and</w:t>
      </w:r>
    </w:p>
    <w:p w:rsidR="006320BF" w:rsidRDefault="0014079B">
      <w:pPr>
        <w:pStyle w:val="SHHeading5"/>
      </w:pPr>
      <w:r>
        <w:t>any guarant</w:t>
      </w:r>
      <w:r>
        <w:t>or of the assigning tenant gives the Landlord a guarantee that the assigning tenant will comply with the terms of the AGA</w:t>
      </w:r>
    </w:p>
    <w:p w:rsidR="006320BF" w:rsidRDefault="0014079B">
      <w:pPr>
        <w:pStyle w:val="SHParagraph4"/>
      </w:pPr>
      <w:r>
        <w:lastRenderedPageBreak/>
        <w:t>in each case in a form that the Landlord requires, given as a deed and delivered to the Landlord before the assignment;</w:t>
      </w:r>
    </w:p>
    <w:p w:rsidR="006320BF" w:rsidRDefault="0014079B">
      <w:pPr>
        <w:pStyle w:val="SHHeading4"/>
      </w:pPr>
      <w:r>
        <w:t>any consent to</w:t>
      </w:r>
      <w:r>
        <w:t xml:space="preserve"> assign may (to the extent required by the Landlord) be subject to either or both of the following conditions:</w:t>
      </w:r>
    </w:p>
    <w:p w:rsidR="006320BF" w:rsidRDefault="0014079B">
      <w:pPr>
        <w:pStyle w:val="SHHeading5"/>
      </w:pPr>
      <w:r>
        <w:t>that a guarantor (approved by the Landlord) that is not a Current Guarantor guarantees the assignee’</w:t>
      </w:r>
      <w:r>
        <w:t>s performance of the Tenant’</w:t>
      </w:r>
      <w:r>
        <w:t xml:space="preserve">s obligations in </w:t>
      </w:r>
      <w:r>
        <w:t>this Lease; and</w:t>
      </w:r>
    </w:p>
    <w:p w:rsidR="006320BF" w:rsidRDefault="0014079B">
      <w:pPr>
        <w:pStyle w:val="SHHeading5"/>
      </w:pPr>
      <w:r>
        <w:t>the assignee enters into a rent deposit deed with the Landlord providing for a deposit of not less than [six] months’</w:t>
      </w:r>
      <w:r>
        <w:t xml:space="preserve"> Main Rent (plus VAT) (calculated as at the date of the assignment) as security for the assignee’</w:t>
      </w:r>
      <w:r>
        <w:t>s performance of the tenan</w:t>
      </w:r>
      <w:r>
        <w:t>t’</w:t>
      </w:r>
      <w:r>
        <w:t>s obligations in this Lease with a charge over the deposit;</w:t>
      </w:r>
    </w:p>
    <w:p w:rsidR="006320BF" w:rsidRDefault="0014079B">
      <w:pPr>
        <w:pStyle w:val="SHParagraph4"/>
      </w:pPr>
      <w:r>
        <w:t>in either case in a form that the Landlord requires, given as a deed and delivered to the Landlord before the assignment;</w:t>
      </w:r>
    </w:p>
    <w:p w:rsidR="006320BF" w:rsidRDefault="0014079B">
      <w:pPr>
        <w:pStyle w:val="SHHeading4"/>
      </w:pPr>
      <w:r>
        <w:t xml:space="preserve">the Landlord may refuse consent to assign if the Tenant has not paid in </w:t>
      </w:r>
      <w:r>
        <w:t>full all Rents and other sums due to the Landlord under this Lease that are not the subject of a legitimate dispute about their payment;</w:t>
      </w:r>
    </w:p>
    <w:p w:rsidR="006320BF" w:rsidRDefault="0014079B">
      <w:pPr>
        <w:pStyle w:val="SHHeading4"/>
      </w:pPr>
      <w:r>
        <w:t>the Landlord may refuse consent to assign in any other circumstances where it is reasonable to do so; and</w:t>
      </w:r>
    </w:p>
    <w:p w:rsidR="006320BF" w:rsidRDefault="0014079B">
      <w:pPr>
        <w:pStyle w:val="SHHeading4"/>
      </w:pPr>
      <w:r>
        <w:t xml:space="preserve">the Landlord </w:t>
      </w:r>
      <w:r>
        <w:t>may require any other condition to the Landlord’</w:t>
      </w:r>
      <w:r>
        <w:t>s consent if it is reasonable to do so.</w:t>
      </w:r>
    </w:p>
    <w:p w:rsidR="006320BF" w:rsidRDefault="0014079B">
      <w:pPr>
        <w:pStyle w:val="SHHeading3"/>
      </w:pPr>
      <w:r>
        <w:t xml:space="preserve">[The provisions of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apply to underlettings of the</w:t>
      </w:r>
      <w:r>
        <w:t xml:space="preserve"> Premises and the Tenant must comply with its obligations in that Schedule.]</w:t>
      </w:r>
    </w:p>
    <w:p w:rsidR="006320BF" w:rsidRDefault="0014079B">
      <w:pPr>
        <w:pStyle w:val="SHHeading3"/>
      </w:pPr>
      <w:r>
        <w:t>The Tenant may charge the whole of the Premises to a genuine lending institution without the Landlord’</w:t>
      </w:r>
      <w:r>
        <w:t>s consent but the Tenant must notify the Landlord under clause </w:t>
      </w:r>
      <w:r>
        <w:rPr>
          <w:b/>
        </w:rPr>
        <w:fldChar w:fldCharType="begin"/>
      </w:r>
      <w:r>
        <w:rPr>
          <w:b/>
        </w:rPr>
        <w:instrText xml:space="preserve"> REF _Ref32209</w:instrText>
      </w:r>
      <w:r>
        <w:rPr>
          <w:b/>
        </w:rPr>
        <w:instrText xml:space="preserve">1791 \r \h  \* MERGEFORMAT </w:instrText>
      </w:r>
      <w:r>
        <w:rPr>
          <w:b/>
        </w:rPr>
      </w:r>
      <w:r>
        <w:rPr>
          <w:b/>
        </w:rPr>
        <w:fldChar w:fldCharType="separate"/>
      </w:r>
      <w:r>
        <w:rPr>
          <w:b/>
        </w:rPr>
        <w:t>4.16</w:t>
      </w:r>
      <w:r>
        <w:rPr>
          <w:b/>
        </w:rPr>
        <w:fldChar w:fldCharType="end"/>
      </w:r>
      <w:r>
        <w:t xml:space="preserve"> of any charge created.</w:t>
      </w:r>
    </w:p>
    <w:p w:rsidR="006320BF" w:rsidRDefault="0014079B">
      <w:pPr>
        <w:pStyle w:val="SHHeading3"/>
      </w:pPr>
      <w:bookmarkStart w:id="86" w:name="_Ref322355878"/>
      <w:bookmarkStart w:id="87" w:name="_Ref406493326"/>
      <w:r>
        <w:t>In addition to the provisions of this clause </w:t>
      </w:r>
      <w:r>
        <w:rPr>
          <w:b/>
        </w:rPr>
        <w:fldChar w:fldCharType="begin"/>
      </w:r>
      <w:r>
        <w:rPr>
          <w:b/>
        </w:rPr>
        <w:instrText xml:space="preserve"> REF _Ref322090542 \r \h  \* MERGEFORMAT </w:instrText>
      </w:r>
      <w:r>
        <w:rPr>
          <w:b/>
        </w:rPr>
      </w:r>
      <w:r>
        <w:rPr>
          <w:b/>
        </w:rPr>
        <w:fldChar w:fldCharType="separate"/>
      </w:r>
      <w:r>
        <w:rPr>
          <w:b/>
        </w:rPr>
        <w:t>4.15</w:t>
      </w:r>
      <w:r>
        <w:rPr>
          <w:b/>
        </w:rPr>
        <w:fldChar w:fldCharType="end"/>
      </w:r>
      <w:r>
        <w:t>, the Tenant may share occupation of the Premises with a Group Company of the Tenant[, any Service Provider] or concessionaire on condition that:</w:t>
      </w:r>
      <w:bookmarkEnd w:id="86"/>
      <w:bookmarkEnd w:id="87"/>
    </w:p>
    <w:p w:rsidR="006320BF" w:rsidRDefault="0014079B">
      <w:pPr>
        <w:pStyle w:val="SHHeading4"/>
      </w:pPr>
      <w:r>
        <w:t>the Tenant notifies the Landlord of the identity of the occupier and the part of the P</w:t>
      </w:r>
      <w:r>
        <w:t>remises to be occupied;</w:t>
      </w:r>
    </w:p>
    <w:p w:rsidR="006320BF" w:rsidRDefault="0014079B">
      <w:pPr>
        <w:pStyle w:val="SHHeading4"/>
      </w:pPr>
      <w:r>
        <w:t>no relationship of landlord and tenant is created or is allowed to arise[ and the Premises retain the appearance of a retail unit in single occupation];</w:t>
      </w:r>
    </w:p>
    <w:p w:rsidR="006320BF" w:rsidRDefault="0014079B">
      <w:pPr>
        <w:pStyle w:val="SHHeading4"/>
      </w:pPr>
      <w:r>
        <w:t xml:space="preserve">the sharing of occupation ends if the occupier is no longer a Group Company of </w:t>
      </w:r>
      <w:r>
        <w:t>the Tenant[, a Service Provider] or a concessionaire; [and]</w:t>
      </w:r>
    </w:p>
    <w:p w:rsidR="006320BF" w:rsidRDefault="0014079B">
      <w:pPr>
        <w:pStyle w:val="SHHeading4"/>
      </w:pPr>
      <w:r>
        <w:t>the Tenant notifies the Landlord promptly when the occupation ends[.][; and</w:t>
      </w:r>
      <w:r>
        <w:t>]</w:t>
      </w:r>
    </w:p>
    <w:p w:rsidR="006320BF" w:rsidRDefault="0014079B">
      <w:pPr>
        <w:pStyle w:val="SHHeading4"/>
      </w:pPr>
      <w:r>
        <w:t>[at any time concessionaires occupy no more than [PERCENTAGE]% of the sales area of the Premises in aggregate.</w:t>
      </w:r>
      <w:r w:rsidRPr="0014079B">
        <w:rPr>
          <w:rStyle w:val="FootnoteReference"/>
        </w:rPr>
        <w:footnoteReference w:id="63"/>
      </w:r>
      <w:r>
        <w:t>]</w:t>
      </w:r>
    </w:p>
    <w:p w:rsidR="006320BF" w:rsidRDefault="0014079B">
      <w:pPr>
        <w:pStyle w:val="SHHeading22ndStyle"/>
      </w:pPr>
      <w:bookmarkStart w:id="88" w:name="_Ref322091791"/>
      <w:bookmarkStart w:id="89" w:name="_Toc536773082"/>
      <w:bookmarkStart w:id="90" w:name="_Toc50542195"/>
      <w:r>
        <w:lastRenderedPageBreak/>
        <w:t xml:space="preserve">Registration of </w:t>
      </w:r>
      <w:bookmarkEnd w:id="88"/>
      <w:r>
        <w:t>dealings</w:t>
      </w:r>
      <w:bookmarkEnd w:id="89"/>
      <w:bookmarkEnd w:id="90"/>
    </w:p>
    <w:p w:rsidR="006320BF" w:rsidRDefault="0014079B">
      <w:pPr>
        <w:pStyle w:val="SHParagraph2"/>
      </w:pPr>
      <w:r>
        <w:t>The Tenant must provide the Landlord with a certified copy of every document transferring or granting any interest in the Premises (and, if relevant, evidence that sections 24 </w:t>
      </w:r>
      <w:r>
        <w:t>to 28 </w:t>
      </w:r>
      <w:r>
        <w:t>of the 1</w:t>
      </w:r>
      <w:r>
        <w:t>954 </w:t>
      </w:r>
      <w:r>
        <w:t xml:space="preserve">Act have been lawfully excluded from </w:t>
      </w:r>
      <w:r>
        <w:t>the grant of any interest) within two weeks after the transfer or grant of that interest.</w:t>
      </w:r>
      <w:r w:rsidRPr="0014079B">
        <w:rPr>
          <w:rStyle w:val="FootnoteReference"/>
        </w:rPr>
        <w:footnoteReference w:id="64"/>
      </w:r>
    </w:p>
    <w:p w:rsidR="006320BF" w:rsidRDefault="0014079B">
      <w:pPr>
        <w:pStyle w:val="SHHeading22ndStyle"/>
      </w:pPr>
      <w:bookmarkStart w:id="91" w:name="_Toc536773083"/>
      <w:bookmarkStart w:id="92" w:name="_Toc50542196"/>
      <w:r>
        <w:t>Marketing</w:t>
      </w:r>
      <w:bookmarkEnd w:id="91"/>
      <w:bookmarkEnd w:id="92"/>
    </w:p>
    <w:p w:rsidR="006320BF" w:rsidRDefault="0014079B">
      <w:pPr>
        <w:pStyle w:val="SHHeading3"/>
      </w:pPr>
      <w:r>
        <w:t>Unless genuine steps are being taken towards renewal of this Lease, the Tenant must, during the six months before the End Date, allow the Landlord to:</w:t>
      </w:r>
    </w:p>
    <w:p w:rsidR="006320BF" w:rsidRDefault="0014079B">
      <w:pPr>
        <w:pStyle w:val="SHHeading4"/>
      </w:pPr>
      <w:r>
        <w:t>pla</w:t>
      </w:r>
      <w:r>
        <w:t>ce on the Premises (but not obstructing the shop window display) a notice for their disposal; and</w:t>
      </w:r>
    </w:p>
    <w:p w:rsidR="006320BF" w:rsidRDefault="0014079B">
      <w:pPr>
        <w:pStyle w:val="SHHeading4"/>
      </w:pPr>
      <w:r>
        <w:t>show the Premises at reasonable times in the day to potential tenants (who must be accompanied by the Landlord or its agents).</w:t>
      </w:r>
    </w:p>
    <w:p w:rsidR="006320BF" w:rsidRDefault="0014079B">
      <w:pPr>
        <w:pStyle w:val="SHHeading3"/>
      </w:pPr>
      <w:r>
        <w:t>The Tenant must allow the Landlord at reasonable times in the day to show the Premises to potential purchasers of the Building or the Estate (who must be accompanied by the Landlord or its agents).</w:t>
      </w:r>
    </w:p>
    <w:p w:rsidR="006320BF" w:rsidRDefault="0014079B">
      <w:pPr>
        <w:pStyle w:val="SHHeading22ndStyle"/>
      </w:pPr>
      <w:bookmarkStart w:id="93" w:name="_Toc536773084"/>
      <w:bookmarkStart w:id="94" w:name="_Toc50542197"/>
      <w:r>
        <w:t>Notifying the Landlord of notices or claims</w:t>
      </w:r>
      <w:bookmarkEnd w:id="93"/>
      <w:bookmarkEnd w:id="94"/>
    </w:p>
    <w:p w:rsidR="006320BF" w:rsidRDefault="0014079B">
      <w:pPr>
        <w:pStyle w:val="SHParagraph2"/>
      </w:pPr>
      <w:r>
        <w:t>The Tenant mus</w:t>
      </w:r>
      <w:r>
        <w:t>t notify the Landlord as soon as reasonably practicable after the Tenant receives or becomes aware of any notice or claim affecting the Premises.</w:t>
      </w:r>
      <w:r w:rsidRPr="0014079B">
        <w:rPr>
          <w:rStyle w:val="FootnoteReference"/>
        </w:rPr>
        <w:footnoteReference w:id="65"/>
      </w:r>
    </w:p>
    <w:p w:rsidR="006320BF" w:rsidRDefault="0014079B">
      <w:pPr>
        <w:pStyle w:val="SHHeading22ndStyle"/>
      </w:pPr>
      <w:bookmarkStart w:id="95" w:name="_Toc536773085"/>
      <w:bookmarkStart w:id="96" w:name="_Toc50542198"/>
      <w:r>
        <w:t>Comply with Acts</w:t>
      </w:r>
      <w:bookmarkEnd w:id="95"/>
      <w:bookmarkEnd w:id="96"/>
    </w:p>
    <w:p w:rsidR="006320BF" w:rsidRDefault="0014079B">
      <w:pPr>
        <w:pStyle w:val="SHHeading3"/>
      </w:pPr>
      <w:r>
        <w:t xml:space="preserve">The Tenant must do everything required under and must not breach any Act in respect of the </w:t>
      </w:r>
      <w:r>
        <w:t>Premises and their use and occupation and the exercise of the rights granted to the Tenant under this Lease.</w:t>
      </w:r>
    </w:p>
    <w:p w:rsidR="006320BF" w:rsidRDefault="0014079B">
      <w:pPr>
        <w:pStyle w:val="SHHeading3"/>
      </w:pPr>
      <w:r>
        <w:t>The Tenant must not do or fail to do anything in respect of the Premises, the Building or the Estate or their use and occupation the effect of whic</w:t>
      </w:r>
      <w:r>
        <w:t>h could make the Landlord liable to pay any penalty, damages, compensation, costs or charges under any Act.</w:t>
      </w:r>
    </w:p>
    <w:p w:rsidR="006320BF" w:rsidRDefault="0014079B">
      <w:pPr>
        <w:pStyle w:val="SHHeading3"/>
      </w:pPr>
      <w:r>
        <w:t>The Tenant must promptly notify the Landlord of any defect or disrepair in the Premises that may make the Landlord liable under any Act or under thi</w:t>
      </w:r>
      <w:r>
        <w:t>s Lease.</w:t>
      </w:r>
    </w:p>
    <w:p w:rsidR="006320BF" w:rsidRDefault="0014079B">
      <w:pPr>
        <w:pStyle w:val="SHHeading22ndStyle"/>
      </w:pPr>
      <w:bookmarkStart w:id="97" w:name="_Toc536773086"/>
      <w:bookmarkStart w:id="98" w:name="_Toc50542199"/>
      <w:r>
        <w:t>Planning Acts</w:t>
      </w:r>
      <w:bookmarkEnd w:id="97"/>
      <w:bookmarkEnd w:id="98"/>
    </w:p>
    <w:p w:rsidR="006320BF" w:rsidRDefault="0014079B">
      <w:pPr>
        <w:pStyle w:val="SHHeading3"/>
      </w:pPr>
      <w:r>
        <w:t>The Tenant must comply with the requirements of the Planning Acts and with all Planning Permissions relating to or affecting the Premises or anything done or to be done on them.</w:t>
      </w:r>
    </w:p>
    <w:p w:rsidR="006320BF" w:rsidRDefault="0014079B">
      <w:pPr>
        <w:pStyle w:val="SHHeading3"/>
      </w:pPr>
      <w:r>
        <w:t>The Tenant must not apply for any Planning Permission e</w:t>
      </w:r>
      <w:r>
        <w:t>xcept where any approval or consent required under any other provisions in this Lease for development or change of use has already been given and the Landlord has approved the terms of the application for Planning Permission.</w:t>
      </w:r>
    </w:p>
    <w:p w:rsidR="006320BF" w:rsidRDefault="0014079B">
      <w:pPr>
        <w:pStyle w:val="SHHeading3"/>
      </w:pPr>
      <w:r>
        <w:t xml:space="preserve">The Tenant may only implement </w:t>
      </w:r>
      <w:r>
        <w:t>a Planning Permission that the Landlord has approved.</w:t>
      </w:r>
    </w:p>
    <w:p w:rsidR="006320BF" w:rsidRDefault="0014079B">
      <w:pPr>
        <w:pStyle w:val="SHHeading3"/>
      </w:pPr>
      <w:bookmarkStart w:id="99" w:name="_Ref381609650"/>
      <w:bookmarkStart w:id="100" w:name="_Ref386636093"/>
      <w:r>
        <w:t>The Tenant must assume liability for and pay any Community Infrastructure Levy payable under Part 11 </w:t>
      </w:r>
      <w:r>
        <w:t>of the Planning Act 2</w:t>
      </w:r>
      <w:r>
        <w:t>008 </w:t>
      </w:r>
      <w:r>
        <w:t xml:space="preserve">or any other similar payments or liabilities that become due as a result of </w:t>
      </w:r>
      <w:r>
        <w:t xml:space="preserve">it (or its sub-tenants or other occupiers of </w:t>
      </w:r>
      <w:r>
        <w:lastRenderedPageBreak/>
        <w:t xml:space="preserve">the Premises) carrying out any Permitted Works or changing the use of the Premises.  </w:t>
      </w:r>
      <w:r>
        <w:t>The Tenant will not be responsible under this Lease for any corresponding sums that become due as a result of any permitted de</w:t>
      </w:r>
      <w:r>
        <w:t>velopment to or change of use of the Building or the Estate carried out by the Landlord or any other occupier of the Building or the Estate.</w:t>
      </w:r>
      <w:bookmarkEnd w:id="99"/>
      <w:bookmarkEnd w:id="100"/>
    </w:p>
    <w:p w:rsidR="006320BF" w:rsidRDefault="0014079B">
      <w:pPr>
        <w:pStyle w:val="SHHeading22ndStyle"/>
      </w:pPr>
      <w:bookmarkStart w:id="101" w:name="_Toc536773087"/>
      <w:bookmarkStart w:id="102" w:name="_Toc50542200"/>
      <w:r>
        <w:t>Rights and easements</w:t>
      </w:r>
      <w:bookmarkEnd w:id="101"/>
      <w:bookmarkEnd w:id="102"/>
    </w:p>
    <w:p w:rsidR="006320BF" w:rsidRDefault="0014079B">
      <w:pPr>
        <w:pStyle w:val="SHParagraph2"/>
      </w:pPr>
      <w:r>
        <w:t xml:space="preserve">The Tenant must not allow any rights or easements to be acquired over the Premises.  </w:t>
      </w:r>
      <w:r>
        <w:t>If an enc</w:t>
      </w:r>
      <w:r>
        <w:t>roachment may result in the acquisition of a right or easement:</w:t>
      </w:r>
    </w:p>
    <w:p w:rsidR="006320BF" w:rsidRDefault="0014079B">
      <w:pPr>
        <w:pStyle w:val="SHHeading3"/>
      </w:pPr>
      <w:r>
        <w:t>the Tenant must notify the Landlord; and</w:t>
      </w:r>
    </w:p>
    <w:p w:rsidR="006320BF" w:rsidRDefault="0014079B">
      <w:pPr>
        <w:pStyle w:val="SHHeading3"/>
      </w:pPr>
      <w:r>
        <w:t>the Tenant must help the Landlord in any way that the Landlord requests to prevent that acquisition so long as the Landlord meets the Tenant’</w:t>
      </w:r>
      <w:r>
        <w:t>s costs an</w:t>
      </w:r>
      <w:r>
        <w:t>d it is not adverse to the Tenant’</w:t>
      </w:r>
      <w:r>
        <w:t>s business interests to do so.</w:t>
      </w:r>
    </w:p>
    <w:p w:rsidR="006320BF" w:rsidRDefault="0014079B">
      <w:pPr>
        <w:pStyle w:val="SHHeading22ndStyle"/>
      </w:pPr>
      <w:bookmarkStart w:id="103" w:name="_Ref322091516"/>
      <w:bookmarkStart w:id="104" w:name="_Toc536773088"/>
      <w:bookmarkStart w:id="105" w:name="_Toc50542201"/>
      <w:r>
        <w:t>Management of the</w:t>
      </w:r>
      <w:bookmarkEnd w:id="103"/>
      <w:r>
        <w:t xml:space="preserve"> Building and the Estate</w:t>
      </w:r>
      <w:bookmarkEnd w:id="104"/>
      <w:bookmarkEnd w:id="105"/>
    </w:p>
    <w:p w:rsidR="006320BF" w:rsidRDefault="0014079B">
      <w:pPr>
        <w:pStyle w:val="SHHeading3"/>
      </w:pPr>
      <w:r>
        <w:t>The Tenant must not load or unload vehicles except on the parts of the [Building][Estate] that it is permitted to use for that purpose by paragraph </w:t>
      </w:r>
      <w:r>
        <w:rPr>
          <w:b/>
        </w:rPr>
        <w:fldChar w:fldCharType="begin"/>
      </w:r>
      <w:r>
        <w:rPr>
          <w:b/>
        </w:rPr>
        <w:instrText xml:space="preserve"> </w:instrText>
      </w:r>
      <w:r>
        <w:rPr>
          <w:b/>
        </w:rPr>
        <w:instrText xml:space="preserve">REF _Ref355787028 \n \h  \* MERGEFORMAT </w:instrText>
      </w:r>
      <w:r>
        <w:rPr>
          <w:b/>
        </w:rPr>
      </w:r>
      <w:r>
        <w:rPr>
          <w:b/>
        </w:rPr>
        <w:fldChar w:fldCharType="separate"/>
      </w:r>
      <w:r>
        <w:rPr>
          <w:b/>
        </w:rPr>
        <w:t>2</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w:instrText>
      </w:r>
      <w:r>
        <w:rPr>
          <w:b/>
        </w:rPr>
        <w:instrText xml:space="preserve">\* MERGEFORMAT </w:instrText>
      </w:r>
      <w:r>
        <w:rPr>
          <w:b/>
        </w:rPr>
      </w:r>
      <w:r>
        <w:rPr>
          <w:b/>
        </w:rPr>
        <w:fldChar w:fldCharType="separate"/>
      </w:r>
      <w:r>
        <w:rPr>
          <w:b/>
        </w:rPr>
        <w:t>Schedule 1</w:t>
      </w:r>
      <w:r>
        <w:rPr>
          <w:b/>
        </w:rPr>
        <w:fldChar w:fldCharType="end"/>
      </w:r>
      <w:r>
        <w:t>.</w:t>
      </w:r>
    </w:p>
    <w:p w:rsidR="006320BF" w:rsidRDefault="0014079B">
      <w:pPr>
        <w:pStyle w:val="SHHeading3"/>
      </w:pPr>
      <w:r>
        <w:t>The Tenant must not park vehicles in the Estate Common Parts </w:t>
      </w:r>
      <w:r>
        <w:t>[or the Building Common Parts][ except in any areas that it is permitted to use for that purpose by paragraph </w:t>
      </w:r>
      <w:r>
        <w:rPr>
          <w:b/>
        </w:rPr>
        <w:fldChar w:fldCharType="begin"/>
      </w:r>
      <w:r>
        <w:rPr>
          <w:b/>
        </w:rPr>
        <w:instrText xml:space="preserve"> REF _Ref386190643 \n \h  \* MERGEFORMAT </w:instrText>
      </w:r>
      <w:r>
        <w:rPr>
          <w:b/>
        </w:rPr>
      </w:r>
      <w:r>
        <w:rPr>
          <w:b/>
        </w:rPr>
        <w:fldChar w:fldCharType="separate"/>
      </w:r>
      <w:r>
        <w:rPr>
          <w:b/>
        </w:rPr>
        <w:t>8</w:t>
      </w:r>
      <w:r>
        <w:rPr>
          <w:b/>
        </w:rPr>
        <w:fldChar w:fldCharType="end"/>
      </w:r>
      <w:r>
        <w:rPr>
          <w:b/>
        </w:rPr>
        <w:t xml:space="preserve"> of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w:instrText>
      </w:r>
      <w:r>
        <w:rPr>
          <w:b/>
        </w:rPr>
        <w:instrText xml:space="preserve">9991 \n \h  \* MERGEFORMAT </w:instrText>
      </w:r>
      <w:r>
        <w:rPr>
          <w:b/>
        </w:rPr>
      </w:r>
      <w:r>
        <w:rPr>
          <w:b/>
        </w:rPr>
        <w:fldChar w:fldCharType="separate"/>
      </w:r>
      <w:r>
        <w:rPr>
          <w:b/>
        </w:rPr>
        <w:t>Schedule 1</w:t>
      </w:r>
      <w:r>
        <w:rPr>
          <w:b/>
        </w:rPr>
        <w:fldChar w:fldCharType="end"/>
      </w:r>
      <w:r>
        <w:t>].</w:t>
      </w:r>
    </w:p>
    <w:p w:rsidR="006320BF" w:rsidRDefault="0014079B">
      <w:pPr>
        <w:pStyle w:val="SHHeading3"/>
      </w:pPr>
      <w:r>
        <w:t>The Tenant must not obstruct the Estate Common Parts </w:t>
      </w:r>
      <w:r>
        <w:t>or the Building Common Parts </w:t>
      </w:r>
      <w:r>
        <w:t>in any way or leave any goods on them.</w:t>
      </w:r>
    </w:p>
    <w:p w:rsidR="006320BF" w:rsidRDefault="0014079B">
      <w:pPr>
        <w:pStyle w:val="SHHeading3"/>
      </w:pPr>
      <w:r>
        <w:t>The Tenant must not deposit rubbish anywhere on the Estate or the Building except in skips or bins provided for that purpose.</w:t>
      </w:r>
    </w:p>
    <w:p w:rsidR="006320BF" w:rsidRDefault="0014079B">
      <w:pPr>
        <w:pStyle w:val="SHHeading3"/>
      </w:pPr>
      <w:r>
        <w:t>The Tenant must not use the Estate Common Parts </w:t>
      </w:r>
      <w:r>
        <w:t>or the Building Common Parts </w:t>
      </w:r>
      <w:r>
        <w:t>other than for the purposes designated under clause </w:t>
      </w:r>
      <w:r>
        <w:rPr>
          <w:b/>
        </w:rPr>
        <w:fldChar w:fldCharType="begin"/>
      </w:r>
      <w:r>
        <w:rPr>
          <w:b/>
        </w:rPr>
        <w:instrText xml:space="preserve"> </w:instrText>
      </w:r>
      <w:r>
        <w:rPr>
          <w:b/>
        </w:rPr>
        <w:instrText xml:space="preserve">REF _Ref382487490 \r \h  \* MERGEFORMAT </w:instrText>
      </w:r>
      <w:r>
        <w:rPr>
          <w:b/>
        </w:rPr>
      </w:r>
      <w:r>
        <w:rPr>
          <w:b/>
        </w:rPr>
        <w:fldChar w:fldCharType="separate"/>
      </w:r>
      <w:r>
        <w:rPr>
          <w:b/>
        </w:rPr>
        <w:t>5.10</w:t>
      </w:r>
      <w:r>
        <w:rPr>
          <w:b/>
        </w:rPr>
        <w:fldChar w:fldCharType="end"/>
      </w:r>
      <w:r>
        <w:t>.</w:t>
      </w:r>
    </w:p>
    <w:p w:rsidR="006320BF" w:rsidRDefault="0014079B">
      <w:pPr>
        <w:pStyle w:val="SHHeading3"/>
      </w:pPr>
      <w:r>
        <w:t>[The Tenant must not use the Estate Common Parts </w:t>
      </w:r>
      <w:r>
        <w:t>used for servicing the Premises outside the Servicing Hours.]</w:t>
      </w:r>
    </w:p>
    <w:p w:rsidR="006320BF" w:rsidRDefault="0014079B">
      <w:pPr>
        <w:pStyle w:val="SHHeading3"/>
      </w:pPr>
      <w:r>
        <w:t xml:space="preserve">The Tenant must comply with all regulations notified to it or contained within any relevant tenant guide or handbook for the Building or the Estate published by the Landlord from time to time.  </w:t>
      </w:r>
      <w:r>
        <w:t>No regulations may impose obligations on the Tenant that are i</w:t>
      </w:r>
      <w:r>
        <w:t>nconsistent with the Tenant’</w:t>
      </w:r>
      <w:r>
        <w:t>s rights and obligations under this Lease.</w:t>
      </w:r>
    </w:p>
    <w:p w:rsidR="006320BF" w:rsidRDefault="0014079B">
      <w:pPr>
        <w:pStyle w:val="SHHeading22ndStyle"/>
      </w:pPr>
      <w:bookmarkStart w:id="106" w:name="_Toc536773089"/>
      <w:bookmarkStart w:id="107" w:name="_Toc50542202"/>
      <w:r>
        <w:t>Superior interest</w:t>
      </w:r>
      <w:bookmarkEnd w:id="106"/>
      <w:bookmarkEnd w:id="107"/>
    </w:p>
    <w:p w:rsidR="006320BF" w:rsidRDefault="0014079B">
      <w:pPr>
        <w:pStyle w:val="SHParagraph2"/>
      </w:pPr>
      <w:r>
        <w:t>The Tenant must not breach [any of the Landlord’</w:t>
      </w:r>
      <w:r>
        <w:t>s obligations (excluding payment of rents or other sums) relating to the Building or the Estate in the Head Lease or] a</w:t>
      </w:r>
      <w:r>
        <w:t>ny obligations affecting the freehold interest in the Building or the Estate at the date of this Lease.</w:t>
      </w:r>
      <w:r w:rsidRPr="0014079B">
        <w:rPr>
          <w:rStyle w:val="FootnoteReference"/>
        </w:rPr>
        <w:footnoteReference w:id="66"/>
      </w:r>
    </w:p>
    <w:p w:rsidR="006320BF" w:rsidRDefault="0014079B">
      <w:pPr>
        <w:pStyle w:val="SHHeading22ndStyle"/>
      </w:pPr>
      <w:bookmarkStart w:id="108" w:name="_Toc536773090"/>
      <w:bookmarkStart w:id="109" w:name="_Toc50542203"/>
      <w:r>
        <w:t>Registration at the Land Registry</w:t>
      </w:r>
      <w:bookmarkEnd w:id="108"/>
      <w:bookmarkEnd w:id="109"/>
    </w:p>
    <w:p w:rsidR="006320BF" w:rsidRDefault="0014079B">
      <w:pPr>
        <w:pStyle w:val="SHHeading3"/>
      </w:pPr>
      <w:r>
        <w:t>If compulsorily registrable, the Tenant must:</w:t>
      </w:r>
      <w:r w:rsidRPr="0014079B">
        <w:rPr>
          <w:rStyle w:val="FootnoteReference"/>
        </w:rPr>
        <w:footnoteReference w:id="67"/>
      </w:r>
    </w:p>
    <w:p w:rsidR="006320BF" w:rsidRDefault="0014079B">
      <w:pPr>
        <w:pStyle w:val="SHHeading4"/>
      </w:pPr>
      <w:r>
        <w:lastRenderedPageBreak/>
        <w:t>within six weeks of the date of this Lease, apply to register and th</w:t>
      </w:r>
      <w:r>
        <w:t>en take reasonable steps to complete the registration of this Lease and the Tenant’</w:t>
      </w:r>
      <w:r>
        <w:t>s rights at the Land Registry; and</w:t>
      </w:r>
    </w:p>
    <w:p w:rsidR="006320BF" w:rsidRDefault="0014079B">
      <w:pPr>
        <w:pStyle w:val="SHHeading4"/>
      </w:pPr>
      <w:r>
        <w:t>provide the Landlord with an official copy of the registered title promptly after receipt.</w:t>
      </w:r>
      <w:r w:rsidRPr="0014079B">
        <w:rPr>
          <w:rStyle w:val="FootnoteReference"/>
        </w:rPr>
        <w:footnoteReference w:id="68"/>
      </w:r>
    </w:p>
    <w:p w:rsidR="006320BF" w:rsidRDefault="0014079B">
      <w:pPr>
        <w:pStyle w:val="SHHeading3"/>
      </w:pPr>
      <w:r>
        <w:t>The Tenant must within four weeks after the E</w:t>
      </w:r>
      <w:r>
        <w:t>nd Date, apply to the Land Registry to close and then take reasonable steps to complete the closure of any registered title relating to this Lease and to remove from the Landlord’</w:t>
      </w:r>
      <w:r>
        <w:t>s registered title(s) to the Estate any reference to this Lease and the Tenan</w:t>
      </w:r>
      <w:r>
        <w:t>t’</w:t>
      </w:r>
      <w:r>
        <w:t>s rights.</w:t>
      </w:r>
    </w:p>
    <w:p w:rsidR="006320BF" w:rsidRDefault="0014079B">
      <w:pPr>
        <w:pStyle w:val="SHHeading22ndStyle"/>
      </w:pPr>
      <w:bookmarkStart w:id="110" w:name="_Toc50542204"/>
      <w:r>
        <w:t>[</w:t>
      </w:r>
      <w:bookmarkStart w:id="111" w:name="_Ref322090691"/>
      <w:bookmarkStart w:id="112" w:name="_Toc536773091"/>
      <w:r>
        <w:t>Turnover information</w:t>
      </w:r>
      <w:bookmarkEnd w:id="111"/>
      <w:bookmarkEnd w:id="112"/>
      <w:bookmarkEnd w:id="110"/>
    </w:p>
    <w:p w:rsidR="006320BF" w:rsidRDefault="0014079B">
      <w:pPr>
        <w:pStyle w:val="SHParagraph2"/>
      </w:pPr>
      <w:r>
        <w:t>The Tenant must supply to the Landlord on a monthly basis (to enable the Landlord to monitor sales at and the performance of the Estate) details of daily gross turnover by means of the link provided by the Landlord (whethe</w:t>
      </w:r>
      <w:r>
        <w:t>r email, computer, telephone or any other method required by the Landlord).</w:t>
      </w:r>
      <w:r w:rsidRPr="0014079B">
        <w:rPr>
          <w:rStyle w:val="FootnoteReference"/>
        </w:rPr>
        <w:footnoteReference w:id="69"/>
      </w:r>
      <w:r>
        <w:t>]</w:t>
      </w:r>
    </w:p>
    <w:p w:rsidR="006320BF" w:rsidRDefault="0014079B">
      <w:pPr>
        <w:pStyle w:val="SHHeading22ndStyle"/>
      </w:pPr>
      <w:bookmarkStart w:id="113" w:name="_Toc536773092"/>
      <w:bookmarkStart w:id="114" w:name="_Toc50542205"/>
      <w:r>
        <w:t>Applications for consent or approval</w:t>
      </w:r>
      <w:bookmarkEnd w:id="113"/>
      <w:bookmarkEnd w:id="114"/>
    </w:p>
    <w:p w:rsidR="006320BF" w:rsidRDefault="0014079B">
      <w:pPr>
        <w:pStyle w:val="SHParagraph2"/>
      </w:pPr>
      <w:r>
        <w:t>Where the Tenant makes any application to the Landlord for consent or approval under this Lease, the Tenant must provide to the Landlord all</w:t>
      </w:r>
      <w:r>
        <w:t xml:space="preserve"> the information the Landlord requires to enable the Landlord to consider the application.</w:t>
      </w:r>
    </w:p>
    <w:p w:rsidR="006320BF" w:rsidRDefault="0014079B">
      <w:pPr>
        <w:pStyle w:val="SHHeading1"/>
      </w:pPr>
      <w:bookmarkStart w:id="115" w:name="_Toc536773093"/>
      <w:bookmarkStart w:id="116" w:name="_Toc50542206"/>
      <w:r>
        <w:t>LANDLORD’</w:t>
      </w:r>
      <w:r>
        <w:t>S OBLIGATIONS</w:t>
      </w:r>
      <w:bookmarkEnd w:id="115"/>
      <w:bookmarkEnd w:id="116"/>
    </w:p>
    <w:p w:rsidR="006320BF" w:rsidRDefault="0014079B">
      <w:pPr>
        <w:pStyle w:val="SHHeading22ndStyle"/>
      </w:pPr>
      <w:bookmarkStart w:id="117" w:name="_Toc536773094"/>
      <w:bookmarkStart w:id="118" w:name="_Toc50542207"/>
      <w:r>
        <w:t>Quiet enjoyment</w:t>
      </w:r>
      <w:bookmarkEnd w:id="117"/>
      <w:bookmarkEnd w:id="118"/>
    </w:p>
    <w:p w:rsidR="006320BF" w:rsidRDefault="0014079B">
      <w:pPr>
        <w:pStyle w:val="SHParagraph2"/>
      </w:pPr>
      <w:r>
        <w:t>The Tenant may peaceably hold and enjoy the Premises during the Term without any interruption by the Landlord or any person la</w:t>
      </w:r>
      <w:r>
        <w:t>wfully claiming under or in trust for the Landlord except as permitted by this Lease.</w:t>
      </w:r>
    </w:p>
    <w:p w:rsidR="006320BF" w:rsidRDefault="0014079B">
      <w:pPr>
        <w:pStyle w:val="SHHeading22ndStyle"/>
      </w:pPr>
      <w:bookmarkStart w:id="119" w:name="_Toc536773095"/>
      <w:bookmarkStart w:id="120" w:name="_Toc50542208"/>
      <w:r>
        <w:t>Insurance</w:t>
      </w:r>
      <w:bookmarkEnd w:id="119"/>
      <w:bookmarkEnd w:id="120"/>
    </w:p>
    <w:p w:rsidR="006320BF" w:rsidRDefault="0014079B">
      <w:pPr>
        <w:pStyle w:val="SHParagraph2"/>
      </w:pPr>
      <w:r>
        <w:t>The Landlord must comply with the Landlord’</w:t>
      </w:r>
      <w:r>
        <w:t xml:space="preserve">s obligations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p>
    <w:p w:rsidR="006320BF" w:rsidRDefault="0014079B">
      <w:pPr>
        <w:pStyle w:val="SHHeading22ndStyle"/>
      </w:pPr>
      <w:bookmarkStart w:id="121" w:name="_Toc536773096"/>
      <w:bookmarkStart w:id="122" w:name="_Toc50542209"/>
      <w:r>
        <w:t>Services</w:t>
      </w:r>
      <w:bookmarkEnd w:id="121"/>
      <w:bookmarkEnd w:id="122"/>
    </w:p>
    <w:p w:rsidR="006320BF" w:rsidRDefault="0014079B">
      <w:pPr>
        <w:pStyle w:val="SHParagraph2"/>
      </w:pPr>
      <w:r>
        <w:t xml:space="preserve">The Landlord must comply with its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p w:rsidR="006320BF" w:rsidRDefault="0014079B">
      <w:pPr>
        <w:pStyle w:val="SHHeading22ndStyle"/>
      </w:pPr>
      <w:bookmarkStart w:id="123" w:name="_Ref384816534"/>
      <w:bookmarkStart w:id="124" w:name="_Toc536773097"/>
      <w:bookmarkStart w:id="125" w:name="_Ref322089897"/>
      <w:bookmarkStart w:id="126" w:name="_Toc50542210"/>
      <w:r>
        <w:t>Repayment of rent</w:t>
      </w:r>
      <w:bookmarkEnd w:id="123"/>
      <w:bookmarkEnd w:id="124"/>
      <w:bookmarkEnd w:id="126"/>
    </w:p>
    <w:p w:rsidR="006320BF" w:rsidRDefault="0014079B">
      <w:pPr>
        <w:pStyle w:val="SHHeading3"/>
      </w:pPr>
      <w:bookmarkStart w:id="127" w:name="_Ref355786791"/>
      <w:bookmarkStart w:id="128" w:name="_Ref386636017"/>
      <w:r>
        <w:t>The Landlord must refund any Main Rent and Insurance Rent paid in advance by the Tenant in relation to the period falling after the End Date within [10] Business Days after the E</w:t>
      </w:r>
      <w:r>
        <w:t>nd Date.</w:t>
      </w:r>
      <w:r w:rsidRPr="0014079B">
        <w:rPr>
          <w:rStyle w:val="FootnoteReference"/>
        </w:rPr>
        <w:footnoteReference w:id="70"/>
      </w:r>
      <w:bookmarkEnd w:id="127"/>
      <w:bookmarkEnd w:id="128"/>
    </w:p>
    <w:p w:rsidR="006320BF" w:rsidRDefault="0014079B">
      <w:pPr>
        <w:pStyle w:val="SHHeading3"/>
      </w:pPr>
      <w:r>
        <w:rPr>
          <w:b/>
        </w:rPr>
        <w:t>Clause </w:t>
      </w:r>
      <w:r>
        <w:rPr>
          <w:b/>
        </w:rPr>
        <w:fldChar w:fldCharType="begin"/>
      </w:r>
      <w:r>
        <w:rPr>
          <w:b/>
        </w:rPr>
        <w:instrText xml:space="preserve"> REF _Ref386636017 \r \h  \* MERGEFORMAT </w:instrText>
      </w:r>
      <w:r>
        <w:rPr>
          <w:b/>
        </w:rPr>
      </w:r>
      <w:r>
        <w:rPr>
          <w:b/>
        </w:rPr>
        <w:fldChar w:fldCharType="separate"/>
      </w:r>
      <w:r>
        <w:rPr>
          <w:b/>
        </w:rPr>
        <w:t>5.4.1</w:t>
      </w:r>
      <w:r>
        <w:rPr>
          <w:b/>
        </w:rPr>
        <w:fldChar w:fldCharType="end"/>
      </w:r>
      <w:r>
        <w:t xml:space="preserve"> will not apply if the Landlord ends this Lease under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or if this Lease is disclaimed by the Crown or by a liquidator or trustee in bankruptcy of the Tenant.</w:t>
      </w:r>
      <w:r w:rsidRPr="0014079B">
        <w:rPr>
          <w:rStyle w:val="FootnoteReference"/>
        </w:rPr>
        <w:footnoteReference w:id="71"/>
      </w:r>
    </w:p>
    <w:p w:rsidR="006320BF" w:rsidRDefault="0014079B">
      <w:pPr>
        <w:pStyle w:val="SHHeading22ndStyle"/>
      </w:pPr>
      <w:bookmarkStart w:id="129" w:name="_Ref355788606"/>
      <w:bookmarkStart w:id="130" w:name="_Toc536773098"/>
      <w:bookmarkStart w:id="131" w:name="_Toc50542211"/>
      <w:r>
        <w:lastRenderedPageBreak/>
        <w:t>Entry Safeguards</w:t>
      </w:r>
      <w:bookmarkEnd w:id="125"/>
      <w:bookmarkEnd w:id="129"/>
      <w:bookmarkEnd w:id="130"/>
      <w:bookmarkEnd w:id="131"/>
    </w:p>
    <w:p w:rsidR="006320BF" w:rsidRDefault="0014079B">
      <w:pPr>
        <w:pStyle w:val="SHParagraph2"/>
      </w:pPr>
      <w:r>
        <w:t>The Landlord must, when entering the Premises to exercise any Landlord’</w:t>
      </w:r>
      <w:r>
        <w:t>s rights:</w:t>
      </w:r>
    </w:p>
    <w:p w:rsidR="006320BF" w:rsidRDefault="0014079B">
      <w:pPr>
        <w:pStyle w:val="SHHeading3"/>
      </w:pPr>
      <w:r>
        <w:t>give the Tenant at least [three] Business Days’</w:t>
      </w:r>
      <w:r>
        <w:t xml:space="preserve"> prio</w:t>
      </w:r>
      <w:r>
        <w:t>r notice (except in the case of emergency, when the Landlord must give as much notice as may be reasonably practicable);</w:t>
      </w:r>
    </w:p>
    <w:p w:rsidR="006320BF" w:rsidRDefault="0014079B">
      <w:pPr>
        <w:pStyle w:val="SHHeading3"/>
      </w:pPr>
      <w:r>
        <w:t>observe the Tenant’</w:t>
      </w:r>
      <w:r>
        <w:t>s requirements (but where that includes being accompanied by the Tenant’</w:t>
      </w:r>
      <w:r>
        <w:t>s representative the Tenant must make that r</w:t>
      </w:r>
      <w:r>
        <w:t>epresentative available);</w:t>
      </w:r>
    </w:p>
    <w:p w:rsidR="006320BF" w:rsidRDefault="0014079B">
      <w:pPr>
        <w:pStyle w:val="SHHeading3"/>
      </w:pPr>
      <w:r>
        <w:t>observe any specific conditions to the Landlord’</w:t>
      </w:r>
      <w:r>
        <w:t>s entry set out in this Lease;</w:t>
      </w:r>
    </w:p>
    <w:p w:rsidR="006320BF" w:rsidRDefault="0014079B">
      <w:pPr>
        <w:pStyle w:val="SHHeading3"/>
      </w:pPr>
      <w:r>
        <w:t>cause as little interference to the Tenant’</w:t>
      </w:r>
      <w:r>
        <w:t>s business as reasonably practicable;</w:t>
      </w:r>
    </w:p>
    <w:p w:rsidR="006320BF" w:rsidRDefault="0014079B">
      <w:pPr>
        <w:pStyle w:val="SHHeading3"/>
      </w:pPr>
      <w:r>
        <w:t>cause as little physical damage as reasonably practicable;</w:t>
      </w:r>
    </w:p>
    <w:p w:rsidR="006320BF" w:rsidRDefault="0014079B">
      <w:pPr>
        <w:pStyle w:val="SHHeading3"/>
      </w:pPr>
      <w:r>
        <w:t xml:space="preserve">repair any </w:t>
      </w:r>
      <w:r>
        <w:t>physical damage that the Landlord causes as soon as reasonably practicable;</w:t>
      </w:r>
    </w:p>
    <w:p w:rsidR="006320BF" w:rsidRDefault="0014079B">
      <w:pPr>
        <w:pStyle w:val="SHHeading3"/>
      </w:pPr>
      <w:r>
        <w:t>where entering to carry out works, obtain the Tenant’</w:t>
      </w:r>
      <w:r>
        <w:t>s approval to the location, method of working and any other material matters relating to the preparation for, and execution of,</w:t>
      </w:r>
      <w:r>
        <w:t xml:space="preserve"> the works;</w:t>
      </w:r>
    </w:p>
    <w:p w:rsidR="006320BF" w:rsidRDefault="0014079B">
      <w:pPr>
        <w:pStyle w:val="SHHeading3"/>
      </w:pPr>
      <w:r>
        <w:t>remain upon the Premises for no longer than is reasonably necessary; and</w:t>
      </w:r>
    </w:p>
    <w:p w:rsidR="006320BF" w:rsidRDefault="0014079B">
      <w:pPr>
        <w:pStyle w:val="SHHeading3"/>
      </w:pPr>
      <w:r>
        <w:t>where reasonably practicable, exercise any rights outside the normal business hours of the Premises.</w:t>
      </w:r>
    </w:p>
    <w:p w:rsidR="006320BF" w:rsidRDefault="0014079B">
      <w:pPr>
        <w:pStyle w:val="SHHeading22ndStyle"/>
      </w:pPr>
      <w:bookmarkStart w:id="132" w:name="_Ref381282035"/>
      <w:bookmarkStart w:id="133" w:name="_Ref382841749"/>
      <w:bookmarkStart w:id="134" w:name="_Toc536773099"/>
      <w:bookmarkStart w:id="135" w:name="_Toc50542212"/>
      <w:r>
        <w:t>Scaffolding</w:t>
      </w:r>
      <w:bookmarkEnd w:id="132"/>
      <w:bookmarkEnd w:id="133"/>
      <w:bookmarkEnd w:id="134"/>
      <w:bookmarkEnd w:id="135"/>
    </w:p>
    <w:p w:rsidR="006320BF" w:rsidRDefault="0014079B">
      <w:pPr>
        <w:pStyle w:val="SHHeading3"/>
      </w:pPr>
      <w:r>
        <w:t>The Landlord must ensure that any scaffolding erected outs</w:t>
      </w:r>
      <w:r>
        <w:t>ide the Premises in exercise of the Landlord’</w:t>
      </w:r>
      <w:r>
        <w:t>s rights under this Lease:</w:t>
      </w:r>
    </w:p>
    <w:p w:rsidR="006320BF" w:rsidRDefault="0014079B">
      <w:pPr>
        <w:pStyle w:val="SHHeading4"/>
      </w:pPr>
      <w:r>
        <w:t>is not erected or retained (unless in an emergency) during the months of January, November and December or during the one week period either side of Easter Sunday, in each year;</w:t>
      </w:r>
    </w:p>
    <w:p w:rsidR="006320BF" w:rsidRDefault="0014079B">
      <w:pPr>
        <w:pStyle w:val="SHHeading4"/>
      </w:pPr>
      <w:r>
        <w:t>is rem</w:t>
      </w:r>
      <w:r>
        <w:t>oved as soon as reasonably practicable, with any damage caused to the exterior of the Premises made good;</w:t>
      </w:r>
    </w:p>
    <w:p w:rsidR="006320BF" w:rsidRDefault="0014079B">
      <w:pPr>
        <w:pStyle w:val="SHHeading4"/>
      </w:pPr>
      <w:r>
        <w:t>causes as little obstruction as is reasonably practicable to the entrances to the Premises and the , the Building or the Estate; and</w:t>
      </w:r>
    </w:p>
    <w:p w:rsidR="006320BF" w:rsidRDefault="0014079B">
      <w:pPr>
        <w:pStyle w:val="SHHeading4"/>
      </w:pPr>
      <w:r>
        <w:t>does not have adv</w:t>
      </w:r>
      <w:r>
        <w:t>ertising displayed on it (except for any health and safety notices and signs relating to any other tenant whose premises are obstructed or interfered with by the scaffolding) unless the Tenant has consented to its display.</w:t>
      </w:r>
    </w:p>
    <w:p w:rsidR="006320BF" w:rsidRDefault="0014079B">
      <w:pPr>
        <w:pStyle w:val="SHHeading3"/>
      </w:pPr>
      <w:r>
        <w:t>If the Tenant’</w:t>
      </w:r>
      <w:r>
        <w:t>s sign and fascia o</w:t>
      </w:r>
      <w:r>
        <w:t>r display window is obstructed or interfered with by the scaffolding, the Landlord will permit the Tenant to display a sign (approved by the Landlord) on the exterior of the scaffolding in front of the Premises so that it is visible to the public.</w:t>
      </w:r>
    </w:p>
    <w:p w:rsidR="006320BF" w:rsidRDefault="0014079B">
      <w:pPr>
        <w:pStyle w:val="SHHeading22ndStyle"/>
      </w:pPr>
      <w:bookmarkStart w:id="136" w:name="_Toc50542213"/>
      <w:r>
        <w:t>[</w:t>
      </w:r>
      <w:bookmarkStart w:id="137" w:name="_Ref322090713"/>
      <w:bookmarkStart w:id="138" w:name="_Toc536773100"/>
      <w:r>
        <w:t>Turnove</w:t>
      </w:r>
      <w:r>
        <w:t>r Information</w:t>
      </w:r>
      <w:bookmarkEnd w:id="137"/>
      <w:bookmarkEnd w:id="138"/>
      <w:bookmarkEnd w:id="136"/>
    </w:p>
    <w:p w:rsidR="006320BF" w:rsidRDefault="0014079B">
      <w:pPr>
        <w:pStyle w:val="SHHeading3"/>
      </w:pPr>
      <w:r>
        <w:t>The Landlord will only use any information provided to the Landlord under clause </w:t>
      </w:r>
      <w:r>
        <w:rPr>
          <w:b/>
        </w:rPr>
        <w:fldChar w:fldCharType="begin"/>
      </w:r>
      <w:r>
        <w:rPr>
          <w:b/>
        </w:rPr>
        <w:instrText xml:space="preserve"> REF _Ref322090691 \r \h  \* MERGEFORMAT </w:instrText>
      </w:r>
      <w:r>
        <w:rPr>
          <w:b/>
        </w:rPr>
      </w:r>
      <w:r>
        <w:rPr>
          <w:b/>
        </w:rPr>
        <w:fldChar w:fldCharType="separate"/>
      </w:r>
      <w:r>
        <w:rPr>
          <w:b/>
        </w:rPr>
        <w:t>4.25</w:t>
      </w:r>
      <w:r>
        <w:rPr>
          <w:b/>
        </w:rPr>
        <w:fldChar w:fldCharType="end"/>
      </w:r>
      <w:r>
        <w:t xml:space="preserve"> for management purposes in connection with the </w:t>
      </w:r>
      <w:r>
        <w:t xml:space="preserve">monitoring and assessment of sales at and the performance of the Estate.  </w:t>
      </w:r>
      <w:r>
        <w:t>The Landlord may disclose it to the following people on the terms of clause </w:t>
      </w:r>
      <w:r>
        <w:rPr>
          <w:b/>
        </w:rPr>
        <w:fldChar w:fldCharType="begin"/>
      </w:r>
      <w:r>
        <w:rPr>
          <w:b/>
        </w:rPr>
        <w:instrText xml:space="preserve"> REF _Ref371345852 \r \h  \* MERGEFORMAT </w:instrText>
      </w:r>
      <w:r>
        <w:rPr>
          <w:b/>
        </w:rPr>
      </w:r>
      <w:r>
        <w:rPr>
          <w:b/>
        </w:rPr>
        <w:fldChar w:fldCharType="separate"/>
      </w:r>
      <w:r>
        <w:rPr>
          <w:b/>
        </w:rPr>
        <w:t>5.7.2</w:t>
      </w:r>
      <w:r>
        <w:rPr>
          <w:b/>
        </w:rPr>
        <w:fldChar w:fldCharType="end"/>
      </w:r>
      <w:r>
        <w:t>:</w:t>
      </w:r>
    </w:p>
    <w:p w:rsidR="006320BF" w:rsidRDefault="0014079B">
      <w:pPr>
        <w:pStyle w:val="SHHeading4"/>
      </w:pPr>
      <w:r>
        <w:lastRenderedPageBreak/>
        <w:t>the Landlord’</w:t>
      </w:r>
      <w:r>
        <w:t>s advisors and funders;</w:t>
      </w:r>
    </w:p>
    <w:p w:rsidR="006320BF" w:rsidRDefault="0014079B">
      <w:pPr>
        <w:pStyle w:val="SHHeading4"/>
      </w:pPr>
      <w:r>
        <w:t>any party (and their advisors and funders) interested in acquiring the Landlord’</w:t>
      </w:r>
      <w:r>
        <w:t>s interest in the Estate;</w:t>
      </w:r>
    </w:p>
    <w:p w:rsidR="006320BF" w:rsidRDefault="0014079B">
      <w:pPr>
        <w:pStyle w:val="SHHeading4"/>
      </w:pPr>
      <w:r>
        <w:t>where required by law; and</w:t>
      </w:r>
    </w:p>
    <w:p w:rsidR="006320BF" w:rsidRDefault="0014079B">
      <w:pPr>
        <w:pStyle w:val="SHHeading4"/>
      </w:pPr>
      <w:r>
        <w:t>where required by the rules of any listing authority.</w:t>
      </w:r>
    </w:p>
    <w:p w:rsidR="006320BF" w:rsidRDefault="0014079B">
      <w:pPr>
        <w:pStyle w:val="SHHeading3"/>
      </w:pPr>
      <w:bookmarkStart w:id="139" w:name="_Ref371345852"/>
      <w:r>
        <w:t xml:space="preserve">Where the Landlord is </w:t>
      </w:r>
      <w:r>
        <w:t>allowed to disclose the information to someone else under this 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the Landlord will stress its confidential nature.</w:t>
      </w:r>
      <w:bookmarkEnd w:id="139"/>
      <w:r>
        <w:t>]</w:t>
      </w:r>
    </w:p>
    <w:p w:rsidR="006320BF" w:rsidRDefault="0014079B">
      <w:pPr>
        <w:pStyle w:val="SHHeading22ndStyle"/>
      </w:pPr>
      <w:bookmarkStart w:id="140" w:name="_Toc50542214"/>
      <w:r>
        <w:t>[</w:t>
      </w:r>
      <w:bookmarkStart w:id="141" w:name="_Toc536773101"/>
      <w:r>
        <w:t>Head Lease</w:t>
      </w:r>
      <w:bookmarkEnd w:id="141"/>
      <w:bookmarkEnd w:id="140"/>
    </w:p>
    <w:p w:rsidR="006320BF" w:rsidRDefault="0014079B">
      <w:pPr>
        <w:pStyle w:val="SHHeading3"/>
      </w:pPr>
      <w:r>
        <w:t xml:space="preserve">The </w:t>
      </w:r>
      <w:r>
        <w:t>Landlord must pay the rents reserved by the Head Lease.</w:t>
      </w:r>
    </w:p>
    <w:p w:rsidR="006320BF" w:rsidRDefault="0014079B">
      <w:pPr>
        <w:pStyle w:val="SHHeading3"/>
      </w:pPr>
      <w:r>
        <w:t xml:space="preserve">By way of indemnity only, the Landlord agrees with the Tenant that the Landlord will perform the covenants on the part of the tenant contained in the Head Lease so far as the Tenant is not liable for </w:t>
      </w:r>
      <w:r>
        <w:t>the performance of corresponding obligations under the terms of this Lease.</w:t>
      </w:r>
    </w:p>
    <w:p w:rsidR="006320BF" w:rsidRDefault="0014079B">
      <w:pPr>
        <w:pStyle w:val="SHHeading3"/>
      </w:pPr>
      <w:r>
        <w:t>[At the request and cost of the Tenant, the Landlord will take reasonable steps to procure that the landlord of the Head Lease complies with the landlord’</w:t>
      </w:r>
      <w:r>
        <w:t xml:space="preserve">s obligations in the Head </w:t>
      </w:r>
      <w:r>
        <w:t>Lease.</w:t>
      </w:r>
      <w:r w:rsidRPr="0014079B">
        <w:rPr>
          <w:rStyle w:val="FootnoteReference"/>
        </w:rPr>
        <w:footnoteReference w:id="72"/>
      </w:r>
      <w:r>
        <w:t>]]</w:t>
      </w:r>
    </w:p>
    <w:p w:rsidR="006320BF" w:rsidRDefault="0014079B">
      <w:pPr>
        <w:pStyle w:val="SHHeading22ndStyle"/>
      </w:pPr>
      <w:bookmarkStart w:id="142" w:name="_Ref322353941"/>
      <w:bookmarkStart w:id="143" w:name="_Toc536773102"/>
      <w:bookmarkStart w:id="144" w:name="_Toc50542215"/>
      <w:r>
        <w:t xml:space="preserve">Change in the extent of the </w:t>
      </w:r>
      <w:bookmarkEnd w:id="142"/>
      <w:r>
        <w:t>Estate</w:t>
      </w:r>
      <w:bookmarkEnd w:id="143"/>
      <w:bookmarkEnd w:id="144"/>
    </w:p>
    <w:p w:rsidR="006320BF" w:rsidRDefault="0014079B">
      <w:pPr>
        <w:pStyle w:val="SHParagraph2"/>
      </w:pPr>
      <w:r>
        <w:t>The Landlord may change the extent of the Estate but any changes must not:</w:t>
      </w:r>
    </w:p>
    <w:p w:rsidR="006320BF" w:rsidRDefault="0014079B">
      <w:pPr>
        <w:pStyle w:val="SHHeading3"/>
      </w:pPr>
      <w:r>
        <w:t>materially increase the amount of Service Charge payable by the Tenant; or</w:t>
      </w:r>
    </w:p>
    <w:p w:rsidR="006320BF" w:rsidRDefault="0014079B">
      <w:pPr>
        <w:pStyle w:val="SHHeading3"/>
      </w:pPr>
      <w:r>
        <w:t>materially prejudice:</w:t>
      </w:r>
    </w:p>
    <w:p w:rsidR="006320BF" w:rsidRDefault="0014079B">
      <w:pPr>
        <w:pStyle w:val="SHHeading4"/>
      </w:pPr>
      <w:r>
        <w:t>the Tenant’</w:t>
      </w:r>
      <w:r>
        <w:t xml:space="preserve">s use and </w:t>
      </w:r>
      <w:r>
        <w:t>occupation of the Premises; or</w:t>
      </w:r>
    </w:p>
    <w:p w:rsidR="006320BF" w:rsidRDefault="0014079B">
      <w:pPr>
        <w:pStyle w:val="SHHeading4"/>
      </w:pPr>
      <w:r>
        <w:t>the rights, facilities and amenities granted to the Tenant under this Lease.</w:t>
      </w:r>
    </w:p>
    <w:p w:rsidR="006320BF" w:rsidRDefault="0014079B">
      <w:pPr>
        <w:pStyle w:val="SHHeading22ndStyle"/>
      </w:pPr>
      <w:bookmarkStart w:id="145" w:name="_Ref382487490"/>
      <w:bookmarkStart w:id="146" w:name="_Toc536773103"/>
      <w:bookmarkStart w:id="147" w:name="_Toc50542216"/>
      <w:r>
        <w:t>Designation of Building Common Parts, Estate Common Parts </w:t>
      </w:r>
      <w:r>
        <w:t>and use of rights</w:t>
      </w:r>
      <w:bookmarkEnd w:id="145"/>
      <w:bookmarkEnd w:id="146"/>
      <w:bookmarkEnd w:id="147"/>
    </w:p>
    <w:p w:rsidR="006320BF" w:rsidRDefault="0014079B">
      <w:pPr>
        <w:pStyle w:val="SHHeading3"/>
      </w:pPr>
      <w:r>
        <w:t>The Building Common Parts </w:t>
      </w:r>
      <w:r>
        <w:t>and the Estate Common Parts </w:t>
      </w:r>
      <w:r>
        <w:t xml:space="preserve">designated by the </w:t>
      </w:r>
      <w:r>
        <w:t>Landlord for the Tenant’</w:t>
      </w:r>
      <w:r>
        <w:t xml:space="preserve">s use under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bCs/>
        </w:rPr>
        <w:t xml:space="preserve"> of </w:t>
      </w:r>
      <w:r>
        <w:rPr>
          <w:b/>
          <w:bCs/>
        </w:rPr>
        <w:fldChar w:fldCharType="begin"/>
      </w:r>
      <w:r>
        <w:rPr>
          <w:b/>
          <w:bCs/>
        </w:rPr>
        <w:instrText xml:space="preserve"> REF _Ref498959991 \n \h  \* MERGEFORMAT </w:instrText>
      </w:r>
      <w:r>
        <w:rPr>
          <w:b/>
          <w:bCs/>
        </w:rPr>
      </w:r>
      <w:r>
        <w:rPr>
          <w:b/>
          <w:bCs/>
        </w:rPr>
        <w:fldChar w:fldCharType="separate"/>
      </w:r>
      <w:r>
        <w:rPr>
          <w:b/>
          <w:bCs/>
        </w:rPr>
        <w:t>Schedule 1</w:t>
      </w:r>
      <w:r>
        <w:rPr>
          <w:b/>
          <w:bCs/>
        </w:rPr>
        <w:fldChar w:fldCharType="end"/>
      </w:r>
      <w:r>
        <w:t xml:space="preserve"> must include those Building Common Parts </w:t>
      </w:r>
      <w:r>
        <w:t>and Estate Common Parts </w:t>
      </w:r>
      <w:r>
        <w:t>that are reasonably and properly required for the use and enjoyment of the Premises for their intended use.</w:t>
      </w:r>
    </w:p>
    <w:p w:rsidR="006320BF" w:rsidRDefault="0014079B">
      <w:pPr>
        <w:pStyle w:val="SHHeading3"/>
      </w:pPr>
      <w:r>
        <w:t>If the Landlord does not designate specific Building Common Parts </w:t>
      </w:r>
      <w:r>
        <w:t>and Estate Common Parts </w:t>
      </w:r>
      <w:r>
        <w:t>for the Tenant’</w:t>
      </w:r>
      <w:r>
        <w:t>s use, the Tenant will be entitled to use all Building Common Parts </w:t>
      </w:r>
      <w:r>
        <w:t>and Estate Common Parts </w:t>
      </w:r>
      <w:r>
        <w:t>required for the reasonable and proper enjoyment of the Premises for their intended use but the Tenant will not have the righ</w:t>
      </w:r>
      <w:r>
        <w:t>t to use any Building Common Parts </w:t>
      </w:r>
      <w:r>
        <w:t>or Estate Common Parts </w:t>
      </w:r>
      <w:r>
        <w:t>used solely by the Landlord for the provision of the Services.</w:t>
      </w:r>
    </w:p>
    <w:p w:rsidR="006320BF" w:rsidRDefault="0014079B">
      <w:pPr>
        <w:pStyle w:val="SHHeading3"/>
      </w:pPr>
      <w:r>
        <w:t>Any Supply Runs allocated by the Landlord for the Tenant’</w:t>
      </w:r>
      <w:r>
        <w:t>s use under paragraph </w:t>
      </w:r>
      <w:r>
        <w:rPr>
          <w:b/>
        </w:rPr>
        <w:fldChar w:fldCharType="begin"/>
      </w:r>
      <w:r>
        <w:rPr>
          <w:b/>
        </w:rPr>
        <w:instrText xml:space="preserve"> REF _Ref498962966 \n \h </w:instrText>
      </w:r>
      <w:r>
        <w:rPr>
          <w:b/>
        </w:rPr>
      </w:r>
      <w:r>
        <w:rPr>
          <w:b/>
        </w:rPr>
        <w:fldChar w:fldCharType="separate"/>
      </w:r>
      <w:r>
        <w:rPr>
          <w:b/>
        </w:rPr>
        <w:t>1.2</w:t>
      </w:r>
      <w:r>
        <w:rPr>
          <w:b/>
        </w:rPr>
        <w:fldChar w:fldCharType="end"/>
      </w:r>
      <w:r>
        <w:rPr>
          <w:b/>
          <w:bCs/>
        </w:rPr>
        <w:t xml:space="preserve"> of </w:t>
      </w:r>
      <w:r>
        <w:fldChar w:fldCharType="begin"/>
      </w:r>
      <w:r>
        <w:rPr>
          <w:b/>
          <w:bCs/>
        </w:rPr>
        <w:instrText xml:space="preserve"> REF _Ref498959982 \n \h </w:instrText>
      </w:r>
      <w:r>
        <w:fldChar w:fldCharType="separate"/>
      </w:r>
      <w:r>
        <w:rPr>
          <w:b/>
          <w:bCs/>
        </w:rPr>
        <w:t>Part 1</w:t>
      </w:r>
      <w:r>
        <w:fldChar w:fldCharType="end"/>
      </w:r>
      <w:r>
        <w:rPr>
          <w:b/>
          <w:bCs/>
        </w:rPr>
        <w:t xml:space="preserve"> of </w:t>
      </w:r>
      <w:r>
        <w:rPr>
          <w:b/>
          <w:bCs/>
        </w:rPr>
        <w:fldChar w:fldCharType="begin"/>
      </w:r>
      <w:r>
        <w:rPr>
          <w:b/>
          <w:bCs/>
        </w:rPr>
        <w:instrText xml:space="preserve"> REF _Ref498959991 \n \h </w:instrText>
      </w:r>
      <w:r>
        <w:rPr>
          <w:b/>
          <w:bCs/>
        </w:rPr>
      </w:r>
      <w:r>
        <w:rPr>
          <w:b/>
          <w:bCs/>
        </w:rPr>
        <w:fldChar w:fldCharType="separate"/>
      </w:r>
      <w:r>
        <w:rPr>
          <w:b/>
          <w:bCs/>
        </w:rPr>
        <w:t>Schedule 1</w:t>
      </w:r>
      <w:r>
        <w:rPr>
          <w:b/>
          <w:bCs/>
        </w:rPr>
        <w:fldChar w:fldCharType="end"/>
      </w:r>
      <w:r>
        <w:t xml:space="preserve"> must ta</w:t>
      </w:r>
      <w:r>
        <w:t xml:space="preserve">ke into account the location of the Premises and the requirements of the Tenant.  </w:t>
      </w:r>
      <w:r>
        <w:t xml:space="preserve">The Landlord may vary the allocation of the Supply Runs taking into account its own requirements, the requirements of other tenants and occupiers of the Building for the use </w:t>
      </w:r>
      <w:r>
        <w:t xml:space="preserve">of the Supply Runs and the location of the </w:t>
      </w:r>
      <w:r>
        <w:lastRenderedPageBreak/>
        <w:t>tenants’</w:t>
      </w:r>
      <w:r>
        <w:t xml:space="preserve"> facilities requiring use of the Supply Runs.  </w:t>
      </w:r>
      <w:r>
        <w:rPr>
          <w:b/>
        </w:rPr>
        <w:t>Clause </w:t>
      </w:r>
      <w:r>
        <w:rPr>
          <w:b/>
        </w:rPr>
        <w:fldChar w:fldCharType="begin"/>
      </w:r>
      <w:r>
        <w:rPr>
          <w:b/>
        </w:rPr>
        <w:instrText xml:space="preserve"> REF _Ref322091553 \n \h  \* MERGEFORMAT </w:instrText>
      </w:r>
      <w:r>
        <w:rPr>
          <w:b/>
        </w:rPr>
      </w:r>
      <w:r>
        <w:rPr>
          <w:b/>
        </w:rPr>
        <w:fldChar w:fldCharType="separate"/>
      </w:r>
      <w:r>
        <w:rPr>
          <w:b/>
        </w:rPr>
        <w:t>5.11</w:t>
      </w:r>
      <w:r>
        <w:rPr>
          <w:b/>
        </w:rPr>
        <w:fldChar w:fldCharType="end"/>
      </w:r>
      <w:r>
        <w:t xml:space="preserve"> will apply if any relocation of Exter</w:t>
      </w:r>
      <w:r>
        <w:t>nal Works is required following a reallocation of the Supply Runs.</w:t>
      </w:r>
    </w:p>
    <w:p w:rsidR="006320BF" w:rsidRDefault="0014079B">
      <w:pPr>
        <w:pStyle w:val="SHHeading3"/>
      </w:pPr>
      <w:bookmarkStart w:id="148" w:name="_Ref381957843"/>
      <w:bookmarkStart w:id="149" w:name="_Ref498698081"/>
      <w:r>
        <w:t>[The Landlord may, by giving formal notice to the Tenant, vary the extent or location of the Plant Area taking into account its own requirements and the requirements of other tenants and oc</w:t>
      </w:r>
      <w:r>
        <w:t xml:space="preserve">cupiers of the Building.  </w:t>
      </w:r>
      <w:r>
        <w:t>Where reasonably possible, areas will be separate for each tenant and the Landlord will take into account any riser allocation strategy and the location of the tenants’</w:t>
      </w:r>
      <w:r>
        <w:t xml:space="preserve"> facilities requiring connection to the Plant Area.  </w:t>
      </w:r>
      <w:r>
        <w:rPr>
          <w:b/>
        </w:rPr>
        <w:t>Clause </w:t>
      </w:r>
      <w:r>
        <w:rPr>
          <w:b/>
        </w:rPr>
        <w:fldChar w:fldCharType="begin"/>
      </w:r>
      <w:r>
        <w:rPr>
          <w:b/>
        </w:rPr>
        <w:instrText xml:space="preserve"> R</w:instrText>
      </w:r>
      <w:r>
        <w:rPr>
          <w:b/>
        </w:rPr>
        <w:instrText xml:space="preserve">EF _Ref322091553 \n \h  \* MERGEFORMAT </w:instrText>
      </w:r>
      <w:r>
        <w:rPr>
          <w:b/>
        </w:rPr>
      </w:r>
      <w:r>
        <w:rPr>
          <w:b/>
        </w:rPr>
        <w:fldChar w:fldCharType="separate"/>
      </w:r>
      <w:r>
        <w:rPr>
          <w:b/>
        </w:rPr>
        <w:t>5.11</w:t>
      </w:r>
      <w:r>
        <w:rPr>
          <w:b/>
        </w:rPr>
        <w:fldChar w:fldCharType="end"/>
      </w:r>
      <w:r>
        <w:t xml:space="preserve"> will apply if any relocation of External Works is required following a variation in the location of the Plant Area.]</w:t>
      </w:r>
      <w:r w:rsidRPr="0014079B">
        <w:rPr>
          <w:rStyle w:val="FootnoteReference"/>
        </w:rPr>
        <w:footnoteReference w:id="73"/>
      </w:r>
      <w:bookmarkEnd w:id="148"/>
      <w:bookmarkEnd w:id="149"/>
    </w:p>
    <w:p w:rsidR="006320BF" w:rsidRDefault="0014079B">
      <w:pPr>
        <w:pStyle w:val="SHHeading22ndStyle"/>
      </w:pPr>
      <w:bookmarkStart w:id="150" w:name="_Toc50542217"/>
      <w:r>
        <w:t>[</w:t>
      </w:r>
      <w:bookmarkStart w:id="151" w:name="_Ref322091553"/>
      <w:bookmarkStart w:id="152" w:name="_Toc536773104"/>
      <w:r>
        <w:t>Relocation of External Wo</w:t>
      </w:r>
      <w:r>
        <w:t>rks</w:t>
      </w:r>
      <w:bookmarkEnd w:id="151"/>
      <w:bookmarkEnd w:id="152"/>
      <w:bookmarkEnd w:id="150"/>
    </w:p>
    <w:p w:rsidR="006320BF" w:rsidRDefault="0014079B">
      <w:pPr>
        <w:pStyle w:val="SHHeading3"/>
      </w:pPr>
      <w:r>
        <w:t>The Landlord may require the Tenant to relocate any External Works on not less than one month’</w:t>
      </w:r>
      <w:r>
        <w:t>s formal notice to the Tenant or immediately in case of emergency.</w:t>
      </w:r>
    </w:p>
    <w:p w:rsidR="006320BF" w:rsidRDefault="0014079B">
      <w:pPr>
        <w:pStyle w:val="SHHeading3"/>
      </w:pPr>
      <w:r>
        <w:t>The Landlord may not require the permanent relocation of the External Works if that relocat</w:t>
      </w:r>
      <w:r>
        <w:t>ion would have a material adverse impact on the Tenant’</w:t>
      </w:r>
      <w:r>
        <w:t>s business at the Premises.</w:t>
      </w:r>
    </w:p>
    <w:p w:rsidR="006320BF" w:rsidRDefault="0014079B">
      <w:pPr>
        <w:pStyle w:val="SHHeading3"/>
      </w:pPr>
      <w:r>
        <w:t>If the Landlord requires temporary relocation of the External Works, the Landlord must keep the period of relocation as short as reasonably practicable in the circumstances.</w:t>
      </w:r>
    </w:p>
    <w:p w:rsidR="006320BF" w:rsidRDefault="0014079B">
      <w:pPr>
        <w:pStyle w:val="SHHeading3"/>
      </w:pPr>
      <w:r>
        <w:t>The Tenant must comply with the Landlord’</w:t>
      </w:r>
      <w:r>
        <w:t>s requirements to relocate the External Works.</w:t>
      </w:r>
    </w:p>
    <w:p w:rsidR="006320BF" w:rsidRDefault="0014079B">
      <w:pPr>
        <w:pStyle w:val="SHHeading3"/>
      </w:pPr>
      <w:r>
        <w:t>The Landlord will pay the Tenant’</w:t>
      </w:r>
      <w:r>
        <w:t>s costs and expenses in complying with the Landlord’</w:t>
      </w:r>
      <w:r>
        <w:t>s requirements to relocate External Works but if their relocation is required only</w:t>
      </w:r>
      <w:r>
        <w:t xml:space="preserve"> temporarily to enable the Landlord to carry out any of the Services, the costs and expenses will be included in the Service Costs.]</w:t>
      </w:r>
    </w:p>
    <w:p w:rsidR="006320BF" w:rsidRDefault="0014079B" w:rsidP="0014079B">
      <w:pPr>
        <w:pStyle w:val="SHHeading2"/>
        <w:keepNext/>
        <w:keepLines/>
        <w:rPr>
          <w:b/>
        </w:rPr>
      </w:pPr>
      <w:r>
        <w:rPr>
          <w:b/>
        </w:rPr>
        <w:t>Wayleaves</w:t>
      </w:r>
    </w:p>
    <w:p w:rsidR="006320BF" w:rsidRDefault="0014079B">
      <w:pPr>
        <w:pStyle w:val="SHHeading3"/>
      </w:pPr>
      <w:r>
        <w:t>Subject to clause </w:t>
      </w:r>
      <w:r>
        <w:rPr>
          <w:b/>
        </w:rPr>
        <w:fldChar w:fldCharType="begin"/>
      </w:r>
      <w:r>
        <w:rPr>
          <w:b/>
        </w:rPr>
        <w:instrText xml:space="preserve"> REF _Ref528335170 \r \h  \* MERGEFORMAT </w:instrText>
      </w:r>
      <w:r>
        <w:rPr>
          <w:b/>
        </w:rPr>
      </w:r>
      <w:r>
        <w:rPr>
          <w:b/>
        </w:rPr>
        <w:fldChar w:fldCharType="separate"/>
      </w:r>
      <w:r>
        <w:rPr>
          <w:b/>
        </w:rPr>
        <w:t>5.12.2</w:t>
      </w:r>
      <w:r>
        <w:rPr>
          <w:b/>
        </w:rPr>
        <w:fldChar w:fldCharType="end"/>
      </w:r>
      <w:r>
        <w:t>, if requested to do so by the Tenant, the Landlord will (at the cost of the Tenant) enter into a wayleave agreement with an operator (as defined in paragraph 2 </w:t>
      </w:r>
      <w:r>
        <w:t>of Schedule 3</w:t>
      </w:r>
      <w:r>
        <w:t>A to the Communica</w:t>
      </w:r>
      <w:r>
        <w:t>tions Act 2</w:t>
      </w:r>
      <w:r>
        <w:t>003) on terms approved by the Landlord to enable the installation of Conducting Media in the Common Parts </w:t>
      </w:r>
      <w:r>
        <w:t>pursuant to the rights in paragraph </w:t>
      </w:r>
      <w:r>
        <w:rPr>
          <w:b/>
        </w:rPr>
        <w:fldChar w:fldCharType="begin"/>
      </w:r>
      <w:r>
        <w:rPr>
          <w:b/>
        </w:rPr>
        <w:instrText xml:space="preserve"> REF _Ref498962966 \n \h  \* MERGEFORMAT </w:instrText>
      </w:r>
      <w:r>
        <w:rPr>
          <w:b/>
        </w:rPr>
      </w:r>
      <w:r>
        <w:rPr>
          <w:b/>
        </w:rPr>
        <w:fldChar w:fldCharType="separate"/>
      </w:r>
      <w:r>
        <w:rPr>
          <w:b/>
        </w:rPr>
        <w:t>1.2</w:t>
      </w:r>
      <w:r>
        <w:rPr>
          <w:b/>
        </w:rPr>
        <w:fldChar w:fldCharType="end"/>
      </w:r>
      <w:r>
        <w:rPr>
          <w:b/>
        </w:rPr>
        <w:t xml:space="preserve"> of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 xml:space="preserve"> to connect the Premises to the operator’</w:t>
      </w:r>
      <w:r>
        <w:t>s telecommunications network along routes approved by the Landlord.</w:t>
      </w:r>
    </w:p>
    <w:p w:rsidR="006320BF" w:rsidRDefault="0014079B">
      <w:pPr>
        <w:pStyle w:val="SHHeading3"/>
      </w:pPr>
      <w:bookmarkStart w:id="153" w:name="_Ref528335170"/>
      <w:r>
        <w:t>The Landlord will</w:t>
      </w:r>
      <w:r>
        <w:t xml:space="preserve"> not be under an obligation to enter into a wayleave agreement unless </w:t>
      </w:r>
      <w:bookmarkEnd w:id="153"/>
      <w:r>
        <w:t>the Conducting Media can be installed without having a material adverse effect on or causing material disruption to the tenants or occupiers of any other Lettable Units.</w:t>
      </w:r>
    </w:p>
    <w:p w:rsidR="006320BF" w:rsidRDefault="0014079B">
      <w:pPr>
        <w:pStyle w:val="SHHeading1"/>
      </w:pPr>
      <w:bookmarkStart w:id="154" w:name="_Toc536773107"/>
      <w:bookmarkStart w:id="155" w:name="_Toc50542218"/>
      <w:r>
        <w:t>AGREEMENTS</w:t>
      </w:r>
      <w:bookmarkEnd w:id="154"/>
      <w:bookmarkEnd w:id="155"/>
    </w:p>
    <w:p w:rsidR="006320BF" w:rsidRDefault="0014079B">
      <w:pPr>
        <w:pStyle w:val="SHHeading22ndStyle"/>
      </w:pPr>
      <w:bookmarkStart w:id="156" w:name="_Ref373224951"/>
      <w:bookmarkStart w:id="157" w:name="_Toc536773108"/>
      <w:bookmarkStart w:id="158" w:name="_Toc50542219"/>
      <w:r>
        <w:t>Landl</w:t>
      </w:r>
      <w:r>
        <w:t>ord’</w:t>
      </w:r>
      <w:r>
        <w:t>s right to end this Lease</w:t>
      </w:r>
      <w:bookmarkEnd w:id="156"/>
      <w:bookmarkEnd w:id="157"/>
      <w:bookmarkEnd w:id="158"/>
    </w:p>
    <w:p w:rsidR="006320BF" w:rsidRDefault="0014079B">
      <w:pPr>
        <w:pStyle w:val="SHHeading3"/>
      </w:pPr>
      <w:bookmarkStart w:id="159" w:name="_Ref322090760"/>
      <w:r>
        <w:t>If any event listed in clause </w:t>
      </w:r>
      <w:r>
        <w:rPr>
          <w:b/>
        </w:rPr>
        <w:fldChar w:fldCharType="begin"/>
      </w:r>
      <w:r>
        <w:rPr>
          <w:b/>
        </w:rPr>
        <w:instrText xml:space="preserve"> REF _Ref322090743 \r \h  \* MERGEFORMAT </w:instrText>
      </w:r>
      <w:r>
        <w:rPr>
          <w:b/>
        </w:rPr>
      </w:r>
      <w:r>
        <w:rPr>
          <w:b/>
        </w:rPr>
        <w:fldChar w:fldCharType="separate"/>
      </w:r>
      <w:r>
        <w:rPr>
          <w:b/>
        </w:rPr>
        <w:t>6.1.2</w:t>
      </w:r>
      <w:r>
        <w:rPr>
          <w:b/>
        </w:rPr>
        <w:fldChar w:fldCharType="end"/>
      </w:r>
      <w:r>
        <w:t xml:space="preserve"> occurs, the Landlord may at any time afterwards re-enter the Premises or any part of them and this Lease will then immediately end.</w:t>
      </w:r>
      <w:bookmarkEnd w:id="159"/>
    </w:p>
    <w:p w:rsidR="006320BF" w:rsidRDefault="0014079B">
      <w:pPr>
        <w:pStyle w:val="SHHeading3"/>
      </w:pPr>
      <w:bookmarkStart w:id="160" w:name="_Ref322090743"/>
      <w:r>
        <w:t>The events referred to in clause </w:t>
      </w:r>
      <w:r>
        <w:rPr>
          <w:b/>
        </w:rPr>
        <w:fldChar w:fldCharType="begin"/>
      </w:r>
      <w:r>
        <w:rPr>
          <w:b/>
        </w:rPr>
        <w:instrText xml:space="preserve"> REF _Ref322090760 \r \h  </w:instrText>
      </w:r>
      <w:r>
        <w:rPr>
          <w:b/>
        </w:rPr>
        <w:instrText xml:space="preserve">\* MERGEFORMAT </w:instrText>
      </w:r>
      <w:r>
        <w:rPr>
          <w:b/>
        </w:rPr>
      </w:r>
      <w:r>
        <w:rPr>
          <w:b/>
        </w:rPr>
        <w:fldChar w:fldCharType="separate"/>
      </w:r>
      <w:r>
        <w:rPr>
          <w:b/>
        </w:rPr>
        <w:t>6.1.1</w:t>
      </w:r>
      <w:r>
        <w:rPr>
          <w:b/>
        </w:rPr>
        <w:fldChar w:fldCharType="end"/>
      </w:r>
      <w:r>
        <w:t xml:space="preserve"> are as follows:</w:t>
      </w:r>
      <w:bookmarkEnd w:id="160"/>
    </w:p>
    <w:p w:rsidR="006320BF" w:rsidRDefault="0014079B">
      <w:pPr>
        <w:pStyle w:val="SHHeading4"/>
      </w:pPr>
      <w:r>
        <w:lastRenderedPageBreak/>
        <w:t>any of the Rents are unpaid for 21 </w:t>
      </w:r>
      <w:r>
        <w:t>days after becoming due whether or not formally demanded;</w:t>
      </w:r>
      <w:r w:rsidRPr="0014079B">
        <w:rPr>
          <w:rStyle w:val="FootnoteReference"/>
        </w:rPr>
        <w:footnoteReference w:id="74"/>
      </w:r>
    </w:p>
    <w:p w:rsidR="006320BF" w:rsidRDefault="0014079B">
      <w:pPr>
        <w:pStyle w:val="SHHeading4"/>
      </w:pPr>
      <w:r>
        <w:t>the Tenant breaches this Lease;</w:t>
      </w:r>
    </w:p>
    <w:p w:rsidR="006320BF" w:rsidRDefault="0014079B">
      <w:pPr>
        <w:pStyle w:val="SHHeading4"/>
      </w:pPr>
      <w:bookmarkStart w:id="161" w:name="_Ref322090882"/>
      <w:r>
        <w:t>any 1</w:t>
      </w:r>
      <w:r>
        <w:t>925 </w:t>
      </w:r>
      <w:r>
        <w:t>Act, administra</w:t>
      </w:r>
      <w:r>
        <w:t>tive, court-appointed or other receiver or similar officer is appointed over the whole or any part of the Tenant’</w:t>
      </w:r>
      <w:r>
        <w:t>s assets, or the Tenant enters into any scheme or arrangement with its creditors in satisfaction or composition of its debts under the 1</w:t>
      </w:r>
      <w:r>
        <w:t>986 </w:t>
      </w:r>
      <w:r>
        <w:t>Act</w:t>
      </w:r>
      <w:r>
        <w:t>;</w:t>
      </w:r>
      <w:bookmarkEnd w:id="161"/>
    </w:p>
    <w:p w:rsidR="006320BF" w:rsidRDefault="0014079B">
      <w:pPr>
        <w:pStyle w:val="SHHeading4"/>
      </w:pPr>
      <w:bookmarkStart w:id="162" w:name="_Ref373435905"/>
      <w:bookmarkStart w:id="163" w:name="_Ref322090834"/>
      <w:r>
        <w:t>if the Tenant is a company or a limited liability partnership:</w:t>
      </w:r>
      <w:bookmarkEnd w:id="162"/>
    </w:p>
    <w:p w:rsidR="006320BF" w:rsidRDefault="0014079B">
      <w:pPr>
        <w:pStyle w:val="SHHeading5"/>
      </w:pPr>
      <w:r>
        <w:t>the Tenant enters into liquidation within the meaning of section 2</w:t>
      </w:r>
      <w:r>
        <w:t>47 </w:t>
      </w:r>
      <w:r>
        <w:t>of the 1</w:t>
      </w:r>
      <w:r>
        <w:t>986 </w:t>
      </w:r>
      <w:r>
        <w:t>Act;</w:t>
      </w:r>
    </w:p>
    <w:p w:rsidR="006320BF" w:rsidRDefault="0014079B">
      <w:pPr>
        <w:pStyle w:val="SHHeading5"/>
      </w:pPr>
      <w:r>
        <w:t>the Tenant is wound up or a petition for winding up is presented against the Tenant that is not dismissed</w:t>
      </w:r>
      <w:r>
        <w:t xml:space="preserve"> or withdrawn within ten Business Days of being presented;</w:t>
      </w:r>
    </w:p>
    <w:p w:rsidR="006320BF" w:rsidRDefault="0014079B">
      <w:pPr>
        <w:pStyle w:val="SHHeading5"/>
      </w:pPr>
      <w:r>
        <w:t>a meeting of the Tenant’</w:t>
      </w:r>
      <w:r>
        <w:t>s creditors or any of them is summoned under Part </w:t>
      </w:r>
      <w:r>
        <w:t>I of the 1</w:t>
      </w:r>
      <w:r>
        <w:t>986 </w:t>
      </w:r>
      <w:r>
        <w:t>Act;</w:t>
      </w:r>
    </w:p>
    <w:p w:rsidR="006320BF" w:rsidRDefault="0014079B">
      <w:pPr>
        <w:pStyle w:val="SHHeading5"/>
      </w:pPr>
      <w:r>
        <w:t>a moratorium in respect of the Tenant comes into force under section 1</w:t>
      </w:r>
      <w:r>
        <w:t>(A) of and schedule A1 </w:t>
      </w:r>
      <w:r>
        <w:t>to the 1</w:t>
      </w:r>
      <w:r>
        <w:t>986 </w:t>
      </w:r>
      <w:r>
        <w:t>Act;</w:t>
      </w:r>
    </w:p>
    <w:p w:rsidR="006320BF" w:rsidRDefault="0014079B">
      <w:pPr>
        <w:pStyle w:val="SHHeading5"/>
      </w:pPr>
      <w:r>
        <w:t>an administrator is appointed to the Tenant; or</w:t>
      </w:r>
    </w:p>
    <w:p w:rsidR="006320BF" w:rsidRDefault="0014079B">
      <w:pPr>
        <w:pStyle w:val="SHHeading5"/>
      </w:pPr>
      <w:r>
        <w:t>the Tenant is struck off the register of companies;</w:t>
      </w:r>
      <w:bookmarkEnd w:id="163"/>
    </w:p>
    <w:p w:rsidR="006320BF" w:rsidRDefault="0014079B">
      <w:pPr>
        <w:pStyle w:val="SHHeading4"/>
      </w:pPr>
      <w:r>
        <w:t>if the Tenant is a partnership, it is subject to an event similar to any listed in clauses </w:t>
      </w:r>
      <w:r>
        <w:rPr>
          <w:b/>
        </w:rPr>
        <w:fldChar w:fldCharType="begin"/>
      </w:r>
      <w:r>
        <w:rPr>
          <w:b/>
        </w:rPr>
        <w:instrText xml:space="preserve"> REF _Ref322090882 \w \h </w:instrText>
      </w:r>
      <w:r>
        <w:rPr>
          <w:b/>
        </w:rPr>
      </w:r>
      <w:r>
        <w:rPr>
          <w:b/>
        </w:rPr>
        <w:fldChar w:fldCharType="separate"/>
      </w:r>
      <w:r>
        <w:rPr>
          <w:b/>
        </w:rPr>
        <w:t>6.1.2(c)</w:t>
      </w:r>
      <w:r>
        <w:rPr>
          <w:b/>
        </w:rPr>
        <w:fldChar w:fldCharType="end"/>
      </w:r>
      <w:r>
        <w:rPr>
          <w:b/>
        </w:rPr>
        <w:t xml:space="preserve"> or </w:t>
      </w:r>
      <w:r>
        <w:rPr>
          <w:b/>
          <w:bCs/>
        </w:rPr>
        <w:fldChar w:fldCharType="begin"/>
      </w:r>
      <w:r>
        <w:rPr>
          <w:b/>
          <w:bCs/>
        </w:rPr>
        <w:instrText xml:space="preserve"> REF _Ref373435905 \w \h  \* MERGEFORMAT </w:instrText>
      </w:r>
      <w:r>
        <w:rPr>
          <w:b/>
          <w:bCs/>
        </w:rPr>
      </w:r>
      <w:r>
        <w:rPr>
          <w:b/>
          <w:bCs/>
        </w:rPr>
        <w:fldChar w:fldCharType="separate"/>
      </w:r>
      <w:r>
        <w:rPr>
          <w:b/>
          <w:bCs/>
        </w:rPr>
        <w:t>6.1.2(d)</w:t>
      </w:r>
      <w:r>
        <w:rPr>
          <w:b/>
          <w:bCs/>
        </w:rPr>
        <w:fldChar w:fldCharType="end"/>
      </w:r>
      <w:r>
        <w:rPr>
          <w:bCs/>
        </w:rPr>
        <w:t xml:space="preserve"> </w:t>
      </w:r>
      <w:r>
        <w:t>with appropriate modifications so as to relate to a partnership;</w:t>
      </w:r>
    </w:p>
    <w:p w:rsidR="006320BF" w:rsidRDefault="0014079B">
      <w:pPr>
        <w:pStyle w:val="SHHeading4"/>
      </w:pPr>
      <w:bookmarkStart w:id="164" w:name="_Ref373435929"/>
      <w:bookmarkStart w:id="165" w:name="_Ref322090888"/>
      <w:r>
        <w:t xml:space="preserve">if the Tenant is an </w:t>
      </w:r>
      <w:r>
        <w:t>individual:</w:t>
      </w:r>
      <w:bookmarkEnd w:id="164"/>
    </w:p>
    <w:p w:rsidR="006320BF" w:rsidRDefault="0014079B">
      <w:pPr>
        <w:pStyle w:val="SHHeading5"/>
      </w:pPr>
      <w:r>
        <w:t>a receiving order is made against the Tenant;</w:t>
      </w:r>
    </w:p>
    <w:p w:rsidR="006320BF" w:rsidRDefault="0014079B">
      <w:pPr>
        <w:pStyle w:val="SHHeading5"/>
      </w:pPr>
      <w:r>
        <w:t>an interim receiver is appointed over or in relation to the Tenant’</w:t>
      </w:r>
      <w:r>
        <w:t>s property;</w:t>
      </w:r>
    </w:p>
    <w:p w:rsidR="006320BF" w:rsidRDefault="0014079B">
      <w:pPr>
        <w:pStyle w:val="SHHeading5"/>
      </w:pPr>
      <w:r>
        <w:t>the Tenant makes an application to be declared bankrupt, the Tenant is the subject of a bankruptcy petition or the Tena</w:t>
      </w:r>
      <w:r>
        <w:t>nt becomes bankrupt;</w:t>
      </w:r>
    </w:p>
    <w:p w:rsidR="006320BF" w:rsidRDefault="0014079B">
      <w:pPr>
        <w:pStyle w:val="SHHeading5"/>
      </w:pPr>
      <w:r>
        <w:t>the Tenant applies for or becomes subject to a debt relief order or the Tenant proposes or becomes subject to a debt management plan; or</w:t>
      </w:r>
    </w:p>
    <w:p w:rsidR="006320BF" w:rsidRDefault="0014079B">
      <w:pPr>
        <w:pStyle w:val="SHHeading5"/>
      </w:pPr>
      <w:r>
        <w:t>an interim order is made against the Tenant under Part </w:t>
      </w:r>
      <w:r>
        <w:t>VIII of the 1</w:t>
      </w:r>
      <w:r>
        <w:t>986 </w:t>
      </w:r>
      <w:r>
        <w:t>Act or the Tenant otherwis</w:t>
      </w:r>
      <w:r>
        <w:t>e proposes an individual voluntary arrangement;</w:t>
      </w:r>
      <w:bookmarkEnd w:id="165"/>
    </w:p>
    <w:p w:rsidR="006320BF" w:rsidRDefault="0014079B">
      <w:pPr>
        <w:pStyle w:val="SHHeading4"/>
      </w:pPr>
      <w:bookmarkStart w:id="166" w:name="_Ref322090920"/>
      <w:r>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 MERGEFORMAT </w:instrText>
      </w:r>
      <w:r>
        <w:rPr>
          <w:b/>
        </w:rPr>
      </w:r>
      <w:r>
        <w:rPr>
          <w:b/>
        </w:rPr>
        <w:fldChar w:fldCharType="separate"/>
      </w:r>
      <w:r>
        <w:rPr>
          <w:b/>
        </w:rPr>
        <w:t>6.1.2(f)</w:t>
      </w:r>
      <w:r>
        <w:rPr>
          <w:b/>
        </w:rPr>
        <w:fldChar w:fldCharType="end"/>
      </w:r>
      <w:r>
        <w:rPr>
          <w:b/>
        </w:rPr>
        <w:t xml:space="preserve"> </w:t>
      </w:r>
      <w:r>
        <w:t>occurs in relation to any guarantor of the Tenant’</w:t>
      </w:r>
      <w:r>
        <w:t>s obligations under this Lease</w:t>
      </w:r>
      <w:bookmarkEnd w:id="166"/>
      <w:r>
        <w:t>; or</w:t>
      </w:r>
    </w:p>
    <w:p w:rsidR="006320BF" w:rsidRDefault="0014079B">
      <w:pPr>
        <w:pStyle w:val="SHHeading4"/>
      </w:pPr>
      <w:bookmarkStart w:id="167" w:name="_Ref322091257"/>
      <w:r>
        <w:lastRenderedPageBreak/>
        <w:t>any event similar to any listed in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REF _Ref373435929 \w \h  \* MERGEFORMAT </w:instrText>
      </w:r>
      <w:r>
        <w:rPr>
          <w:b/>
        </w:rPr>
      </w:r>
      <w:r>
        <w:rPr>
          <w:b/>
        </w:rPr>
        <w:fldChar w:fldCharType="separate"/>
      </w:r>
      <w:r>
        <w:rPr>
          <w:b/>
        </w:rPr>
        <w:t>6.1.2(f)</w:t>
      </w:r>
      <w:r>
        <w:rPr>
          <w:b/>
        </w:rPr>
        <w:fldChar w:fldCharType="end"/>
      </w:r>
      <w:r>
        <w:t xml:space="preserve"> occurs in relation to the Tenant or any guarantor in any jurisdiction oth</w:t>
      </w:r>
      <w:r>
        <w:t>er than England and Wales.</w:t>
      </w:r>
      <w:bookmarkEnd w:id="167"/>
    </w:p>
    <w:p w:rsidR="006320BF" w:rsidRDefault="0014079B">
      <w:pPr>
        <w:pStyle w:val="SHHeading3"/>
      </w:pPr>
      <w:r>
        <w:t>Neither the existence nor the exercise of the Landlord’</w:t>
      </w:r>
      <w:r>
        <w:t>s right under clause </w:t>
      </w:r>
      <w:r>
        <w:rPr>
          <w:b/>
        </w:rPr>
        <w:fldChar w:fldCharType="begin"/>
      </w:r>
      <w:r>
        <w:rPr>
          <w:b/>
        </w:rPr>
        <w:instrText xml:space="preserve"> REF _Ref322090760 \r \h  \* MERGEFORMAT </w:instrText>
      </w:r>
      <w:r>
        <w:rPr>
          <w:b/>
        </w:rPr>
      </w:r>
      <w:r>
        <w:rPr>
          <w:b/>
        </w:rPr>
        <w:fldChar w:fldCharType="separate"/>
      </w:r>
      <w:r>
        <w:rPr>
          <w:b/>
        </w:rPr>
        <w:t>6.1.1</w:t>
      </w:r>
      <w:r>
        <w:rPr>
          <w:b/>
        </w:rPr>
        <w:fldChar w:fldCharType="end"/>
      </w:r>
      <w:r>
        <w:t xml:space="preserve"> will affect any other right or remedy a</w:t>
      </w:r>
      <w:r>
        <w:t>vailable to the Landlord.</w:t>
      </w:r>
    </w:p>
    <w:p w:rsidR="006320BF" w:rsidRDefault="0014079B">
      <w:pPr>
        <w:pStyle w:val="SHHeading3"/>
      </w:pPr>
      <w:bookmarkStart w:id="168" w:name="_Ref322355976"/>
      <w:r>
        <w:t>In this clause </w:t>
      </w:r>
      <w:r>
        <w:rPr>
          <w:b/>
        </w:rPr>
        <w:fldChar w:fldCharType="begin"/>
      </w:r>
      <w:r>
        <w:rPr>
          <w:b/>
        </w:rPr>
        <w:instrText xml:space="preserve"> REF _Ref373224951 \r \h  \* MERGEFORMAT </w:instrText>
      </w:r>
      <w:r>
        <w:rPr>
          <w:b/>
        </w:rPr>
      </w:r>
      <w:r>
        <w:rPr>
          <w:b/>
        </w:rPr>
        <w:fldChar w:fldCharType="separate"/>
      </w:r>
      <w:r>
        <w:rPr>
          <w:b/>
        </w:rPr>
        <w:t>6.1</w:t>
      </w:r>
      <w:r>
        <w:rPr>
          <w:b/>
        </w:rPr>
        <w:fldChar w:fldCharType="end"/>
      </w:r>
      <w:r>
        <w:t xml:space="preserve"> </w:t>
      </w:r>
      <w:bookmarkEnd w:id="168"/>
      <w:r>
        <w:t>references to “</w:t>
      </w:r>
      <w:r>
        <w:t>the Tenant”</w:t>
      </w:r>
      <w:r>
        <w:t>, where the Tenant is more than one person, include any one of them.</w:t>
      </w:r>
    </w:p>
    <w:p w:rsidR="006320BF" w:rsidRDefault="0014079B">
      <w:pPr>
        <w:pStyle w:val="SHHeading22ndStyle"/>
      </w:pPr>
      <w:bookmarkStart w:id="169" w:name="_Ref373225852"/>
      <w:bookmarkStart w:id="170" w:name="_Ref382841802"/>
      <w:bookmarkStart w:id="171" w:name="_Toc536773109"/>
      <w:bookmarkStart w:id="172" w:name="_Toc50542220"/>
      <w:r>
        <w:t>No acqui</w:t>
      </w:r>
      <w:r>
        <w:t>sition of easements</w:t>
      </w:r>
      <w:bookmarkEnd w:id="169"/>
      <w:r>
        <w:t xml:space="preserve"> or rights</w:t>
      </w:r>
      <w:bookmarkEnd w:id="170"/>
      <w:bookmarkEnd w:id="171"/>
      <w:bookmarkEnd w:id="172"/>
    </w:p>
    <w:p w:rsidR="006320BF" w:rsidRDefault="0014079B">
      <w:pPr>
        <w:pStyle w:val="SHHeading3"/>
      </w:pPr>
      <w:r>
        <w:t xml:space="preserve">Unless they are expressly included in </w:t>
      </w:r>
      <w:r>
        <w:rPr>
          <w:b/>
        </w:rPr>
        <w:fldChar w:fldCharType="begin"/>
      </w:r>
      <w:r>
        <w:rPr>
          <w:b/>
        </w:rPr>
        <w:instrText xml:space="preserve"> REF _Ref498959982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the grant of this Lease:</w:t>
      </w:r>
    </w:p>
    <w:p w:rsidR="006320BF" w:rsidRDefault="0014079B">
      <w:pPr>
        <w:pStyle w:val="SHHeading4"/>
      </w:pPr>
      <w:r>
        <w:t>does not include any liberties, privileges, easements, rights or advantages over the Building, the Estate or any adjoining premises; and</w:t>
      </w:r>
    </w:p>
    <w:p w:rsidR="006320BF" w:rsidRDefault="0014079B">
      <w:pPr>
        <w:pStyle w:val="SHHeading4"/>
      </w:pPr>
      <w:r>
        <w:t>excludes any rights arising by the operation of section 62 </w:t>
      </w:r>
      <w:r>
        <w:t>of the 1</w:t>
      </w:r>
      <w:r>
        <w:t>925 </w:t>
      </w:r>
      <w:r>
        <w:t xml:space="preserve">Act or the rule in </w:t>
      </w:r>
      <w:r>
        <w:rPr>
          <w:i/>
        </w:rPr>
        <w:t>Wheeldon v Burrows</w:t>
      </w:r>
      <w:r>
        <w:t>.</w:t>
      </w:r>
    </w:p>
    <w:p w:rsidR="006320BF" w:rsidRDefault="0014079B">
      <w:pPr>
        <w:pStyle w:val="SHHeading3"/>
      </w:pPr>
      <w:r>
        <w:t>The Tenant has no rights that would restrict building or carrying out of works to the Building, the Estate or</w:t>
      </w:r>
      <w:r>
        <w:t xml:space="preserve"> any adjoining premises, other than any that the Landlord specifically grants the Tenant in this Lease.</w:t>
      </w:r>
    </w:p>
    <w:p w:rsidR="006320BF" w:rsidRDefault="0014079B">
      <w:pPr>
        <w:pStyle w:val="SHHeading3"/>
      </w:pPr>
      <w:r>
        <w:t>The flow of light to the Premises is and will be enjoyed with the Landlord’</w:t>
      </w:r>
      <w:r>
        <w:t>s consent in accordance with section 3 </w:t>
      </w:r>
      <w:r>
        <w:t>of the Prescription Act 1</w:t>
      </w:r>
      <w:r>
        <w:t xml:space="preserve">832.  </w:t>
      </w:r>
      <w:r>
        <w:t>Neither</w:t>
      </w:r>
      <w:r>
        <w:t xml:space="preserve"> the enjoyment of that light and air nor anything in this Lease will prevent the exercise of any of the rights the Landlord has reserved out of this Lease.  </w:t>
      </w:r>
      <w:r>
        <w:t>The Tenant must permit the exercise of these reserved rights without interference or objection.</w:t>
      </w:r>
    </w:p>
    <w:p w:rsidR="006320BF" w:rsidRDefault="0014079B">
      <w:pPr>
        <w:pStyle w:val="SHHeading3"/>
      </w:pPr>
      <w:r>
        <w:t>The</w:t>
      </w:r>
      <w:r>
        <w:t xml:space="preserve"> Tenant must not do or omit to do anything that would or might result in the loss of any right enjoyed by the Premises or the Building or the Estate.</w:t>
      </w:r>
    </w:p>
    <w:p w:rsidR="006320BF" w:rsidRDefault="0014079B">
      <w:pPr>
        <w:pStyle w:val="SHHeading3"/>
      </w:pPr>
      <w:r>
        <w:t>The Tenant has no rights to enforce, release or modify or to prevent the release, enforcement or modificat</w:t>
      </w:r>
      <w:r>
        <w:t>ion of the benefit of any obligations, rights or conditions to which any other property within the Building, the Estate or any adjoining premises is or are subject.</w:t>
      </w:r>
    </w:p>
    <w:p w:rsidR="006320BF" w:rsidRDefault="0014079B">
      <w:pPr>
        <w:pStyle w:val="SHHeading22ndStyle"/>
      </w:pPr>
      <w:bookmarkStart w:id="173" w:name="_Ref322091595"/>
      <w:bookmarkStart w:id="174" w:name="_Ref383696943"/>
      <w:bookmarkStart w:id="175" w:name="_Toc536773110"/>
      <w:bookmarkStart w:id="176" w:name="_Toc50542221"/>
      <w:r>
        <w:t xml:space="preserve">Works to adjoining </w:t>
      </w:r>
      <w:bookmarkEnd w:id="173"/>
      <w:r>
        <w:t>premises</w:t>
      </w:r>
      <w:bookmarkEnd w:id="174"/>
      <w:bookmarkEnd w:id="175"/>
      <w:bookmarkEnd w:id="176"/>
    </w:p>
    <w:p w:rsidR="006320BF" w:rsidRDefault="0014079B">
      <w:pPr>
        <w:pStyle w:val="SHParagraph2"/>
      </w:pPr>
      <w:r>
        <w:t xml:space="preserve">If the Landlord carries out works of construction, demolition, </w:t>
      </w:r>
      <w:r>
        <w:t>alteration or redevelopment in the Building, on the Estate or on any adjoining premises that might affect the use and enjoyment of the Premises, it must:</w:t>
      </w:r>
    </w:p>
    <w:p w:rsidR="006320BF" w:rsidRDefault="0014079B">
      <w:pPr>
        <w:pStyle w:val="SHHeading3"/>
      </w:pPr>
      <w:r>
        <w:t>give the Tenant details of the works to be carried out;</w:t>
      </w:r>
    </w:p>
    <w:p w:rsidR="006320BF" w:rsidRDefault="0014079B">
      <w:pPr>
        <w:pStyle w:val="SHHeading3"/>
      </w:pPr>
      <w:r>
        <w:t>consult with the Tenant as to the management o</w:t>
      </w:r>
      <w:r>
        <w:t>f potential interference;</w:t>
      </w:r>
    </w:p>
    <w:p w:rsidR="006320BF" w:rsidRDefault="0014079B">
      <w:pPr>
        <w:pStyle w:val="SHHeading3"/>
      </w:pPr>
      <w:r>
        <w:t>take reasonable steps to ensure that the works do not materially adversely affect the Tenant’</w:t>
      </w:r>
      <w:r>
        <w:t>s ability to trade from the Premises;</w:t>
      </w:r>
    </w:p>
    <w:p w:rsidR="006320BF" w:rsidRDefault="0014079B">
      <w:pPr>
        <w:pStyle w:val="SHHeading3"/>
      </w:pPr>
      <w:r>
        <w:t>take into consideration modern standards of construction and workmanship;</w:t>
      </w:r>
    </w:p>
    <w:p w:rsidR="006320BF" w:rsidRDefault="0014079B">
      <w:pPr>
        <w:pStyle w:val="SHHeading3"/>
      </w:pPr>
      <w:r>
        <w:t xml:space="preserve">take reasonable steps to </w:t>
      </w:r>
      <w:r>
        <w:t>reduce any interference to the Premises by noise, dust and vibration (having taken into consideration the Tenant’</w:t>
      </w:r>
      <w:r>
        <w:t>s suggestions for limiting any interference); and</w:t>
      </w:r>
    </w:p>
    <w:p w:rsidR="006320BF" w:rsidRDefault="0014079B">
      <w:pPr>
        <w:pStyle w:val="SHHeading3"/>
      </w:pPr>
      <w:r>
        <w:t>make good any physical damage to the Premises or its contents.</w:t>
      </w:r>
    </w:p>
    <w:p w:rsidR="006320BF" w:rsidRDefault="0014079B">
      <w:pPr>
        <w:pStyle w:val="SHHeading22ndStyle"/>
      </w:pPr>
      <w:bookmarkStart w:id="177" w:name="_Ref322091014"/>
      <w:bookmarkStart w:id="178" w:name="_Ref521408977"/>
      <w:bookmarkStart w:id="179" w:name="_Toc536773112"/>
      <w:bookmarkStart w:id="180" w:name="_Toc50542222"/>
      <w:r>
        <w:lastRenderedPageBreak/>
        <w:t xml:space="preserve">Service of </w:t>
      </w:r>
      <w:bookmarkEnd w:id="177"/>
      <w:r>
        <w:t>formal notices</w:t>
      </w:r>
      <w:bookmarkEnd w:id="178"/>
      <w:bookmarkEnd w:id="179"/>
      <w:bookmarkEnd w:id="180"/>
    </w:p>
    <w:p w:rsidR="006320BF" w:rsidRDefault="0014079B">
      <w:pPr>
        <w:pStyle w:val="SHHeading3"/>
      </w:pPr>
      <w:bookmarkStart w:id="181" w:name="_Ref275354003"/>
      <w:r>
        <w:t xml:space="preserve">Any </w:t>
      </w:r>
      <w:r>
        <w:t xml:space="preserve">formal notice must be in writing and </w:t>
      </w:r>
      <w:bookmarkStart w:id="182" w:name="_Ref300214356"/>
      <w:bookmarkEnd w:id="181"/>
      <w:r>
        <w:t xml:space="preserve">sent by pre-paid first class post or special delivery to or otherwise delivered to or left at the address </w:t>
      </w:r>
      <w:bookmarkEnd w:id="182"/>
      <w:r>
        <w:t>of the recipient under clause </w:t>
      </w:r>
      <w:r>
        <w:rPr>
          <w:b/>
        </w:rPr>
        <w:fldChar w:fldCharType="begin"/>
      </w:r>
      <w:r>
        <w:rPr>
          <w:b/>
        </w:rPr>
        <w:instrText xml:space="preserve"> REF _Ref322100054 \r \h  \* MERGEFORMAT </w:instrText>
      </w:r>
      <w:r>
        <w:rPr>
          <w:b/>
        </w:rPr>
      </w:r>
      <w:r>
        <w:rPr>
          <w:b/>
        </w:rPr>
        <w:fldChar w:fldCharType="separate"/>
      </w:r>
      <w:r>
        <w:rPr>
          <w:b/>
        </w:rPr>
        <w:t>6.4.2</w:t>
      </w:r>
      <w:r>
        <w:rPr>
          <w:b/>
        </w:rPr>
        <w:fldChar w:fldCharType="end"/>
      </w:r>
      <w:r>
        <w:t xml:space="preserve"> or to any other address in the United Kingdom that the recipient has specified as its address for service by giving not less than ten Business Days’</w:t>
      </w:r>
      <w:r>
        <w:t xml:space="preserve"> formal notice under this clause </w:t>
      </w:r>
      <w:r>
        <w:rPr>
          <w:b/>
        </w:rPr>
        <w:fldChar w:fldCharType="begin"/>
      </w:r>
      <w:r>
        <w:rPr>
          <w:b/>
        </w:rPr>
        <w:instrText xml:space="preserve"> REF _Ref322091014 \r \h  \* MERGEFORMAT </w:instrText>
      </w:r>
      <w:r>
        <w:rPr>
          <w:b/>
        </w:rPr>
      </w:r>
      <w:r>
        <w:rPr>
          <w:b/>
        </w:rPr>
        <w:fldChar w:fldCharType="separate"/>
      </w:r>
      <w:r>
        <w:rPr>
          <w:b/>
        </w:rPr>
        <w:t>6.4</w:t>
      </w:r>
      <w:r>
        <w:rPr>
          <w:b/>
        </w:rPr>
        <w:fldChar w:fldCharType="end"/>
      </w:r>
      <w:r>
        <w:t>.</w:t>
      </w:r>
    </w:p>
    <w:p w:rsidR="006320BF" w:rsidRDefault="0014079B">
      <w:pPr>
        <w:pStyle w:val="SHHeading3"/>
      </w:pPr>
      <w:bookmarkStart w:id="183" w:name="_Ref322100054"/>
      <w:r>
        <w:t>A formal notice served on:</w:t>
      </w:r>
    </w:p>
    <w:p w:rsidR="006320BF" w:rsidRDefault="0014079B">
      <w:pPr>
        <w:pStyle w:val="SHHeading4"/>
      </w:pPr>
      <w:r>
        <w:t>a company or limited liability partnership registered in the United Kingdom must be served at its registered office;</w:t>
      </w:r>
    </w:p>
    <w:p w:rsidR="006320BF" w:rsidRDefault="0014079B">
      <w:pPr>
        <w:pStyle w:val="SHHeading4"/>
      </w:pPr>
      <w:r>
        <w:t xml:space="preserve">a person resident in or incorporated in a </w:t>
      </w:r>
      <w:r>
        <w:t>country outside the United Kingdom must be served at the address for service in the United Kingdom of that party set out in the deed or document to which they are a party or if no such address has been given at their last known address in the United Kingdo</w:t>
      </w:r>
      <w:r>
        <w:t>m.[The following [are the addresses][is the address] for service in the United Kingdom for:</w:t>
      </w:r>
      <w:r w:rsidRPr="0014079B">
        <w:rPr>
          <w:rStyle w:val="FootnoteReference"/>
        </w:rPr>
        <w:footnoteReference w:id="75"/>
      </w:r>
      <w:r>
        <w:t>]</w:t>
      </w:r>
    </w:p>
    <w:p w:rsidR="006320BF" w:rsidRDefault="0014079B">
      <w:pPr>
        <w:pStyle w:val="SHHeading5"/>
      </w:pPr>
      <w:r>
        <w:t>[[NAME OF LANDLORD] – [ADDRESS]; [and]</w:t>
      </w:r>
    </w:p>
    <w:p w:rsidR="006320BF" w:rsidRDefault="0014079B">
      <w:pPr>
        <w:pStyle w:val="SHHeading5"/>
      </w:pPr>
      <w:r>
        <w:t>[NAME OF TENANT] – [ADDRESS]; [and]</w:t>
      </w:r>
    </w:p>
    <w:p w:rsidR="006320BF" w:rsidRDefault="0014079B">
      <w:pPr>
        <w:pStyle w:val="SHHeading5"/>
      </w:pPr>
      <w:r>
        <w:t>[NAME OF GUARANTOR] – [ADDRESS].]</w:t>
      </w:r>
    </w:p>
    <w:p w:rsidR="006320BF" w:rsidRDefault="0014079B">
      <w:pPr>
        <w:pStyle w:val="SHHeading4"/>
      </w:pPr>
      <w:r>
        <w:t>anyone else must be served:</w:t>
      </w:r>
    </w:p>
    <w:p w:rsidR="006320BF" w:rsidRDefault="0014079B">
      <w:pPr>
        <w:pStyle w:val="SHHeading5"/>
      </w:pPr>
      <w:r>
        <w:t>in the case of the Landl</w:t>
      </w:r>
      <w:r>
        <w:t>ord, at any postal address in the United Kingdom shown from time to time for the registered proprietor on the title number set out in Land Registry Prescribed Clause </w:t>
      </w:r>
      <w:r>
        <w:t>LR2.1 </w:t>
      </w:r>
      <w:r>
        <w:t>or if no such address is given, at its last known address in the United Kingdom;</w:t>
      </w:r>
    </w:p>
    <w:p w:rsidR="006320BF" w:rsidRDefault="0014079B">
      <w:pPr>
        <w:pStyle w:val="SHHeading5"/>
      </w:pPr>
      <w:r>
        <w:t xml:space="preserve">in </w:t>
      </w:r>
      <w:r>
        <w:t>the case of the Tenant, at the Premises;</w:t>
      </w:r>
    </w:p>
    <w:p w:rsidR="006320BF" w:rsidRDefault="0014079B">
      <w:pPr>
        <w:pStyle w:val="SHHeading5"/>
      </w:pPr>
      <w:r>
        <w:t>in the case of a guarantor, at the address of that party set out in the deed or document under which they gave the guarantee; and</w:t>
      </w:r>
    </w:p>
    <w:p w:rsidR="006320BF" w:rsidRDefault="0014079B">
      <w:pPr>
        <w:pStyle w:val="SHHeading5"/>
      </w:pPr>
      <w:r>
        <w:t>in respect of any other party, at their last known address in the United Kingdom.</w:t>
      </w:r>
    </w:p>
    <w:bookmarkEnd w:id="183"/>
    <w:p w:rsidR="006320BF" w:rsidRDefault="0014079B">
      <w:pPr>
        <w:pStyle w:val="SHHeading3"/>
      </w:pPr>
      <w:r>
        <w:t>A f</w:t>
      </w:r>
      <w:r>
        <w:t>ormal notice given will be treated as served on the second Business Day after the date of posting if sent by pre-paid first class post or special delivery or at the time the formal notice is delivered to or left at the recipient’</w:t>
      </w:r>
      <w:r>
        <w:t>s address if delivered to o</w:t>
      </w:r>
      <w:r>
        <w:t>r left at that address.</w:t>
      </w:r>
    </w:p>
    <w:p w:rsidR="006320BF" w:rsidRDefault="0014079B">
      <w:pPr>
        <w:pStyle w:val="SHHeading3"/>
      </w:pPr>
      <w:r>
        <w:t>If a formal notice is treated as served on a day that is not a Business Day or after 5</w:t>
      </w:r>
      <w:r>
        <w:t>.00pm on a Business Day it will be treated as served at 9</w:t>
      </w:r>
      <w:r>
        <w:t>.00am on the next Business Day.</w:t>
      </w:r>
    </w:p>
    <w:p w:rsidR="006320BF" w:rsidRDefault="0014079B">
      <w:pPr>
        <w:pStyle w:val="SHHeading3"/>
      </w:pPr>
      <w:r>
        <w:t xml:space="preserve">Service of a formal notice by fax or e-mail is not a </w:t>
      </w:r>
      <w:r>
        <w:t>valid form of service under this Lease.</w:t>
      </w:r>
    </w:p>
    <w:p w:rsidR="006320BF" w:rsidRDefault="0014079B">
      <w:pPr>
        <w:pStyle w:val="SHHeading22ndStyle"/>
      </w:pPr>
      <w:bookmarkStart w:id="184" w:name="_Toc536773113"/>
      <w:bookmarkStart w:id="185" w:name="_Toc50542223"/>
      <w:r>
        <w:lastRenderedPageBreak/>
        <w:t>Contracts (Rights of Third Parties) Act 1</w:t>
      </w:r>
      <w:r>
        <w:t>999</w:t>
      </w:r>
      <w:bookmarkEnd w:id="184"/>
      <w:bookmarkEnd w:id="185"/>
    </w:p>
    <w:p w:rsidR="006320BF" w:rsidRDefault="0014079B">
      <w:pPr>
        <w:pStyle w:val="SHParagraph2"/>
      </w:pPr>
      <w:r>
        <w:t>Nothing in this Lease creates any rights benefiting any person under the Contracts (Rights of Third Parties) Act 1</w:t>
      </w:r>
      <w:r>
        <w:t>999.</w:t>
      </w:r>
    </w:p>
    <w:p w:rsidR="006320BF" w:rsidRDefault="0014079B">
      <w:pPr>
        <w:pStyle w:val="SHHeading22ndStyle"/>
      </w:pPr>
      <w:bookmarkStart w:id="186" w:name="_Toc50542224"/>
      <w:r>
        <w:t>[</w:t>
      </w:r>
      <w:bookmarkStart w:id="187" w:name="_Toc536773114"/>
      <w:r>
        <w:t>Contracting-out</w:t>
      </w:r>
      <w:r w:rsidRPr="0014079B">
        <w:rPr>
          <w:rStyle w:val="FootnoteReference"/>
          <w:b/>
        </w:rPr>
        <w:footnoteReference w:id="76"/>
      </w:r>
      <w:bookmarkEnd w:id="187"/>
      <w:bookmarkEnd w:id="186"/>
    </w:p>
    <w:p w:rsidR="006320BF" w:rsidRDefault="0014079B">
      <w:pPr>
        <w:pStyle w:val="SHHeading3"/>
      </w:pPr>
      <w:r>
        <w:t>The Landlord and the Tenant confi</w:t>
      </w:r>
      <w:r>
        <w:t>rm that before the date of [this Lease] [the agreement for the grant of this Lease dated [DATE] made between the parties to this Lease]:</w:t>
      </w:r>
    </w:p>
    <w:p w:rsidR="006320BF" w:rsidRDefault="0014079B">
      <w:pPr>
        <w:pStyle w:val="SHHeading4"/>
      </w:pPr>
      <w:r>
        <w:t>a notice complying with Schedule 1 </w:t>
      </w:r>
      <w:r>
        <w:t>to the Regulatory Reform (Business Tenancies) (England and Wales) Order 2</w:t>
      </w:r>
      <w:r>
        <w:t>003 </w:t>
      </w:r>
      <w:r>
        <w:t>which relates to this tenancy was served by the Landlord on the Tenant on [DATE]; and</w:t>
      </w:r>
    </w:p>
    <w:p w:rsidR="006320BF" w:rsidRDefault="0014079B">
      <w:pPr>
        <w:pStyle w:val="SHHeading4"/>
      </w:pPr>
      <w:r>
        <w:t>a statutory declaration dated [DATE] complying with paragraph 8 </w:t>
      </w:r>
      <w:r>
        <w:t>of Schedule 2 </w:t>
      </w:r>
      <w:r>
        <w:t>to that Order</w:t>
      </w:r>
      <w:r>
        <w:t xml:space="preserve"> was made by [the Tenant] [[NAME OF DECLARANT], who the Tenant confirms was duly authorised by the Tenant to make the statutory declaration on its behalf].</w:t>
      </w:r>
    </w:p>
    <w:p w:rsidR="006320BF" w:rsidRDefault="0014079B">
      <w:pPr>
        <w:pStyle w:val="SHHeading3"/>
      </w:pPr>
      <w:r>
        <w:t>The Landlord and the Tenant agree and declare that the provisions of sections 2</w:t>
      </w:r>
      <w:r>
        <w:t>4–28 </w:t>
      </w:r>
      <w:r>
        <w:t>(inclusive) of t</w:t>
      </w:r>
      <w:r>
        <w:t>he 1</w:t>
      </w:r>
      <w:r>
        <w:t>954 </w:t>
      </w:r>
      <w:r>
        <w:t>Act do not apply to the tenancy created by this Lease.</w:t>
      </w:r>
    </w:p>
    <w:p w:rsidR="006320BF" w:rsidRDefault="0014079B">
      <w:pPr>
        <w:pStyle w:val="SHHeading3"/>
      </w:pPr>
      <w:r>
        <w:t>[The Landlord and the Tenant confirm that there is no agreement for this Lease.]]</w:t>
      </w:r>
    </w:p>
    <w:p w:rsidR="006320BF" w:rsidRDefault="0014079B">
      <w:pPr>
        <w:pStyle w:val="SHHeading22ndStyle"/>
      </w:pPr>
      <w:bookmarkStart w:id="188" w:name="_Ref461779777"/>
      <w:bookmarkStart w:id="189" w:name="_Toc536773115"/>
      <w:bookmarkStart w:id="190" w:name="_Toc50542225"/>
      <w:r>
        <w:t>Energy Performance Certificates</w:t>
      </w:r>
      <w:bookmarkEnd w:id="188"/>
      <w:bookmarkEnd w:id="189"/>
      <w:bookmarkEnd w:id="190"/>
    </w:p>
    <w:p w:rsidR="006320BF" w:rsidRDefault="0014079B">
      <w:pPr>
        <w:pStyle w:val="SHHeading3"/>
      </w:pPr>
      <w:r>
        <w:t>The Tenant must not commission an EPC in respect of the Premises unless require</w:t>
      </w:r>
      <w:r>
        <w:t>d to do so by the Energy Performance of Buildings (England and Wales) Regulations 2</w:t>
      </w:r>
      <w:r>
        <w:t xml:space="preserve">012.  </w:t>
      </w:r>
      <w:r>
        <w:t>If the Tenant is required to commission an EPC, the Tenant must (at the Landlord’</w:t>
      </w:r>
      <w:r>
        <w:t>s option) commission an EPC from an assessor approved by the Landlord or pay the Landl</w:t>
      </w:r>
      <w:r>
        <w:t>ord’</w:t>
      </w:r>
      <w:r>
        <w:t>s costs of commissioning an EPC for the Premises.</w:t>
      </w:r>
    </w:p>
    <w:p w:rsidR="006320BF" w:rsidRDefault="0014079B">
      <w:pPr>
        <w:pStyle w:val="SHHeading3"/>
      </w:pPr>
      <w:r>
        <w:t>The Tenant must co-operate with the Landlord, so far as is reasonably necessary, to allow the Landlord to commission any EPC for the Premises, the Building or the Estate and:</w:t>
      </w:r>
    </w:p>
    <w:p w:rsidR="006320BF" w:rsidRDefault="0014079B">
      <w:pPr>
        <w:pStyle w:val="SHHeading4"/>
      </w:pPr>
      <w:r>
        <w:t>provide the Landlord (at th</w:t>
      </w:r>
      <w:r>
        <w:t>e Landlord’</w:t>
      </w:r>
      <w:r>
        <w:t>s cost) with copies of any plans or other information held by the Tenant that would assist in commissioning that EPC; and</w:t>
      </w:r>
    </w:p>
    <w:p w:rsidR="006320BF" w:rsidRDefault="0014079B">
      <w:pPr>
        <w:pStyle w:val="SHHeading4"/>
      </w:pPr>
      <w:r>
        <w:t>allow such access to the Premises to any energy assessor appointed by the Landlord as is reasonably necessary to inspect th</w:t>
      </w:r>
      <w:r>
        <w:t>e Premises for the purposes of preparing any EPC.</w:t>
      </w:r>
    </w:p>
    <w:p w:rsidR="006320BF" w:rsidRDefault="0014079B">
      <w:pPr>
        <w:pStyle w:val="SHHeading3"/>
      </w:pPr>
      <w:r>
        <w:t>The Tenant must give the Landlord written details on request of the unique reference number of any EPC the Tenant commissions in respect of the Premises.</w:t>
      </w:r>
    </w:p>
    <w:p w:rsidR="006320BF" w:rsidRDefault="0014079B">
      <w:pPr>
        <w:pStyle w:val="SHHeading3"/>
      </w:pPr>
      <w:r>
        <w:t>The Landlord must give the Tenant written details on</w:t>
      </w:r>
      <w:r>
        <w:t xml:space="preserve"> request of the unique reference number of any EPC the Landlord commissions in respect of the Premises, the Building or the Estate.</w:t>
      </w:r>
    </w:p>
    <w:p w:rsidR="006320BF" w:rsidRDefault="0014079B">
      <w:pPr>
        <w:pStyle w:val="SHHeading22ndStyle"/>
      </w:pPr>
      <w:bookmarkStart w:id="191" w:name="_Toc50542226"/>
      <w:r>
        <w:t>[</w:t>
      </w:r>
      <w:bookmarkStart w:id="192" w:name="_Toc536773116"/>
      <w:r>
        <w:t>Sustainability</w:t>
      </w:r>
      <w:bookmarkEnd w:id="192"/>
      <w:bookmarkEnd w:id="191"/>
    </w:p>
    <w:p w:rsidR="006320BF" w:rsidRDefault="0014079B">
      <w:pPr>
        <w:pStyle w:val="SHParagraph2"/>
      </w:pPr>
      <w:r>
        <w:t xml:space="preserve">The Landlord and Tenant must comply with the provisions of </w:t>
      </w:r>
      <w:r>
        <w:rPr>
          <w:b/>
        </w:rPr>
        <w:fldChar w:fldCharType="begin"/>
      </w:r>
      <w:r>
        <w:rPr>
          <w:b/>
        </w:rPr>
        <w:instrText xml:space="preserve"> REF _Ref498963039 \n \h  \* MERGEFORMAT </w:instrText>
      </w:r>
      <w:r>
        <w:rPr>
          <w:b/>
        </w:rPr>
      </w:r>
      <w:r>
        <w:rPr>
          <w:b/>
        </w:rPr>
        <w:fldChar w:fldCharType="separate"/>
      </w:r>
      <w:r>
        <w:rPr>
          <w:b/>
        </w:rPr>
        <w:t>Schedule 7</w:t>
      </w:r>
      <w:r>
        <w:rPr>
          <w:b/>
        </w:rPr>
        <w:fldChar w:fldCharType="end"/>
      </w:r>
      <w:r>
        <w:t>.]</w:t>
      </w:r>
    </w:p>
    <w:p w:rsidR="006320BF" w:rsidRDefault="0014079B">
      <w:pPr>
        <w:pStyle w:val="SHHeading22ndStyle"/>
      </w:pPr>
      <w:bookmarkStart w:id="193" w:name="_Toc50542227"/>
      <w:r>
        <w:lastRenderedPageBreak/>
        <w:t>[</w:t>
      </w:r>
      <w:bookmarkStart w:id="194" w:name="_Toc536773117"/>
      <w:r>
        <w:t>Superior landlord’</w:t>
      </w:r>
      <w:r>
        <w:t>s consent</w:t>
      </w:r>
      <w:bookmarkEnd w:id="194"/>
      <w:bookmarkEnd w:id="193"/>
    </w:p>
    <w:p w:rsidR="006320BF" w:rsidRDefault="0014079B">
      <w:pPr>
        <w:pStyle w:val="SHParagraph2"/>
      </w:pPr>
      <w:r>
        <w:t xml:space="preserve">Any consent that the Landlord gives is conditional on the consent (where required) of any superior landlord being obtained.  </w:t>
      </w:r>
      <w:r>
        <w:t>The Landlord will apply for t</w:t>
      </w:r>
      <w:r>
        <w:t>hat consent at the Tenant’</w:t>
      </w:r>
      <w:r>
        <w:t>s cost and, to the extent the Landlord is consenting, the Landlord must take reasonable steps to obtain it.</w:t>
      </w:r>
      <w:r w:rsidRPr="0014079B">
        <w:rPr>
          <w:rStyle w:val="FootnoteReference"/>
        </w:rPr>
        <w:footnoteReference w:id="77"/>
      </w:r>
      <w:r>
        <w:t>]</w:t>
      </w:r>
    </w:p>
    <w:p w:rsidR="006320BF" w:rsidRDefault="0014079B">
      <w:pPr>
        <w:pStyle w:val="SHHeading22ndStyle"/>
      </w:pPr>
      <w:bookmarkStart w:id="195" w:name="_Toc50542228"/>
      <w:r>
        <w:t>[</w:t>
      </w:r>
      <w:bookmarkStart w:id="196" w:name="_Toc536773118"/>
      <w:r>
        <w:t>Representations</w:t>
      </w:r>
      <w:bookmarkEnd w:id="196"/>
      <w:bookmarkEnd w:id="195"/>
    </w:p>
    <w:p w:rsidR="006320BF" w:rsidRDefault="0014079B">
      <w:pPr>
        <w:pStyle w:val="SHParagraph2"/>
      </w:pPr>
      <w:r>
        <w:t>The Tenant acknowledges that:</w:t>
      </w:r>
    </w:p>
    <w:p w:rsidR="006320BF" w:rsidRDefault="0014079B">
      <w:pPr>
        <w:pStyle w:val="SHHeading3"/>
      </w:pPr>
      <w:r>
        <w:t>it has not entered into this Lease in reliance upon any representation o</w:t>
      </w:r>
      <w:r>
        <w:t>r warranty made by or on behalf of the Landlord except those in the Landlord’</w:t>
      </w:r>
      <w:r>
        <w:t>s solicitors’</w:t>
      </w:r>
      <w:r>
        <w:t xml:space="preserve"> written replies to the Tenant’</w:t>
      </w:r>
      <w:r>
        <w:t>s solicitors’</w:t>
      </w:r>
      <w:r>
        <w:t xml:space="preserve"> pre-contract enquiries;</w:t>
      </w:r>
    </w:p>
    <w:p w:rsidR="006320BF" w:rsidRDefault="0014079B">
      <w:pPr>
        <w:pStyle w:val="SHHeading3"/>
      </w:pPr>
      <w:r>
        <w:t>it has been given the opportunity to inspect the Premises and to satisfy itself as to their physi</w:t>
      </w:r>
      <w:r>
        <w:t>cal condition, extent and fitness for purpose; and</w:t>
      </w:r>
    </w:p>
    <w:p w:rsidR="006320BF" w:rsidRDefault="0014079B">
      <w:pPr>
        <w:pStyle w:val="SHHeading3"/>
      </w:pPr>
      <w:r>
        <w:t>it has satisfied itself on matters relating to the use of the Premises in relation to all legislation relating to town and country planning from time to time in force.</w:t>
      </w:r>
      <w:r w:rsidRPr="0014079B">
        <w:rPr>
          <w:rStyle w:val="FootnoteReference"/>
        </w:rPr>
        <w:footnoteReference w:id="78"/>
      </w:r>
      <w:r>
        <w:t>]</w:t>
      </w:r>
    </w:p>
    <w:p w:rsidR="006320BF" w:rsidRDefault="0014079B">
      <w:pPr>
        <w:pStyle w:val="SHHeading22ndStyle"/>
      </w:pPr>
      <w:bookmarkStart w:id="197" w:name="_Toc50542229"/>
      <w:r>
        <w:t>[</w:t>
      </w:r>
      <w:bookmarkStart w:id="198" w:name="_Toc536773119"/>
      <w:r>
        <w:t xml:space="preserve">Exclusion of statutory </w:t>
      </w:r>
      <w:r>
        <w:t>compensation</w:t>
      </w:r>
      <w:r w:rsidRPr="0014079B">
        <w:rPr>
          <w:rStyle w:val="FootnoteReference"/>
          <w:b/>
        </w:rPr>
        <w:footnoteReference w:id="79"/>
      </w:r>
      <w:bookmarkEnd w:id="198"/>
      <w:bookmarkEnd w:id="197"/>
    </w:p>
    <w:p w:rsidR="006320BF" w:rsidRDefault="0014079B">
      <w:pPr>
        <w:pStyle w:val="SHParagraph2"/>
      </w:pPr>
      <w:r>
        <w:t>Unless the circumstances set out in sections 3</w:t>
      </w:r>
      <w:r>
        <w:t>8(2)(a) and 3</w:t>
      </w:r>
      <w:r>
        <w:t>8(2)(b) of the 1</w:t>
      </w:r>
      <w:r>
        <w:t>954 </w:t>
      </w:r>
      <w:r>
        <w:t>Act apply, the Tenant will not be entitled on quitting the Premises to any compensation under section 37 </w:t>
      </w:r>
      <w:r>
        <w:t>of the 1</w:t>
      </w:r>
      <w:r>
        <w:t>954 </w:t>
      </w:r>
      <w:r>
        <w:t>Act.]</w:t>
      </w:r>
    </w:p>
    <w:p w:rsidR="006320BF" w:rsidRDefault="0014079B">
      <w:pPr>
        <w:pStyle w:val="SHHeading22ndStyle"/>
      </w:pPr>
      <w:bookmarkStart w:id="199" w:name="_Toc536773120"/>
      <w:bookmarkStart w:id="200" w:name="_Toc50542230"/>
      <w:r>
        <w:t>Exclusion of liability for former landl</w:t>
      </w:r>
      <w:r>
        <w:t>ords</w:t>
      </w:r>
      <w:bookmarkEnd w:id="199"/>
      <w:bookmarkEnd w:id="200"/>
    </w:p>
    <w:p w:rsidR="006320BF" w:rsidRDefault="0014079B">
      <w:pPr>
        <w:pStyle w:val="SHParagraph2"/>
      </w:pPr>
      <w:r>
        <w:t>A person who was formerly the Landlord will not be liable in respect of any breach of the landlord’</w:t>
      </w:r>
      <w:r>
        <w:t>s obligations in this Lease that occurs at any time after that person has parted with the whole of the immediate reversion to this Lease.</w:t>
      </w:r>
    </w:p>
    <w:p w:rsidR="006320BF" w:rsidRDefault="0014079B">
      <w:pPr>
        <w:pStyle w:val="SHHeading1"/>
      </w:pPr>
      <w:bookmarkStart w:id="201" w:name="_Toc50542231"/>
      <w:r>
        <w:t>[</w:t>
      </w:r>
      <w:bookmarkStart w:id="202" w:name="_Ref322091114"/>
      <w:bookmarkStart w:id="203" w:name="_Toc536773121"/>
      <w:r>
        <w:t>GUARANTOR’</w:t>
      </w:r>
      <w:r>
        <w:t>S O</w:t>
      </w:r>
      <w:r>
        <w:t>BLIGATIONS</w:t>
      </w:r>
      <w:r w:rsidRPr="0014079B">
        <w:rPr>
          <w:rStyle w:val="FootnoteReference"/>
          <w:b/>
        </w:rPr>
        <w:footnoteReference w:id="80"/>
      </w:r>
      <w:bookmarkEnd w:id="202"/>
      <w:bookmarkEnd w:id="203"/>
      <w:bookmarkEnd w:id="201"/>
    </w:p>
    <w:p w:rsidR="006320BF" w:rsidRDefault="0014079B">
      <w:pPr>
        <w:pStyle w:val="SHHeading2"/>
      </w:pPr>
      <w:r>
        <w:t>The Guarantor, as primary obligor, guarantees to the Landlord that:</w:t>
      </w:r>
    </w:p>
    <w:p w:rsidR="006320BF" w:rsidRDefault="0014079B">
      <w:pPr>
        <w:pStyle w:val="SHHeading3"/>
      </w:pPr>
      <w:r>
        <w:t>the Tenant will comply with all the Tenant’</w:t>
      </w:r>
      <w:r>
        <w:t xml:space="preserve">s obligations in this Lease.  </w:t>
      </w:r>
      <w:r>
        <w:t>If the Tenant defaults, the Guarantor will itself comply with those obligations and will indemnify the</w:t>
      </w:r>
      <w:r>
        <w:t xml:space="preserve"> Landlord against all losses, costs, damages and expenses caused to the Landlord by that default; and</w:t>
      </w:r>
    </w:p>
    <w:p w:rsidR="006320BF" w:rsidRDefault="0014079B">
      <w:pPr>
        <w:pStyle w:val="SHHeading3"/>
      </w:pPr>
      <w:r>
        <w:t>it will indemnify the Landlord against all losses, costs, damages and expenses caused to the Landlord by the Tenant proposing or entering into any company</w:t>
      </w:r>
      <w:r>
        <w:t xml:space="preserve"> voluntary arrangement, scheme of arrangement or other scheme having or purporting to have the effect of impairing, compromising or releasing any or all of the obligations of the Guarantor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w:t>
      </w:r>
    </w:p>
    <w:p w:rsidR="006320BF" w:rsidRDefault="0014079B">
      <w:pPr>
        <w:pStyle w:val="SHHeading2"/>
      </w:pPr>
      <w:r>
        <w:t>If the Landlord in its absolute discretion notifies the Guarantor within three months after the date of any disclaimer or forfeiture of this Lease or the Tenant being struck off the register of co</w:t>
      </w:r>
      <w:r>
        <w:t>mpanies, the Guarantor must, within ten Business Days, at the Landlord’</w:t>
      </w:r>
      <w:r>
        <w:t>s option either:</w:t>
      </w:r>
    </w:p>
    <w:p w:rsidR="006320BF" w:rsidRDefault="0014079B">
      <w:pPr>
        <w:pStyle w:val="SHHeading3"/>
      </w:pPr>
      <w:bookmarkStart w:id="204" w:name="_Ref388609862"/>
      <w:r>
        <w:lastRenderedPageBreak/>
        <w:t>at the Guarantor’</w:t>
      </w:r>
      <w:r>
        <w:t>s own cost (including payment of the Landlord’</w:t>
      </w:r>
      <w:r>
        <w:t>s costs) accept the grant of a lease of the Premises</w:t>
      </w:r>
      <w:bookmarkEnd w:id="204"/>
      <w:r>
        <w:t>:</w:t>
      </w:r>
    </w:p>
    <w:p w:rsidR="006320BF" w:rsidRDefault="0014079B">
      <w:pPr>
        <w:pStyle w:val="SHHeading4"/>
      </w:pPr>
      <w:r>
        <w:t>for a term starting and taking effect on the date o</w:t>
      </w:r>
      <w:r>
        <w:t>f the disclaimer or forfeiture of this Lease or the Tenant being struck off the register of companies;</w:t>
      </w:r>
    </w:p>
    <w:p w:rsidR="006320BF" w:rsidRDefault="0014079B">
      <w:pPr>
        <w:pStyle w:val="SHHeading4"/>
      </w:pPr>
      <w:r>
        <w:t>ending on the date when this Lease would have ended if the disclaimer, forfeiture or striking-off had not happened;</w:t>
      </w:r>
    </w:p>
    <w:p w:rsidR="006320BF" w:rsidRDefault="0014079B">
      <w:pPr>
        <w:pStyle w:val="SHHeading4"/>
      </w:pPr>
      <w:r>
        <w:t xml:space="preserve">at the same rent and other sums </w:t>
      </w:r>
      <w:r>
        <w:t>payable;</w:t>
      </w:r>
    </w:p>
    <w:p w:rsidR="006320BF" w:rsidRDefault="0014079B">
      <w:pPr>
        <w:pStyle w:val="SHHeading4"/>
      </w:pPr>
      <w:r>
        <w:t>containing a rent review date on the term commencement date of the new lease if there is a rent review under this Lease that falls before that term commencement date that has not been concluded (but with the rent being reviewed as at the date of t</w:t>
      </w:r>
      <w:r>
        <w:t>he unconcluded rent review);</w:t>
      </w:r>
    </w:p>
    <w:p w:rsidR="006320BF" w:rsidRDefault="0014079B">
      <w:pPr>
        <w:pStyle w:val="SHHeading4"/>
      </w:pPr>
      <w:r>
        <w:t>containing rent review dates on each Rent Review Date under this Lease that falls on or after the term commencement date of the new lease; and</w:t>
      </w:r>
    </w:p>
    <w:p w:rsidR="006320BF" w:rsidRDefault="0014079B">
      <w:pPr>
        <w:pStyle w:val="SHHeading4"/>
      </w:pPr>
      <w:r>
        <w:t>otherwise on the same terms and conditions as this Lease; or</w:t>
      </w:r>
    </w:p>
    <w:p w:rsidR="006320BF" w:rsidRDefault="0014079B">
      <w:pPr>
        <w:pStyle w:val="SHHeading3"/>
      </w:pPr>
      <w:bookmarkStart w:id="205" w:name="_Ref322091183"/>
      <w:r>
        <w:t>pay the Landlord any ar</w:t>
      </w:r>
      <w:r>
        <w:t>rears of the Rents, the Outgoings and all other sums due under this Lease plus the amount equivalent to the total of the Rents, the Outgoings and all other sums due under this Lease that would have been payable for the period of 6 </w:t>
      </w:r>
      <w:r>
        <w:t>months following the disc</w:t>
      </w:r>
      <w:r>
        <w:t>laimer, forfeiture or striking-off had there been no such event.</w:t>
      </w:r>
      <w:r w:rsidRPr="0014079B">
        <w:rPr>
          <w:rStyle w:val="FootnoteReference"/>
        </w:rPr>
        <w:footnoteReference w:id="81"/>
      </w:r>
      <w:bookmarkEnd w:id="205"/>
    </w:p>
    <w:p w:rsidR="006320BF" w:rsidRDefault="0014079B" w:rsidP="0014079B">
      <w:pPr>
        <w:pStyle w:val="SHHeading2"/>
        <w:keepNext/>
        <w:keepLines/>
      </w:pPr>
      <w:r>
        <w:t>If clause </w:t>
      </w:r>
      <w:r>
        <w:rPr>
          <w:b/>
        </w:rPr>
        <w:fldChar w:fldCharType="begin"/>
      </w:r>
      <w:r>
        <w:rPr>
          <w:b/>
        </w:rPr>
        <w:instrText xml:space="preserve"> REF _Ref322091183 \w \h  \* MERGEFORMAT </w:instrText>
      </w:r>
      <w:r>
        <w:rPr>
          <w:b/>
        </w:rPr>
      </w:r>
      <w:r>
        <w:rPr>
          <w:b/>
        </w:rPr>
        <w:fldChar w:fldCharType="separate"/>
      </w:r>
      <w:r>
        <w:rPr>
          <w:b/>
        </w:rPr>
        <w:t>7.2.2</w:t>
      </w:r>
      <w:r>
        <w:rPr>
          <w:b/>
        </w:rPr>
        <w:fldChar w:fldCharType="end"/>
      </w:r>
      <w:r>
        <w:t xml:space="preserve"> applies then, on receipt of the payment in full, the Landlord mus</w:t>
      </w:r>
      <w:r>
        <w:t>t release the Guarantor from its future obligations under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(but that will not affect the Landlord’</w:t>
      </w:r>
      <w:r>
        <w:t>s rights in relation to any prior br</w:t>
      </w:r>
      <w:r>
        <w:t>eaches).</w:t>
      </w:r>
    </w:p>
    <w:p w:rsidR="006320BF" w:rsidRDefault="0014079B">
      <w:pPr>
        <w:pStyle w:val="SHHeading2"/>
      </w:pPr>
      <w:r>
        <w:t>The Guarantor’</w:t>
      </w:r>
      <w:r>
        <w:t>s liability will not be reduced or discharged by:</w:t>
      </w:r>
    </w:p>
    <w:p w:rsidR="006320BF" w:rsidRDefault="0014079B">
      <w:pPr>
        <w:pStyle w:val="SHHeading3"/>
      </w:pPr>
      <w:r>
        <w:t>any failure for any reason to enforce in full, or any delay in enforcement of, any right against, or any concession allowed to the Tenant or any third party;</w:t>
      </w:r>
    </w:p>
    <w:p w:rsidR="006320BF" w:rsidRDefault="0014079B">
      <w:pPr>
        <w:pStyle w:val="SHHeading3"/>
      </w:pPr>
      <w:r>
        <w:t>any variation of this Lea</w:t>
      </w:r>
      <w:r>
        <w:t>se (except that a surrender of part will end the Guarantor’</w:t>
      </w:r>
      <w:r>
        <w:t>s future liability in respect of the surrendered part);</w:t>
      </w:r>
    </w:p>
    <w:p w:rsidR="006320BF" w:rsidRDefault="0014079B">
      <w:pPr>
        <w:pStyle w:val="SHHeading3"/>
      </w:pPr>
      <w:r>
        <w:t>any right to set-off or counterclaim that the Tenant or the Guarantor may have;</w:t>
      </w:r>
    </w:p>
    <w:p w:rsidR="006320BF" w:rsidRDefault="0014079B">
      <w:pPr>
        <w:pStyle w:val="SHHeading3"/>
      </w:pPr>
      <w:r>
        <w:t>any death, incapacity, disability or change in the constituti</w:t>
      </w:r>
      <w:r>
        <w:t>on or status of the Tenant, the Guarantor or of any other person who is liable, or of the Landlord;</w:t>
      </w:r>
    </w:p>
    <w:p w:rsidR="006320BF" w:rsidRDefault="0014079B">
      <w:pPr>
        <w:pStyle w:val="SHHeading3"/>
      </w:pPr>
      <w:r>
        <w:t>any amalgamation or merger by any party with any other person, any restructuring or the acquisition of the whole or any part of the assets or undertaking of</w:t>
      </w:r>
      <w:r>
        <w:t xml:space="preserve"> any party by any other person;</w:t>
      </w:r>
    </w:p>
    <w:p w:rsidR="006320BF" w:rsidRDefault="0014079B">
      <w:pPr>
        <w:pStyle w:val="SHHeading3"/>
      </w:pPr>
      <w:r>
        <w:t>the existence or occurrence in relation to the Guarantor of any matter referred to in any of clauses </w:t>
      </w:r>
      <w:r>
        <w:rPr>
          <w:b/>
        </w:rPr>
        <w:fldChar w:fldCharType="begin"/>
      </w:r>
      <w:r>
        <w:rPr>
          <w:b/>
        </w:rPr>
        <w:instrText xml:space="preserve"> REF _Ref322090882 \w \h  \* MERGEFORMAT </w:instrText>
      </w:r>
      <w:r>
        <w:rPr>
          <w:b/>
        </w:rPr>
      </w:r>
      <w:r>
        <w:rPr>
          <w:b/>
        </w:rPr>
        <w:fldChar w:fldCharType="separate"/>
      </w:r>
      <w:r>
        <w:rPr>
          <w:b/>
        </w:rPr>
        <w:t>6.1.2(c)</w:t>
      </w:r>
      <w:r>
        <w:rPr>
          <w:b/>
        </w:rPr>
        <w:fldChar w:fldCharType="end"/>
      </w:r>
      <w:r>
        <w:rPr>
          <w:b/>
        </w:rPr>
        <w:t xml:space="preserve"> to </w:t>
      </w:r>
      <w:r>
        <w:rPr>
          <w:b/>
        </w:rPr>
        <w:fldChar w:fldCharType="begin"/>
      </w:r>
      <w:r>
        <w:rPr>
          <w:b/>
        </w:rPr>
        <w:instrText xml:space="preserve"> R</w:instrText>
      </w:r>
      <w:r>
        <w:rPr>
          <w:b/>
        </w:rPr>
        <w:instrText xml:space="preserve">EF _Ref322091257 \w \h  \* MERGEFORMAT </w:instrText>
      </w:r>
      <w:r>
        <w:rPr>
          <w:b/>
        </w:rPr>
      </w:r>
      <w:r>
        <w:rPr>
          <w:b/>
        </w:rPr>
        <w:fldChar w:fldCharType="separate"/>
      </w:r>
      <w:r>
        <w:rPr>
          <w:b/>
        </w:rPr>
        <w:t>6.1.2(h)</w:t>
      </w:r>
      <w:r>
        <w:rPr>
          <w:b/>
        </w:rPr>
        <w:fldChar w:fldCharType="end"/>
      </w:r>
      <w:r>
        <w:t>; or</w:t>
      </w:r>
    </w:p>
    <w:p w:rsidR="006320BF" w:rsidRDefault="0014079B">
      <w:pPr>
        <w:pStyle w:val="SHHeading3"/>
      </w:pPr>
      <w:r>
        <w:t>anything else other than a release by the Landlord by deed.</w:t>
      </w:r>
    </w:p>
    <w:p w:rsidR="006320BF" w:rsidRDefault="0014079B">
      <w:pPr>
        <w:pStyle w:val="SHHeading2"/>
      </w:pPr>
      <w:r>
        <w:t xml:space="preserve">The Guarantor must not claim in competition with the Landlord in the </w:t>
      </w:r>
      <w:r>
        <w:t>insolvency of the Tenant and must not take any security, indemnity or guarantee from the Tenant in respect of the Tenant’</w:t>
      </w:r>
      <w:r>
        <w:t>s obligations under this Lease.</w:t>
      </w:r>
    </w:p>
    <w:p w:rsidR="006320BF" w:rsidRDefault="0014079B" w:rsidP="0014079B">
      <w:pPr>
        <w:pStyle w:val="SHHeading2"/>
        <w:keepNext/>
        <w:keepLines/>
      </w:pPr>
      <w:r>
        <w:lastRenderedPageBreak/>
        <w:t>Nothing in this clause </w:t>
      </w:r>
      <w:r>
        <w:rPr>
          <w:b/>
        </w:rPr>
        <w:fldChar w:fldCharType="begin"/>
      </w:r>
      <w:r>
        <w:rPr>
          <w:b/>
        </w:rPr>
        <w:instrText xml:space="preserve"> REF _Ref322091114 \r \h  \* MERGEFORMAT </w:instrText>
      </w:r>
      <w:r>
        <w:rPr>
          <w:b/>
        </w:rPr>
      </w:r>
      <w:r>
        <w:rPr>
          <w:b/>
        </w:rPr>
        <w:fldChar w:fldCharType="separate"/>
      </w:r>
      <w:r>
        <w:rPr>
          <w:b/>
        </w:rPr>
        <w:t>7</w:t>
      </w:r>
      <w:r>
        <w:rPr>
          <w:b/>
        </w:rPr>
        <w:fldChar w:fldCharType="end"/>
      </w:r>
      <w:r>
        <w:t xml:space="preserve"> may impose any liability on the Guarantor that exceeds the liability that it would have had were it the tenant of this Lease.]</w:t>
      </w:r>
    </w:p>
    <w:p w:rsidR="006320BF" w:rsidRDefault="0014079B">
      <w:pPr>
        <w:pStyle w:val="SHHeading1"/>
      </w:pPr>
      <w:bookmarkStart w:id="206" w:name="_Toc50542232"/>
      <w:r>
        <w:t>[</w:t>
      </w:r>
      <w:bookmarkStart w:id="207" w:name="_Ref322091352"/>
      <w:bookmarkStart w:id="208" w:name="_Ref322091428"/>
      <w:bookmarkStart w:id="209" w:name="_Toc536773122"/>
      <w:r>
        <w:t>BREAK CLAUSE</w:t>
      </w:r>
      <w:bookmarkEnd w:id="207"/>
      <w:bookmarkEnd w:id="208"/>
      <w:bookmarkEnd w:id="209"/>
      <w:bookmarkEnd w:id="206"/>
    </w:p>
    <w:p w:rsidR="006320BF" w:rsidRDefault="0014079B">
      <w:pPr>
        <w:pStyle w:val="SHHeading2"/>
      </w:pPr>
      <w:bookmarkStart w:id="210" w:name="_Ref322091289"/>
      <w:r>
        <w:t>The Tenant may end the Term on [any][the] Break Date by giving the Landlord formal n</w:t>
      </w:r>
      <w:r>
        <w:t>otice of not less than [LENGTH] months’</w:t>
      </w:r>
      <w:r>
        <w:t xml:space="preserve"> [specifying the Break Date]</w:t>
      </w:r>
      <w:r w:rsidRPr="0014079B">
        <w:rPr>
          <w:rStyle w:val="FootnoteReference"/>
        </w:rPr>
        <w:footnoteReference w:id="82"/>
      </w:r>
      <w:r>
        <w:t xml:space="preserve"> following which the Term will end on that Break Date[.][ if</w:t>
      </w:r>
      <w:bookmarkEnd w:id="210"/>
      <w:r>
        <w:t>:</w:t>
      </w:r>
      <w:r w:rsidRPr="0014079B">
        <w:rPr>
          <w:rStyle w:val="FootnoteReference"/>
        </w:rPr>
        <w:footnoteReference w:id="83"/>
      </w:r>
      <w:r>
        <w:t>]</w:t>
      </w:r>
    </w:p>
    <w:p w:rsidR="006320BF" w:rsidRDefault="0014079B">
      <w:pPr>
        <w:pStyle w:val="SHHeading3"/>
      </w:pPr>
      <w:r>
        <w:t>[</w:t>
      </w:r>
      <w:bookmarkStart w:id="211" w:name="_Ref322091316"/>
      <w:r>
        <w:t>on the Break Date the Main Rent due on or before that Break Date and any VAT payable upon it has been paid in full</w:t>
      </w:r>
      <w:bookmarkEnd w:id="211"/>
      <w:r>
        <w:t>; [and]</w:t>
      </w:r>
    </w:p>
    <w:p w:rsidR="006320BF" w:rsidRDefault="0014079B">
      <w:pPr>
        <w:pStyle w:val="SHHeading3"/>
      </w:pPr>
      <w:r>
        <w:t>on the Break Date the whole of the Premises are given back to the Landlord free of the Tenant’</w:t>
      </w:r>
      <w:r>
        <w:t>s occupation and the occupation of any other lawful occupier and without any continuing underleases[.][; and</w:t>
      </w:r>
      <w:r>
        <w:t>]</w:t>
      </w:r>
    </w:p>
    <w:p w:rsidR="006320BF" w:rsidRDefault="0014079B">
      <w:pPr>
        <w:pStyle w:val="SHHeading3"/>
      </w:pPr>
      <w:r>
        <w:t>[</w:t>
      </w:r>
      <w:bookmarkStart w:id="212" w:name="_Ref322091334"/>
      <w:r>
        <w:t xml:space="preserve">the Tenant has, on or before the Break Date, paid </w:t>
      </w:r>
      <w:r>
        <w:t>to the Landlord an amount equal to [insert figure/proportion of the Main Rent] (plus any VAT payable on that amount).</w:t>
      </w:r>
      <w:bookmarkEnd w:id="212"/>
      <w:r>
        <w:t>]]</w:t>
      </w:r>
    </w:p>
    <w:p w:rsidR="006320BF" w:rsidRDefault="0014079B" w:rsidP="0014079B">
      <w:pPr>
        <w:pStyle w:val="SHHeading2"/>
        <w:keepNext/>
        <w:keepLines/>
      </w:pPr>
      <w:r>
        <w:t>The Landlord may waive any of the pre-conditions in [</w:t>
      </w:r>
      <w:r>
        <w:rPr>
          <w:b/>
        </w:rPr>
        <w:t xml:space="preserve">clauses </w:t>
      </w:r>
      <w:r>
        <w:rPr>
          <w:b/>
        </w:rPr>
        <w:fldChar w:fldCharType="begin"/>
      </w:r>
      <w:r>
        <w:rPr>
          <w:b/>
        </w:rPr>
        <w:instrText xml:space="preserve"> REF _Ref322091316 \r \h  \* MERGEFORMAT </w:instrText>
      </w:r>
      <w:r>
        <w:rPr>
          <w:b/>
        </w:rPr>
      </w:r>
      <w:r>
        <w:rPr>
          <w:b/>
        </w:rPr>
        <w:fldChar w:fldCharType="separate"/>
      </w:r>
      <w:r>
        <w:rPr>
          <w:b/>
        </w:rPr>
        <w:t>8.1.1</w:t>
      </w:r>
      <w:r>
        <w:rPr>
          <w:b/>
        </w:rPr>
        <w:fldChar w:fldCharType="end"/>
      </w:r>
      <w:r>
        <w:rPr>
          <w:b/>
        </w:rPr>
        <w:t xml:space="preserve"> to </w:t>
      </w:r>
      <w:r>
        <w:rPr>
          <w:b/>
        </w:rPr>
        <w:fldChar w:fldCharType="begin"/>
      </w:r>
      <w:r>
        <w:rPr>
          <w:b/>
        </w:rPr>
        <w:instrText xml:space="preserve"> REF _Ref322091334 \r \h  \* MERGEFORMAT </w:instrText>
      </w:r>
      <w:r>
        <w:rPr>
          <w:b/>
        </w:rPr>
      </w:r>
      <w:r>
        <w:rPr>
          <w:b/>
        </w:rPr>
        <w:fldChar w:fldCharType="separate"/>
      </w:r>
      <w:r>
        <w:rPr>
          <w:b/>
        </w:rPr>
        <w:t>8.1.3</w:t>
      </w:r>
      <w:r>
        <w:rPr>
          <w:b/>
        </w:rPr>
        <w:fldChar w:fldCharType="end"/>
      </w:r>
      <w:r>
        <w:t>] at any time before the [relevant] Break Date by notifying the Tenant.</w:t>
      </w:r>
    </w:p>
    <w:p w:rsidR="006320BF" w:rsidRDefault="0014079B" w:rsidP="0014079B">
      <w:pPr>
        <w:pStyle w:val="SHHeading2"/>
        <w:keepNext/>
        <w:keepLines/>
      </w:pPr>
      <w:r>
        <w:t>[If the Tenant gives notice to the Landlord under clause </w:t>
      </w:r>
      <w:r>
        <w:rPr>
          <w:b/>
        </w:rPr>
        <w:fldChar w:fldCharType="begin"/>
      </w:r>
      <w:r>
        <w:rPr>
          <w:b/>
        </w:rPr>
        <w:instrText xml:space="preserve"> REF _Ref322091289 \r \h  \* MERGEFORMAT </w:instrText>
      </w:r>
      <w:r>
        <w:rPr>
          <w:b/>
        </w:rPr>
      </w:r>
      <w:r>
        <w:rPr>
          <w:b/>
        </w:rPr>
        <w:fldChar w:fldCharType="separate"/>
      </w:r>
      <w:r>
        <w:rPr>
          <w:b/>
        </w:rPr>
        <w:t>8.1</w:t>
      </w:r>
      <w:r>
        <w:rPr>
          <w:b/>
        </w:rPr>
        <w:fldChar w:fldCharType="end"/>
      </w:r>
      <w:r>
        <w:t>, the Tenant must on or before the Break Date make the payment to the Landlord as detailed in clause </w:t>
      </w:r>
      <w:r>
        <w:rPr>
          <w:b/>
        </w:rPr>
        <w:fldChar w:fldCharType="begin"/>
      </w:r>
      <w:r>
        <w:rPr>
          <w:b/>
        </w:rPr>
        <w:instrText xml:space="preserve"> REF _Ref322091334 \r \h  \* MERGEFORMAT </w:instrText>
      </w:r>
      <w:r>
        <w:rPr>
          <w:b/>
        </w:rPr>
      </w:r>
      <w:r>
        <w:rPr>
          <w:b/>
        </w:rPr>
        <w:fldChar w:fldCharType="separate"/>
      </w:r>
      <w:r>
        <w:rPr>
          <w:b/>
        </w:rPr>
        <w:t>8.1.3</w:t>
      </w:r>
      <w:r>
        <w:rPr>
          <w:b/>
        </w:rPr>
        <w:fldChar w:fldCharType="end"/>
      </w:r>
      <w:r>
        <w:t>.]</w:t>
      </w:r>
    </w:p>
    <w:p w:rsidR="006320BF" w:rsidRDefault="0014079B" w:rsidP="0014079B">
      <w:pPr>
        <w:pStyle w:val="SHHeading2"/>
        <w:keepNext/>
        <w:keepLines/>
      </w:pPr>
      <w:r>
        <w:t>[The break right in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xml:space="preserve"> is personal to the Tenant named in Land Registry Prescribed Clause </w:t>
      </w:r>
      <w:r>
        <w:t>LR3 </w:t>
      </w:r>
      <w:r>
        <w:t>and will end on the date of the fi</w:t>
      </w:r>
      <w:r>
        <w:t>rst deed of assignment or transfer of the Lease or on the date when that Tenant ceases to exist.]</w:t>
      </w:r>
    </w:p>
    <w:p w:rsidR="006320BF" w:rsidRDefault="0014079B" w:rsidP="0014079B">
      <w:pPr>
        <w:pStyle w:val="SHHeading2"/>
        <w:keepNext/>
        <w:keepLines/>
      </w:pPr>
      <w:r>
        <w:t>If this Lease ends under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 xml:space="preserve">, this will </w:t>
      </w:r>
      <w:r>
        <w:t>not affect the rights of any party for any prior breach of an obligation in this Lease.</w:t>
      </w:r>
      <w:r w:rsidRPr="0014079B">
        <w:rPr>
          <w:rStyle w:val="FootnoteReference"/>
        </w:rPr>
        <w:footnoteReference w:id="84"/>
      </w:r>
    </w:p>
    <w:p w:rsidR="006320BF" w:rsidRDefault="0014079B" w:rsidP="0014079B">
      <w:pPr>
        <w:pStyle w:val="SHHeading2"/>
        <w:keepNext/>
        <w:keepLines/>
      </w:pPr>
      <w:r>
        <w:t>Time is of the essence for the purposes of this clause </w:t>
      </w:r>
      <w:r>
        <w:rPr>
          <w:b/>
        </w:rPr>
        <w:fldChar w:fldCharType="begin"/>
      </w:r>
      <w:r>
        <w:rPr>
          <w:b/>
        </w:rPr>
        <w:instrText xml:space="preserve"> REF _Ref322091428 \r \h  \* MERGEFORMAT </w:instrText>
      </w:r>
      <w:r>
        <w:rPr>
          <w:b/>
        </w:rPr>
      </w:r>
      <w:r>
        <w:rPr>
          <w:b/>
        </w:rPr>
        <w:fldChar w:fldCharType="separate"/>
      </w:r>
      <w:r>
        <w:rPr>
          <w:b/>
        </w:rPr>
        <w:t>8</w:t>
      </w:r>
      <w:r>
        <w:rPr>
          <w:b/>
        </w:rPr>
        <w:fldChar w:fldCharType="end"/>
      </w:r>
      <w:r>
        <w:t>.]</w:t>
      </w:r>
    </w:p>
    <w:p w:rsidR="006320BF" w:rsidRDefault="0014079B">
      <w:pPr>
        <w:pStyle w:val="SHHeading1"/>
      </w:pPr>
      <w:bookmarkStart w:id="213" w:name="_Toc536773123"/>
      <w:bookmarkStart w:id="214" w:name="_Toc50542233"/>
      <w:r>
        <w:t>JURISDICTION</w:t>
      </w:r>
      <w:bookmarkEnd w:id="213"/>
      <w:bookmarkEnd w:id="214"/>
    </w:p>
    <w:p w:rsidR="006320BF" w:rsidRDefault="0014079B">
      <w:pPr>
        <w:pStyle w:val="SHHeading2"/>
      </w:pPr>
      <w:r>
        <w:t>This Lease and any non-contractual obligations arising out of or in connection with it will be governed by the law of England and Wales.</w:t>
      </w:r>
    </w:p>
    <w:p w:rsidR="006320BF" w:rsidRDefault="0014079B" w:rsidP="0014079B">
      <w:pPr>
        <w:pStyle w:val="SHHeading2"/>
        <w:keepNext/>
        <w:keepLines/>
      </w:pPr>
      <w:r>
        <w:t>Subject to clause </w:t>
      </w:r>
      <w:r>
        <w:rPr>
          <w:b/>
        </w:rPr>
        <w:fldChar w:fldCharType="begin"/>
      </w:r>
      <w:r>
        <w:rPr>
          <w:b/>
        </w:rPr>
        <w:instrText xml:space="preserve"> REF _Ref361218488 \r \h  \* MERGEFORMAT </w:instrText>
      </w:r>
      <w:r>
        <w:rPr>
          <w:b/>
        </w:rPr>
      </w:r>
      <w:r>
        <w:rPr>
          <w:b/>
        </w:rPr>
        <w:fldChar w:fldCharType="separate"/>
      </w:r>
      <w:r>
        <w:rPr>
          <w:b/>
        </w:rPr>
        <w:t>9.3</w:t>
      </w:r>
      <w:r>
        <w:rPr>
          <w:b/>
        </w:rPr>
        <w:fldChar w:fldCharType="end"/>
      </w:r>
      <w:r>
        <w:t xml:space="preserve"> and any provisions in this Lease requiring a dispute to be settled by an expert or by arbitration, the courts of England and Wales have exclusive jurisdiction to decide any dispute arising out of or in connection with this Lease, i</w:t>
      </w:r>
      <w:r>
        <w:t>ncluding in relation to any non-contractual obligations.</w:t>
      </w:r>
    </w:p>
    <w:p w:rsidR="006320BF" w:rsidRDefault="0014079B">
      <w:pPr>
        <w:pStyle w:val="SHHeading2"/>
      </w:pPr>
      <w:bookmarkStart w:id="215" w:name="_Ref361218488"/>
      <w:r>
        <w:t>Any party may seek to enforce an order of the courts of England and Wales arising out of or in connection with this Lease, including in relation to any non-contractual obligations, in any court of co</w:t>
      </w:r>
      <w:r>
        <w:t>mpetent jurisdiction.</w:t>
      </w:r>
      <w:bookmarkEnd w:id="215"/>
    </w:p>
    <w:p w:rsidR="006320BF" w:rsidRDefault="0014079B">
      <w:pPr>
        <w:pStyle w:val="SHHeading1"/>
      </w:pPr>
      <w:bookmarkStart w:id="216" w:name="_Toc536773124"/>
      <w:bookmarkStart w:id="217" w:name="_Toc50542234"/>
      <w:r>
        <w:t>LEGAL EFFECT</w:t>
      </w:r>
      <w:bookmarkEnd w:id="216"/>
      <w:bookmarkEnd w:id="217"/>
    </w:p>
    <w:p w:rsidR="006320BF" w:rsidRDefault="0014079B">
      <w:pPr>
        <w:pStyle w:val="SHParagraph1"/>
      </w:pPr>
      <w:r>
        <w:t>This Lease takes effect and binds the parties from and including the date at clause </w:t>
      </w:r>
      <w:r>
        <w:t>LR1.</w:t>
      </w:r>
    </w:p>
    <w:p w:rsidR="006320BF" w:rsidRDefault="006320BF">
      <w:pPr>
        <w:pStyle w:val="SHNormal"/>
      </w:pPr>
    </w:p>
    <w:p w:rsidR="006320BF" w:rsidRDefault="006320BF">
      <w:pPr>
        <w:pStyle w:val="SHNormal"/>
      </w:pPr>
    </w:p>
    <w:p w:rsidR="006320BF" w:rsidRDefault="006320BF">
      <w:pPr>
        <w:pStyle w:val="SHNormal"/>
        <w:sectPr w:rsidR="006320BF">
          <w:footerReference w:type="default" r:id="rId24"/>
          <w:footerReference w:type="first" r:id="rId25"/>
          <w:pgSz w:w="11907" w:h="16839" w:code="9"/>
          <w:pgMar w:top="1417" w:right="1417" w:bottom="1417" w:left="1417" w:header="709" w:footer="709" w:gutter="0"/>
          <w:pgNumType w:start="1"/>
          <w:cols w:space="708"/>
          <w:docGrid w:linePitch="360"/>
        </w:sectPr>
      </w:pPr>
      <w:bookmarkStart w:id="218" w:name="_Ref322092052"/>
    </w:p>
    <w:p w:rsidR="006320BF" w:rsidRDefault="006320BF">
      <w:pPr>
        <w:pStyle w:val="SHScheduleHeading"/>
      </w:pPr>
      <w:bookmarkStart w:id="219" w:name="_Toc536773125"/>
      <w:bookmarkStart w:id="220" w:name="_Ref498959991"/>
      <w:bookmarkStart w:id="221" w:name="_Toc50542235"/>
      <w:bookmarkEnd w:id="219"/>
      <w:bookmarkEnd w:id="221"/>
    </w:p>
    <w:p w:rsidR="006320BF" w:rsidRDefault="0014079B">
      <w:pPr>
        <w:pStyle w:val="SHScheduleSubHeading"/>
      </w:pPr>
      <w:bookmarkStart w:id="222" w:name="_Toc536773126"/>
      <w:bookmarkStart w:id="223" w:name="_Toc50542236"/>
      <w:bookmarkEnd w:id="220"/>
      <w:r>
        <w:t>Rights</w:t>
      </w:r>
      <w:bookmarkEnd w:id="222"/>
      <w:bookmarkEnd w:id="223"/>
    </w:p>
    <w:p w:rsidR="006320BF" w:rsidRDefault="0014079B">
      <w:pPr>
        <w:pStyle w:val="SHPart"/>
      </w:pPr>
      <w:bookmarkStart w:id="224" w:name="_Ref383430802"/>
      <w:bookmarkStart w:id="225" w:name="_Toc536773127"/>
      <w:bookmarkStart w:id="226" w:name="_Toc50542237"/>
      <w:bookmarkEnd w:id="218"/>
      <w:r>
        <w:t xml:space="preserve">: </w:t>
      </w:r>
      <w:bookmarkStart w:id="227" w:name="_Ref498959982"/>
      <w:r>
        <w:t>Tenant’</w:t>
      </w:r>
      <w:r>
        <w:t>s Rights</w:t>
      </w:r>
      <w:r w:rsidRPr="0014079B">
        <w:rPr>
          <w:rStyle w:val="FootnoteReference"/>
          <w:b/>
        </w:rPr>
        <w:footnoteReference w:id="85"/>
      </w:r>
      <w:bookmarkEnd w:id="224"/>
      <w:bookmarkEnd w:id="225"/>
      <w:bookmarkEnd w:id="227"/>
      <w:bookmarkEnd w:id="226"/>
    </w:p>
    <w:p w:rsidR="006320BF" w:rsidRDefault="0014079B">
      <w:pPr>
        <w:pStyle w:val="SHNormal"/>
      </w:pPr>
      <w:r>
        <w:t>The following rights are granted to the Tenant in common with the Landlord, any person authorised by the Landlord and all other tenants and occupiers of the Building and the Estate but subject to the Landlord’</w:t>
      </w:r>
      <w:r>
        <w:t>s rights:</w:t>
      </w:r>
    </w:p>
    <w:p w:rsidR="006320BF" w:rsidRDefault="0014079B" w:rsidP="0014079B">
      <w:pPr>
        <w:pStyle w:val="SHScheduleText1"/>
        <w:keepNext/>
        <w:keepLines/>
        <w:rPr>
          <w:b/>
        </w:rPr>
      </w:pPr>
      <w:bookmarkStart w:id="228" w:name="_Ref355780629"/>
      <w:r>
        <w:rPr>
          <w:b/>
        </w:rPr>
        <w:t>Running of</w:t>
      </w:r>
      <w:r>
        <w:rPr>
          <w:b/>
        </w:rPr>
        <w:t xml:space="preserve"> services</w:t>
      </w:r>
      <w:bookmarkEnd w:id="228"/>
    </w:p>
    <w:p w:rsidR="006320BF" w:rsidRDefault="0014079B">
      <w:pPr>
        <w:pStyle w:val="SHScheduleText2"/>
      </w:pPr>
      <w:r>
        <w:t>To connect to and use the existing Conducting Media at the Building and the Estate intended to serve the Premises for the passage of Supplies from and to the Premises.</w:t>
      </w:r>
    </w:p>
    <w:p w:rsidR="006320BF" w:rsidRDefault="0014079B">
      <w:pPr>
        <w:pStyle w:val="SHScheduleText2"/>
      </w:pPr>
      <w:bookmarkStart w:id="229" w:name="_Ref382487659"/>
      <w:bookmarkStart w:id="230" w:name="_Ref498962966"/>
      <w:r>
        <w:t>To use a fair proportion of the Supply Runs allocated to tenants for their use</w:t>
      </w:r>
      <w:r>
        <w:t xml:space="preserve"> within the Building that the Landlord has designated for the purpose of installing and running new Conducting Media exclusively serving the Premises.</w:t>
      </w:r>
      <w:bookmarkEnd w:id="229"/>
      <w:bookmarkEnd w:id="230"/>
    </w:p>
    <w:p w:rsidR="006320BF" w:rsidRDefault="0014079B" w:rsidP="0014079B">
      <w:pPr>
        <w:pStyle w:val="SHScheduleText1"/>
        <w:keepNext/>
        <w:keepLines/>
        <w:rPr>
          <w:b/>
        </w:rPr>
      </w:pPr>
      <w:bookmarkStart w:id="231" w:name="_Ref355787028"/>
      <w:r>
        <w:rPr>
          <w:b/>
        </w:rPr>
        <w:t>Access and servicing</w:t>
      </w:r>
      <w:bookmarkEnd w:id="231"/>
    </w:p>
    <w:p w:rsidR="006320BF" w:rsidRDefault="0014079B">
      <w:pPr>
        <w:pStyle w:val="SHScheduleText2"/>
      </w:pPr>
      <w:r>
        <w:t>To have access to and from the Building with or without vehicles over the Estate Com</w:t>
      </w:r>
      <w:r>
        <w:t>mon Parts </w:t>
      </w:r>
      <w:r>
        <w:t>designated by the Landlord for the Tenant’</w:t>
      </w:r>
      <w:r>
        <w:t>s use.</w:t>
      </w:r>
    </w:p>
    <w:p w:rsidR="006320BF" w:rsidRDefault="0014079B">
      <w:pPr>
        <w:pStyle w:val="SHScheduleText2"/>
      </w:pPr>
      <w:r>
        <w:t>To have access to and from the Premises on foot only over the Building Common Parts </w:t>
      </w:r>
      <w:r>
        <w:t>designated by the Landlord for the Tenant’</w:t>
      </w:r>
      <w:r>
        <w:t>s use.</w:t>
      </w:r>
    </w:p>
    <w:p w:rsidR="006320BF" w:rsidRDefault="0014079B" w:rsidP="0014079B">
      <w:pPr>
        <w:pStyle w:val="SHScheduleText2"/>
        <w:keepNext/>
        <w:keepLines/>
      </w:pPr>
      <w:r>
        <w:t>[During the Servicing Hours][At all times] (and subject to clause </w:t>
      </w:r>
      <w:r>
        <w:rPr>
          <w:b/>
        </w:rPr>
        <w:fldChar w:fldCharType="begin"/>
      </w:r>
      <w:r>
        <w:rPr>
          <w:b/>
        </w:rPr>
        <w:instrText xml:space="preserve"> REF _Ref322091516 \r \h  \* MERGEFORMAT </w:instrText>
      </w:r>
      <w:r>
        <w:rPr>
          <w:b/>
        </w:rPr>
      </w:r>
      <w:r>
        <w:rPr>
          <w:b/>
        </w:rPr>
        <w:fldChar w:fldCharType="separate"/>
      </w:r>
      <w:r>
        <w:rPr>
          <w:b/>
        </w:rPr>
        <w:t>4.22</w:t>
      </w:r>
      <w:r>
        <w:rPr>
          <w:b/>
        </w:rPr>
        <w:fldChar w:fldCharType="end"/>
      </w:r>
      <w:r>
        <w:t>), to use each of the following within the Estate Common Parts </w:t>
      </w:r>
      <w:r>
        <w:t>designated by the Landlord for the Tenant’</w:t>
      </w:r>
      <w:r>
        <w:t>s use:</w:t>
      </w:r>
    </w:p>
    <w:p w:rsidR="006320BF" w:rsidRDefault="0014079B">
      <w:pPr>
        <w:pStyle w:val="SHScheduleText3"/>
      </w:pPr>
      <w:bookmarkStart w:id="232" w:name="_Ref383181660"/>
      <w:r>
        <w:t>any service area for loading a</w:t>
      </w:r>
      <w:r>
        <w:t>nd unloading and otherwise servicing the Premises; and</w:t>
      </w:r>
      <w:bookmarkEnd w:id="232"/>
    </w:p>
    <w:p w:rsidR="006320BF" w:rsidRDefault="0014079B">
      <w:pPr>
        <w:pStyle w:val="SHScheduleText3"/>
      </w:pPr>
      <w:r>
        <w:t>the service roads with or without vehicles to come and go to and from any service area that the Tenant has the right to use under paragraph </w:t>
      </w:r>
      <w:r>
        <w:rPr>
          <w:b/>
        </w:rPr>
        <w:fldChar w:fldCharType="begin"/>
      </w:r>
      <w:r>
        <w:rPr>
          <w:b/>
        </w:rPr>
        <w:instrText xml:space="preserve"> REF _Ref383181660 \r \h  \* MERGEFORMAT </w:instrText>
      </w:r>
      <w:r>
        <w:rPr>
          <w:b/>
        </w:rPr>
      </w:r>
      <w:r>
        <w:rPr>
          <w:b/>
        </w:rPr>
        <w:fldChar w:fldCharType="separate"/>
      </w:r>
      <w:r>
        <w:rPr>
          <w:b/>
        </w:rPr>
        <w:t>2.3.1</w:t>
      </w:r>
      <w:r>
        <w:rPr>
          <w:b/>
        </w:rPr>
        <w:fldChar w:fldCharType="end"/>
      </w:r>
      <w:r>
        <w:t>.</w:t>
      </w:r>
    </w:p>
    <w:p w:rsidR="006320BF" w:rsidRDefault="0014079B" w:rsidP="0014079B">
      <w:pPr>
        <w:pStyle w:val="SHScheduleText2"/>
        <w:keepNext/>
        <w:keepLines/>
      </w:pPr>
      <w:r>
        <w:t>[During the Servicing Hours][At all times] (and subject to clause </w:t>
      </w:r>
      <w:r>
        <w:rPr>
          <w:b/>
        </w:rPr>
        <w:fldChar w:fldCharType="begin"/>
      </w:r>
      <w:r>
        <w:rPr>
          <w:b/>
        </w:rPr>
        <w:instrText xml:space="preserve"> REF _Ref322091516 \r \h  \* MERGEFORMAT </w:instrText>
      </w:r>
      <w:r>
        <w:rPr>
          <w:b/>
        </w:rPr>
      </w:r>
      <w:r>
        <w:rPr>
          <w:b/>
        </w:rPr>
        <w:fldChar w:fldCharType="separate"/>
      </w:r>
      <w:r>
        <w:rPr>
          <w:b/>
        </w:rPr>
        <w:t>4.22</w:t>
      </w:r>
      <w:r>
        <w:rPr>
          <w:b/>
        </w:rPr>
        <w:fldChar w:fldCharType="end"/>
      </w:r>
      <w:r>
        <w:t>) to use each of the fol</w:t>
      </w:r>
      <w:r>
        <w:t>lowing within the Building Common Parts </w:t>
      </w:r>
      <w:r>
        <w:t>designated by the Landlord for the Tenant’</w:t>
      </w:r>
      <w:r>
        <w:t>s use:</w:t>
      </w:r>
    </w:p>
    <w:p w:rsidR="006320BF" w:rsidRDefault="0014079B">
      <w:pPr>
        <w:pStyle w:val="SHScheduleText3"/>
      </w:pPr>
      <w:bookmarkStart w:id="233" w:name="_Ref383181674"/>
      <w:r>
        <w:t>any service area for loading and unloading and otherwise servicing the Premises;</w:t>
      </w:r>
      <w:bookmarkEnd w:id="233"/>
    </w:p>
    <w:p w:rsidR="006320BF" w:rsidRDefault="0014079B">
      <w:pPr>
        <w:pStyle w:val="SHScheduleText3"/>
      </w:pPr>
      <w:r>
        <w:t>the service roads with or without vehicles to come and go to and from any service area</w:t>
      </w:r>
      <w:r>
        <w:t xml:space="preserve"> that the Tenant has the right to use under paragraph </w:t>
      </w:r>
      <w:r>
        <w:rPr>
          <w:b/>
        </w:rPr>
        <w:fldChar w:fldCharType="begin"/>
      </w:r>
      <w:r>
        <w:rPr>
          <w:b/>
        </w:rPr>
        <w:instrText xml:space="preserve"> REF _Ref383181674 \r \h  \* MERGEFORMAT </w:instrText>
      </w:r>
      <w:r>
        <w:rPr>
          <w:b/>
        </w:rPr>
      </w:r>
      <w:r>
        <w:rPr>
          <w:b/>
        </w:rPr>
        <w:fldChar w:fldCharType="separate"/>
      </w:r>
      <w:r>
        <w:rPr>
          <w:b/>
        </w:rPr>
        <w:t>2.4.1</w:t>
      </w:r>
      <w:r>
        <w:rPr>
          <w:b/>
        </w:rPr>
        <w:fldChar w:fldCharType="end"/>
      </w:r>
      <w:r>
        <w:t>; and</w:t>
      </w:r>
    </w:p>
    <w:p w:rsidR="006320BF" w:rsidRDefault="0014079B">
      <w:pPr>
        <w:pStyle w:val="SHScheduleText3"/>
      </w:pPr>
      <w:r>
        <w:t xml:space="preserve">the service corridors and any goods lifts with or without trolleys to come and go </w:t>
      </w:r>
      <w:r>
        <w:t>between the Premises and any service area that the Tenant has the right to use under paragraph </w:t>
      </w:r>
      <w:r>
        <w:rPr>
          <w:b/>
        </w:rPr>
        <w:fldChar w:fldCharType="begin"/>
      </w:r>
      <w:r>
        <w:rPr>
          <w:b/>
        </w:rPr>
        <w:instrText xml:space="preserve"> REF _Ref383181674 \r \h  \* MERGEFORMAT </w:instrText>
      </w:r>
      <w:r>
        <w:rPr>
          <w:b/>
        </w:rPr>
      </w:r>
      <w:r>
        <w:rPr>
          <w:b/>
        </w:rPr>
        <w:fldChar w:fldCharType="separate"/>
      </w:r>
      <w:r>
        <w:rPr>
          <w:b/>
        </w:rPr>
        <w:t>2.4.1</w:t>
      </w:r>
      <w:r>
        <w:rPr>
          <w:b/>
        </w:rPr>
        <w:fldChar w:fldCharType="end"/>
      </w:r>
      <w:r>
        <w:t>.</w:t>
      </w:r>
    </w:p>
    <w:p w:rsidR="006320BF" w:rsidRDefault="0014079B" w:rsidP="0014079B">
      <w:pPr>
        <w:pStyle w:val="SHScheduleText2"/>
        <w:keepNext/>
        <w:keepLines/>
      </w:pPr>
      <w:r>
        <w:lastRenderedPageBreak/>
        <w:t>To have access on foot and, where appropriate,</w:t>
      </w:r>
      <w:r>
        <w:t xml:space="preserve"> with vehicles over any other Building Common Parts </w:t>
      </w:r>
      <w:r>
        <w:t>designated by the Landlord for the Tenant’</w:t>
      </w:r>
      <w:r>
        <w:t xml:space="preserve">s use in order to exercise the rights set out in </w:t>
      </w:r>
      <w:r>
        <w:rPr>
          <w:b/>
        </w:rPr>
        <w:fldChar w:fldCharType="begin"/>
      </w:r>
      <w:r>
        <w:rPr>
          <w:b/>
        </w:rPr>
        <w:instrText xml:space="preserve"> REF _Ref383430802 \n \h  \* MERGEFORMAT </w:instrText>
      </w:r>
      <w:r>
        <w:rPr>
          <w:b/>
        </w:rPr>
      </w:r>
      <w:r>
        <w:rPr>
          <w:b/>
        </w:rPr>
        <w:fldChar w:fldCharType="separate"/>
      </w:r>
      <w:r>
        <w:rPr>
          <w:b/>
        </w:rPr>
        <w:t>Part 1</w:t>
      </w:r>
      <w:r>
        <w:rPr>
          <w:b/>
        </w:rPr>
        <w:fldChar w:fldCharType="end"/>
      </w:r>
      <w:r>
        <w:rPr>
          <w:b/>
        </w:rPr>
        <w:t xml:space="preserve"> of this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6320BF" w:rsidRDefault="0014079B" w:rsidP="0014079B">
      <w:pPr>
        <w:pStyle w:val="SHScheduleText2"/>
        <w:keepNext/>
        <w:keepLines/>
      </w:pPr>
      <w:r>
        <w:t>To have access on foot and, where appropriate, with vehicles over any other Estate Common Parts </w:t>
      </w:r>
      <w:r>
        <w:t>designated by the Landlord for the Tenant’</w:t>
      </w:r>
      <w:r>
        <w:t xml:space="preserve">s use in order to exercise the rights set out in </w:t>
      </w:r>
      <w:r>
        <w:rPr>
          <w:b/>
        </w:rPr>
        <w:fldChar w:fldCharType="begin"/>
      </w:r>
      <w:r>
        <w:rPr>
          <w:b/>
        </w:rPr>
        <w:instrText xml:space="preserve"> RE</w:instrText>
      </w:r>
      <w:r>
        <w:rPr>
          <w:b/>
        </w:rPr>
        <w:instrText xml:space="preserve">F _Ref383430802 \n \h  \* MERGEFORMAT </w:instrText>
      </w:r>
      <w:r>
        <w:rPr>
          <w:b/>
        </w:rPr>
      </w:r>
      <w:r>
        <w:rPr>
          <w:b/>
        </w:rPr>
        <w:fldChar w:fldCharType="separate"/>
      </w:r>
      <w:r>
        <w:rPr>
          <w:b/>
        </w:rPr>
        <w:t>Part 1</w:t>
      </w:r>
      <w:r>
        <w:rPr>
          <w:b/>
        </w:rPr>
        <w:fldChar w:fldCharType="end"/>
      </w:r>
      <w:r>
        <w:rPr>
          <w:b/>
        </w:rPr>
        <w:t xml:space="preserve"> of this </w:t>
      </w:r>
      <w:r>
        <w:rPr>
          <w:b/>
        </w:rPr>
        <w:fldChar w:fldCharType="begin"/>
      </w:r>
      <w:r>
        <w:rPr>
          <w:b/>
        </w:rPr>
        <w:instrText xml:space="preserve"> REF _Ref498959991 \n \h  \* MERGEFORMAT </w:instrText>
      </w:r>
      <w:r>
        <w:rPr>
          <w:b/>
        </w:rPr>
      </w:r>
      <w:r>
        <w:rPr>
          <w:b/>
        </w:rPr>
        <w:fldChar w:fldCharType="separate"/>
      </w:r>
      <w:r>
        <w:rPr>
          <w:b/>
        </w:rPr>
        <w:t>Schedule 1</w:t>
      </w:r>
      <w:r>
        <w:rPr>
          <w:b/>
        </w:rPr>
        <w:fldChar w:fldCharType="end"/>
      </w:r>
      <w:r>
        <w:t>.</w:t>
      </w:r>
    </w:p>
    <w:p w:rsidR="006320BF" w:rsidRDefault="0014079B" w:rsidP="0014079B">
      <w:pPr>
        <w:pStyle w:val="SHScheduleText1"/>
        <w:keepNext/>
        <w:keepLines/>
      </w:pPr>
      <w:r>
        <w:rPr>
          <w:b/>
        </w:rPr>
        <w:t>Refuse disposa</w:t>
      </w:r>
      <w:r>
        <w:rPr>
          <w:b/>
        </w:rPr>
        <w:t>l</w:t>
      </w:r>
    </w:p>
    <w:p w:rsidR="006320BF" w:rsidRDefault="0014079B">
      <w:pPr>
        <w:pStyle w:val="SHParagraph1"/>
      </w:pPr>
      <w:r>
        <w:t>To deposit rubbish in any receptacles or waste compactors within the [Estate][Building] Common Parts </w:t>
      </w:r>
      <w:r>
        <w:t>provided by the Landlord for that purpose and designated by the Landlord for the use of the Tenant.</w:t>
      </w:r>
    </w:p>
    <w:p w:rsidR="006320BF" w:rsidRDefault="0014079B" w:rsidP="0014079B">
      <w:pPr>
        <w:pStyle w:val="SHScheduleText1"/>
        <w:keepNext/>
        <w:keepLines/>
      </w:pPr>
      <w:r>
        <w:rPr>
          <w:b/>
        </w:rPr>
        <w:t>Entry onto the Common Parts</w:t>
      </w:r>
      <w:r w:rsidRPr="0014079B">
        <w:rPr>
          <w:rStyle w:val="FootnoteReference"/>
        </w:rPr>
        <w:footnoteReference w:id="86"/>
      </w:r>
    </w:p>
    <w:p w:rsidR="006320BF" w:rsidRDefault="0014079B">
      <w:pPr>
        <w:pStyle w:val="SHScheduleText2"/>
      </w:pPr>
      <w:r>
        <w:t xml:space="preserve">If the relevant </w:t>
      </w:r>
      <w:r>
        <w:t>work cannot otherwise be reasonably carried out, to enter the Building Common Parts </w:t>
      </w:r>
      <w:r>
        <w:t>and, if necessary, the Estate Common Parts </w:t>
      </w:r>
      <w:r>
        <w:t>to comply with the Tenant’</w:t>
      </w:r>
      <w:r>
        <w:t xml:space="preserve">s obligations in this Lease.  </w:t>
      </w:r>
      <w:r>
        <w:t>When exercising this right, the Tenant must:</w:t>
      </w:r>
    </w:p>
    <w:p w:rsidR="006320BF" w:rsidRDefault="0014079B">
      <w:pPr>
        <w:pStyle w:val="SHScheduleText3"/>
      </w:pPr>
      <w:r>
        <w:t>give the Landlord at least [</w:t>
      </w:r>
      <w:r>
        <w:t>three] Business Days’</w:t>
      </w:r>
      <w:r>
        <w:t xml:space="preserve"> prior notice (except in the case of emergency, when the Tenant must give as much notice as may be reasonably practicable);</w:t>
      </w:r>
    </w:p>
    <w:p w:rsidR="006320BF" w:rsidRDefault="0014079B">
      <w:pPr>
        <w:pStyle w:val="SHScheduleText3"/>
      </w:pPr>
      <w:r>
        <w:t>observe the Landlord’</w:t>
      </w:r>
      <w:r>
        <w:t>s requirements (but where that includes being accompanied by the Landlord’</w:t>
      </w:r>
      <w:r>
        <w:t>s representative</w:t>
      </w:r>
      <w:r>
        <w:t xml:space="preserve"> the Landlord must make that representative available);</w:t>
      </w:r>
    </w:p>
    <w:p w:rsidR="006320BF" w:rsidRDefault="0014079B">
      <w:pPr>
        <w:pStyle w:val="SHScheduleText3"/>
      </w:pPr>
      <w:r>
        <w:t>cause as little interference to the operation and use of the Building and the Estate as reasonably practicable;</w:t>
      </w:r>
    </w:p>
    <w:p w:rsidR="006320BF" w:rsidRDefault="0014079B">
      <w:pPr>
        <w:pStyle w:val="SHScheduleText3"/>
      </w:pPr>
      <w:r>
        <w:t>cause as little physical damage as is reasonably practicable;</w:t>
      </w:r>
    </w:p>
    <w:p w:rsidR="006320BF" w:rsidRDefault="0014079B">
      <w:pPr>
        <w:pStyle w:val="SHScheduleText3"/>
      </w:pPr>
      <w:r>
        <w:t>repair any physical damage</w:t>
      </w:r>
      <w:r>
        <w:t xml:space="preserve"> that the Tenant causes as soon as reasonably practicable;</w:t>
      </w:r>
    </w:p>
    <w:p w:rsidR="006320BF" w:rsidRDefault="0014079B">
      <w:pPr>
        <w:pStyle w:val="SHScheduleText3"/>
      </w:pPr>
      <w:r>
        <w:t>where entering to carry out works, obtain the Landlord’</w:t>
      </w:r>
      <w:r>
        <w:t>s approval to the location, method of working and any other material matters relating to the preparation for, and execution of, the works;</w:t>
      </w:r>
    </w:p>
    <w:p w:rsidR="006320BF" w:rsidRDefault="0014079B">
      <w:pPr>
        <w:pStyle w:val="SHScheduleText3"/>
      </w:pPr>
      <w:r>
        <w:t>rem</w:t>
      </w:r>
      <w:r>
        <w:t>ain upon the Building Common Parts </w:t>
      </w:r>
      <w:r>
        <w:t>and the Estate Common Parts </w:t>
      </w:r>
      <w:r>
        <w:t>for no longer than is reasonably necessary; and</w:t>
      </w:r>
    </w:p>
    <w:p w:rsidR="006320BF" w:rsidRDefault="0014079B">
      <w:pPr>
        <w:pStyle w:val="SHScheduleText3"/>
      </w:pPr>
      <w:r>
        <w:t>where practicable, exercise this right outside the normal business hours of the Building.</w:t>
      </w:r>
    </w:p>
    <w:p w:rsidR="006320BF" w:rsidRDefault="0014079B" w:rsidP="0014079B">
      <w:pPr>
        <w:pStyle w:val="SHScheduleText1"/>
        <w:keepNext/>
        <w:keepLines/>
      </w:pPr>
      <w:r>
        <w:t>[</w:t>
      </w:r>
      <w:bookmarkStart w:id="234" w:name="_Ref361325402"/>
      <w:bookmarkStart w:id="235" w:name="_Ref498960044"/>
      <w:bookmarkEnd w:id="234"/>
      <w:r>
        <w:rPr>
          <w:b/>
        </w:rPr>
        <w:t>Plant Area</w:t>
      </w:r>
      <w:bookmarkEnd w:id="235"/>
    </w:p>
    <w:p w:rsidR="006320BF" w:rsidRDefault="0014079B">
      <w:pPr>
        <w:pStyle w:val="SHParagraph1"/>
      </w:pPr>
      <w:bookmarkStart w:id="236" w:name="_Ref381106120"/>
      <w:r>
        <w:t>Subject to the Tenant complying with clauses </w:t>
      </w:r>
      <w:r>
        <w:rPr>
          <w:b/>
        </w:rPr>
        <w:fldChar w:fldCharType="begin"/>
      </w:r>
      <w:r>
        <w:rPr>
          <w:b/>
        </w:rPr>
        <w:instrText xml:space="preserve"> REF _Ref322089999 \r \h  \* MERGEFORMAT </w:instrText>
      </w:r>
      <w:r>
        <w:rPr>
          <w:b/>
        </w:rPr>
      </w:r>
      <w:r>
        <w:rPr>
          <w:b/>
        </w:rPr>
        <w:fldChar w:fldCharType="separate"/>
      </w:r>
      <w:r>
        <w:rPr>
          <w:b/>
        </w:rPr>
        <w:t>4.11</w:t>
      </w:r>
      <w:r>
        <w:rPr>
          <w:b/>
        </w:rPr>
        <w:fldChar w:fldCharType="end"/>
      </w:r>
      <w:r>
        <w:t xml:space="preserve"> and </w:t>
      </w:r>
      <w:r>
        <w:rPr>
          <w:b/>
        </w:rPr>
        <w:fldChar w:fldCharType="begin"/>
      </w:r>
      <w:r>
        <w:rPr>
          <w:b/>
        </w:rPr>
        <w:instrText xml:space="preserve"> REF _Ref322091553 \n \h  \* MERGEFORMAT </w:instrText>
      </w:r>
      <w:r>
        <w:rPr>
          <w:b/>
        </w:rPr>
      </w:r>
      <w:r>
        <w:rPr>
          <w:b/>
        </w:rPr>
        <w:fldChar w:fldCharType="separate"/>
      </w:r>
      <w:r>
        <w:rPr>
          <w:b/>
        </w:rPr>
        <w:t>5.11</w:t>
      </w:r>
      <w:r>
        <w:rPr>
          <w:b/>
        </w:rPr>
        <w:fldChar w:fldCharType="end"/>
      </w:r>
      <w:r>
        <w:t>, to install Plant on th</w:t>
      </w:r>
      <w:r>
        <w:t>e Plant Area with connections to the Premises, each approved by the Landlord in accordance with clause </w:t>
      </w:r>
      <w:r>
        <w:rPr>
          <w:b/>
        </w:rPr>
        <w:fldChar w:fldCharType="begin"/>
      </w:r>
      <w:r>
        <w:rPr>
          <w:b/>
        </w:rPr>
        <w:instrText xml:space="preserve"> REF _Ref498958301 \n \h </w:instrText>
      </w:r>
      <w:r>
        <w:rPr>
          <w:b/>
        </w:rPr>
      </w:r>
      <w:r>
        <w:rPr>
          <w:b/>
        </w:rPr>
        <w:fldChar w:fldCharType="separate"/>
      </w:r>
      <w:r>
        <w:rPr>
          <w:b/>
        </w:rPr>
        <w:t>4.11.4</w:t>
      </w:r>
      <w:r>
        <w:rPr>
          <w:b/>
        </w:rPr>
        <w:fldChar w:fldCharType="end"/>
      </w:r>
      <w:r>
        <w:t>.]</w:t>
      </w:r>
    </w:p>
    <w:bookmarkEnd w:id="236"/>
    <w:p w:rsidR="006320BF" w:rsidRDefault="0014079B" w:rsidP="0014079B">
      <w:pPr>
        <w:pStyle w:val="SHScheduleText1"/>
        <w:keepNext/>
        <w:keepLines/>
      </w:pPr>
      <w:r>
        <w:rPr>
          <w:b/>
        </w:rPr>
        <w:t>Directory board</w:t>
      </w:r>
    </w:p>
    <w:p w:rsidR="006320BF" w:rsidRDefault="0014079B">
      <w:pPr>
        <w:pStyle w:val="SHParagraph1"/>
      </w:pPr>
      <w:r>
        <w:t>To exhibit the Tenant’</w:t>
      </w:r>
      <w:r>
        <w:t>s name in suc</w:t>
      </w:r>
      <w:r>
        <w:t>h form, shape and size as the Landlord [approves][specifies as the standard size and form of such signs] on any appropriate Estate directory board [at the entrance to the Estate].</w:t>
      </w:r>
    </w:p>
    <w:p w:rsidR="006320BF" w:rsidRDefault="0014079B" w:rsidP="0014079B">
      <w:pPr>
        <w:pStyle w:val="SHScheduleText1"/>
        <w:keepNext/>
        <w:keepLines/>
        <w:rPr>
          <w:b/>
        </w:rPr>
      </w:pPr>
      <w:r>
        <w:rPr>
          <w:b/>
        </w:rPr>
        <w:lastRenderedPageBreak/>
        <w:t>Support and shelter</w:t>
      </w:r>
    </w:p>
    <w:p w:rsidR="006320BF" w:rsidRDefault="0014079B">
      <w:pPr>
        <w:pStyle w:val="SHParagraph1"/>
      </w:pPr>
      <w:r>
        <w:t>Support and shelter for the Premises from the Building a</w:t>
      </w:r>
      <w:r>
        <w:t>nd the remainder of the Estate.</w:t>
      </w:r>
    </w:p>
    <w:p w:rsidR="006320BF" w:rsidRDefault="0014079B" w:rsidP="0014079B">
      <w:pPr>
        <w:pStyle w:val="SHScheduleText1"/>
        <w:keepNext/>
        <w:keepLines/>
      </w:pPr>
      <w:r>
        <w:t>[</w:t>
      </w:r>
      <w:bookmarkStart w:id="237" w:name="_Ref386190643"/>
      <w:r>
        <w:rPr>
          <w:b/>
        </w:rPr>
        <w:t>Staff parking</w:t>
      </w:r>
      <w:r w:rsidRPr="0014079B">
        <w:rPr>
          <w:rStyle w:val="FootnoteReference"/>
        </w:rPr>
        <w:footnoteReference w:id="87"/>
      </w:r>
      <w:bookmarkEnd w:id="237"/>
    </w:p>
    <w:p w:rsidR="006320BF" w:rsidRDefault="0014079B">
      <w:pPr>
        <w:pStyle w:val="SHParagraph1"/>
      </w:pPr>
      <w:r>
        <w:rPr>
          <w:b/>
          <w:bCs/>
        </w:rPr>
        <w:t>Option 1</w:t>
      </w:r>
      <w:r>
        <w:rPr>
          <w:b/>
          <w:bCs/>
        </w:rPr>
        <w:t>: Non-designated spaces for parking</w:t>
      </w:r>
    </w:p>
    <w:p w:rsidR="006320BF" w:rsidRDefault="0014079B">
      <w:pPr>
        <w:pStyle w:val="SHScheduleText2"/>
      </w:pPr>
      <w:r>
        <w:t>To use, on a first come first served basis, [those areas of the car parks designated by the Landlord] [those areas shown coloured [COLOUR] on [the Plan][Plan [</w:t>
      </w:r>
      <w:r>
        <w:t>NUMBER]]] (or any other area within or adjoining the [Building][Estate] notified by the Landlord to the Tenant at any time) for the parking of vehicles belonging to persons working at or authorised visitors to the Premises.</w:t>
      </w:r>
    </w:p>
    <w:p w:rsidR="006320BF" w:rsidRDefault="0014079B">
      <w:pPr>
        <w:pStyle w:val="SHParagraph1"/>
      </w:pPr>
      <w:r>
        <w:rPr>
          <w:b/>
          <w:bCs/>
        </w:rPr>
        <w:t>OR</w:t>
      </w:r>
    </w:p>
    <w:p w:rsidR="006320BF" w:rsidRDefault="0014079B">
      <w:pPr>
        <w:pStyle w:val="SHParagraph1"/>
        <w:rPr>
          <w:b/>
          <w:bCs/>
        </w:rPr>
      </w:pPr>
      <w:r>
        <w:rPr>
          <w:b/>
          <w:bCs/>
        </w:rPr>
        <w:t>Option 2</w:t>
      </w:r>
      <w:r>
        <w:rPr>
          <w:b/>
          <w:bCs/>
        </w:rPr>
        <w:t>: Designated spaces f</w:t>
      </w:r>
      <w:r>
        <w:rPr>
          <w:b/>
          <w:bCs/>
        </w:rPr>
        <w:t>or parking subject to a right to move those spaces</w:t>
      </w:r>
    </w:p>
    <w:p w:rsidR="006320BF" w:rsidRDefault="0014079B">
      <w:pPr>
        <w:pStyle w:val="SHScheduleText2"/>
      </w:pPr>
      <w:r>
        <w:t>To use those areas shown coloured [COLOUR] on [the Plan][Plan [NUMBER]] (or an equivalent number of parking spaces in any location or locations within or adjoining the [Building][Estate] notified by the La</w:t>
      </w:r>
      <w:r>
        <w:t>ndlord to the Tenant at any time) for the parking of [NUMBER] vehicles belonging to persons working at or authorised visitors to the Premises.</w:t>
      </w:r>
    </w:p>
    <w:p w:rsidR="006320BF" w:rsidRDefault="0014079B">
      <w:pPr>
        <w:pStyle w:val="SHScheduleText2"/>
      </w:pPr>
      <w:r>
        <w:t>[To use, on a first come first served basis, any cycle racks within the [Building][Estate] to park bicycles.]]</w:t>
      </w:r>
    </w:p>
    <w:p w:rsidR="006320BF" w:rsidRDefault="0014079B" w:rsidP="0014079B">
      <w:pPr>
        <w:pStyle w:val="SHScheduleText1"/>
        <w:keepNext/>
        <w:keepLines/>
      </w:pPr>
      <w:r>
        <w:t>[</w:t>
      </w:r>
      <w:r>
        <w:rPr>
          <w:b/>
        </w:rPr>
        <w:t>T</w:t>
      </w:r>
      <w:r>
        <w:rPr>
          <w:b/>
        </w:rPr>
        <w:t>oilet facilities</w:t>
      </w:r>
    </w:p>
    <w:p w:rsidR="006320BF" w:rsidRDefault="0014079B">
      <w:pPr>
        <w:pStyle w:val="SHParagraph1"/>
      </w:pPr>
      <w:r>
        <w:t>To use any toilet facilities within the Building Common Parts </w:t>
      </w:r>
      <w:r>
        <w:t>designated by the Landlord as facilities for the use of the Tenant.]</w:t>
      </w:r>
    </w:p>
    <w:p w:rsidR="006320BF" w:rsidRDefault="0014079B" w:rsidP="0014079B">
      <w:pPr>
        <w:pStyle w:val="SHScheduleText1"/>
        <w:keepNext/>
        <w:keepLines/>
      </w:pPr>
      <w:r>
        <w:t>[</w:t>
      </w:r>
      <w:r>
        <w:rPr>
          <w:b/>
        </w:rPr>
        <w:t>Storage area</w:t>
      </w:r>
      <w:r w:rsidRPr="0014079B">
        <w:rPr>
          <w:rStyle w:val="FootnoteReference"/>
        </w:rPr>
        <w:footnoteReference w:id="88"/>
      </w:r>
    </w:p>
    <w:p w:rsidR="006320BF" w:rsidRDefault="0014079B">
      <w:pPr>
        <w:pStyle w:val="SHParagraph1"/>
      </w:pPr>
      <w:r>
        <w:t>To use the storage area shown coloured [COLOUR] on [the Plan][Plan [NUMBER]] (or any other [</w:t>
      </w:r>
      <w:r>
        <w:t>reasonably equivalent] area within the Building notified by the Landlord to the Tenant) for the storage of [DETAILS].</w:t>
      </w:r>
      <w:r w:rsidRPr="0014079B">
        <w:rPr>
          <w:rStyle w:val="FootnoteReference"/>
        </w:rPr>
        <w:footnoteReference w:id="89"/>
      </w:r>
      <w:r>
        <w:t>]</w:t>
      </w:r>
    </w:p>
    <w:p w:rsidR="006320BF" w:rsidRDefault="0014079B" w:rsidP="0014079B">
      <w:pPr>
        <w:pStyle w:val="SHScheduleText1"/>
        <w:keepNext/>
        <w:keepLines/>
      </w:pPr>
      <w:r>
        <w:t>[</w:t>
      </w:r>
      <w:r>
        <w:rPr>
          <w:b/>
        </w:rPr>
        <w:t>Escape</w:t>
      </w:r>
    </w:p>
    <w:p w:rsidR="006320BF" w:rsidRDefault="0014079B">
      <w:pPr>
        <w:pStyle w:val="SHScheduleText2"/>
      </w:pPr>
      <w:r>
        <w:t xml:space="preserve">On foot only, in emergencies and for fire escape drills, to use all fire escape routes in the Building designated by the </w:t>
      </w:r>
      <w:r>
        <w:t>Landlord for the use of the Tenant whether or not forming part of the Building Common Parts.</w:t>
      </w:r>
    </w:p>
    <w:p w:rsidR="006320BF" w:rsidRDefault="0014079B">
      <w:pPr>
        <w:pStyle w:val="SHScheduleText2"/>
      </w:pPr>
      <w:r>
        <w:t>The right on foot only, in emergencies and for fire escape drills, to use all fire escape routes in the Estate designated by the Landlord for the use of the Tenant</w:t>
      </w:r>
      <w:r>
        <w:t xml:space="preserve"> whether or not forming part of the Estate Common Parts.]</w:t>
      </w:r>
    </w:p>
    <w:p w:rsidR="006320BF" w:rsidRDefault="0014079B">
      <w:pPr>
        <w:pStyle w:val="SHPart"/>
      </w:pPr>
      <w:bookmarkStart w:id="238" w:name="_Ref322094422"/>
      <w:bookmarkStart w:id="239" w:name="_Toc536773128"/>
      <w:bookmarkStart w:id="240" w:name="_Toc50542238"/>
      <w:r>
        <w:t xml:space="preserve">: </w:t>
      </w:r>
      <w:bookmarkStart w:id="241" w:name="_Ref498960004"/>
      <w:r>
        <w:t>Landlord’</w:t>
      </w:r>
      <w:r>
        <w:t>s Rights</w:t>
      </w:r>
      <w:bookmarkEnd w:id="238"/>
      <w:bookmarkEnd w:id="239"/>
      <w:bookmarkEnd w:id="241"/>
      <w:bookmarkEnd w:id="240"/>
    </w:p>
    <w:p w:rsidR="006320BF" w:rsidRDefault="0014079B">
      <w:pPr>
        <w:pStyle w:val="SHNormal"/>
      </w:pPr>
      <w:r>
        <w:t>The following rights are excepted and reserved to the Landlord:</w:t>
      </w:r>
    </w:p>
    <w:p w:rsidR="006320BF" w:rsidRDefault="0014079B" w:rsidP="0014079B">
      <w:pPr>
        <w:pStyle w:val="SHScheduleText1"/>
        <w:keepNext/>
        <w:keepLines/>
        <w:numPr>
          <w:ilvl w:val="2"/>
          <w:numId w:val="36"/>
        </w:numPr>
        <w:rPr>
          <w:b/>
        </w:rPr>
      </w:pPr>
      <w:r>
        <w:rPr>
          <w:b/>
        </w:rPr>
        <w:t>Support, shelter, light and air</w:t>
      </w:r>
    </w:p>
    <w:p w:rsidR="006320BF" w:rsidRDefault="0014079B">
      <w:pPr>
        <w:pStyle w:val="SHScheduleText2"/>
      </w:pPr>
      <w:r>
        <w:t>Support and shelter for the remainder of the Building and the Estate from the Prem</w:t>
      </w:r>
      <w:r>
        <w:t>ises.</w:t>
      </w:r>
    </w:p>
    <w:p w:rsidR="006320BF" w:rsidRDefault="0014079B">
      <w:pPr>
        <w:pStyle w:val="SHScheduleText2"/>
      </w:pPr>
      <w:r>
        <w:lastRenderedPageBreak/>
        <w:t>All rights of light or air to the Premises that now exist or that might (but for this reservation) be acquired over any other land.</w:t>
      </w:r>
    </w:p>
    <w:p w:rsidR="006320BF" w:rsidRDefault="0014079B" w:rsidP="0014079B">
      <w:pPr>
        <w:pStyle w:val="SHScheduleText1"/>
        <w:keepNext/>
        <w:keepLines/>
        <w:rPr>
          <w:b/>
        </w:rPr>
      </w:pPr>
      <w:r>
        <w:rPr>
          <w:b/>
        </w:rPr>
        <w:t>Running of services</w:t>
      </w:r>
    </w:p>
    <w:p w:rsidR="006320BF" w:rsidRDefault="0014079B">
      <w:pPr>
        <w:pStyle w:val="SHParagraph1"/>
      </w:pPr>
      <w:r>
        <w:t>The passage and running of Supplies from and to the remainder of the Building through existing Con</w:t>
      </w:r>
      <w:r>
        <w:t>ducting Media (if any) within the Premises.</w:t>
      </w:r>
    </w:p>
    <w:p w:rsidR="006320BF" w:rsidRDefault="0014079B" w:rsidP="0014079B">
      <w:pPr>
        <w:pStyle w:val="SHScheduleText1"/>
        <w:keepNext/>
        <w:keepLines/>
      </w:pPr>
      <w:bookmarkStart w:id="242" w:name="_Ref355788485"/>
      <w:r>
        <w:rPr>
          <w:b/>
        </w:rPr>
        <w:t>Entry on to the Premises</w:t>
      </w:r>
      <w:r w:rsidRPr="0014079B">
        <w:rPr>
          <w:rStyle w:val="FootnoteReference"/>
        </w:rPr>
        <w:footnoteReference w:id="90"/>
      </w:r>
      <w:bookmarkEnd w:id="242"/>
    </w:p>
    <w:p w:rsidR="006320BF" w:rsidRDefault="0014079B">
      <w:pPr>
        <w:pStyle w:val="SHScheduleText2"/>
      </w:pPr>
      <w:r>
        <w:t>To enter the Premises to:</w:t>
      </w:r>
    </w:p>
    <w:p w:rsidR="006320BF" w:rsidRDefault="0014079B">
      <w:pPr>
        <w:pStyle w:val="SHScheduleText3"/>
      </w:pPr>
      <w:r>
        <w:t>review or measure the Environmental Performance of the Premises including to install, inspect, clean, maintain, replace and to take readings from metering equi</w:t>
      </w:r>
      <w:r>
        <w:t>pment, heat cost allocators and thermostatic radiator valves within or relating to the Premises and to prepare an EPC; and</w:t>
      </w:r>
    </w:p>
    <w:p w:rsidR="006320BF" w:rsidRDefault="0014079B">
      <w:pPr>
        <w:pStyle w:val="SHScheduleText3"/>
      </w:pPr>
      <w:r>
        <w:t>estimate the current value or rebuilding cost of the Premises, the Building and the Estate for insurance or any other purpose.</w:t>
      </w:r>
    </w:p>
    <w:p w:rsidR="006320BF" w:rsidRDefault="0014079B">
      <w:pPr>
        <w:pStyle w:val="SHScheduleText2"/>
      </w:pPr>
      <w:r>
        <w:t>If the</w:t>
      </w:r>
      <w:r>
        <w:t xml:space="preserve"> relevant work cannot be reasonably carried out without entry onto the Premises, to enter them to:</w:t>
      </w:r>
    </w:p>
    <w:p w:rsidR="006320BF" w:rsidRDefault="0014079B">
      <w:pPr>
        <w:pStyle w:val="SHScheduleText3"/>
      </w:pPr>
      <w:r>
        <w:t>build on or into any boundary or party walls on or adjacent to the Premises;</w:t>
      </w:r>
    </w:p>
    <w:p w:rsidR="006320BF" w:rsidRDefault="0014079B">
      <w:pPr>
        <w:pStyle w:val="SHScheduleText3"/>
      </w:pPr>
      <w:r>
        <w:t>inspect, repair, alter, decorate, rebuild or carry out other works upon the Buil</w:t>
      </w:r>
      <w:r>
        <w:t>ding or the Estate;</w:t>
      </w:r>
    </w:p>
    <w:p w:rsidR="006320BF" w:rsidRDefault="0014079B">
      <w:pPr>
        <w:pStyle w:val="SHScheduleText3"/>
      </w:pPr>
      <w:r>
        <w:t>inspect, clean, maintain, replace or repair any existing Conducting Media within the Premises but serving the Building or the Estate;</w:t>
      </w:r>
    </w:p>
    <w:p w:rsidR="006320BF" w:rsidRDefault="0014079B">
      <w:pPr>
        <w:pStyle w:val="SHScheduleText3"/>
      </w:pPr>
      <w:r>
        <w:t>carry out any Services; or</w:t>
      </w:r>
    </w:p>
    <w:p w:rsidR="006320BF" w:rsidRDefault="0014079B">
      <w:pPr>
        <w:pStyle w:val="SHScheduleText3"/>
      </w:pPr>
      <w:r>
        <w:t>for any other reasonable management purpose.</w:t>
      </w:r>
    </w:p>
    <w:p w:rsidR="006320BF" w:rsidRDefault="0014079B">
      <w:pPr>
        <w:pStyle w:val="SHScheduleText2"/>
      </w:pPr>
      <w:r>
        <w:t>[Where the Tenant (in its abso</w:t>
      </w:r>
      <w:r>
        <w:t>lute discretion) consents, to enter the Premises to carry out any works to the Premises to improve their Environmental Performance.]</w:t>
      </w:r>
      <w:r w:rsidRPr="0014079B">
        <w:rPr>
          <w:rStyle w:val="FootnoteReference"/>
        </w:rPr>
        <w:footnoteReference w:id="91"/>
      </w:r>
    </w:p>
    <w:p w:rsidR="006320BF" w:rsidRDefault="0014079B">
      <w:pPr>
        <w:pStyle w:val="SHScheduleText2"/>
      </w:pPr>
      <w:r>
        <w:t>To enter the Premises to do anything that the Landlord is expressly entitled or required to do under this Lease or for an</w:t>
      </w:r>
      <w:r>
        <w:t>y other reasonable purpose in connection with this Lease.</w:t>
      </w:r>
    </w:p>
    <w:p w:rsidR="006320BF" w:rsidRDefault="0014079B" w:rsidP="0014079B">
      <w:pPr>
        <w:pStyle w:val="SHScheduleText1"/>
        <w:keepNext/>
        <w:keepLines/>
        <w:rPr>
          <w:b/>
        </w:rPr>
      </w:pPr>
      <w:bookmarkStart w:id="243" w:name="_Ref355780489"/>
      <w:r>
        <w:rPr>
          <w:b/>
        </w:rPr>
        <w:t>Common Parts </w:t>
      </w:r>
      <w:r>
        <w:rPr>
          <w:b/>
        </w:rPr>
        <w:t>and Conducting Media</w:t>
      </w:r>
      <w:bookmarkEnd w:id="243"/>
    </w:p>
    <w:p w:rsidR="006320BF" w:rsidRDefault="0014079B">
      <w:pPr>
        <w:pStyle w:val="SHScheduleText2"/>
      </w:pPr>
      <w:r>
        <w:t>In an emergency, or when works are being carried out to them, to close off or restrict access to the Building Common Parts </w:t>
      </w:r>
      <w:r>
        <w:t>or the Estate Common Parts, so long as (e</w:t>
      </w:r>
      <w:r>
        <w:t>xcept in an emergency) alternative facilities are provided that are not materially less convenient.</w:t>
      </w:r>
    </w:p>
    <w:p w:rsidR="006320BF" w:rsidRDefault="0014079B">
      <w:pPr>
        <w:pStyle w:val="SHScheduleText2"/>
      </w:pPr>
      <w:r>
        <w:t>To change, end the use of or reduce the extent of any Building Common Parts, the Estate</w:t>
      </w:r>
      <w:r>
        <w:t xml:space="preserve"> Common Parts </w:t>
      </w:r>
      <w:r>
        <w:t>or Conducting Media so long as:</w:t>
      </w:r>
    </w:p>
    <w:p w:rsidR="006320BF" w:rsidRDefault="0014079B">
      <w:pPr>
        <w:pStyle w:val="SHScheduleText3"/>
      </w:pPr>
      <w:r>
        <w:t>alternative facilities are provided that are not materially less convenient; or</w:t>
      </w:r>
    </w:p>
    <w:p w:rsidR="006320BF" w:rsidRDefault="0014079B">
      <w:pPr>
        <w:pStyle w:val="SHScheduleText3"/>
      </w:pPr>
      <w:r>
        <w:lastRenderedPageBreak/>
        <w:t>if no alternative is provided, the use and enjoyment of the Premises is not materially adversely affected.</w:t>
      </w:r>
    </w:p>
    <w:p w:rsidR="006320BF" w:rsidRDefault="0014079B">
      <w:pPr>
        <w:pStyle w:val="SHScheduleText2"/>
      </w:pPr>
      <w:r>
        <w:t xml:space="preserve">From time to time to </w:t>
      </w:r>
      <w:r>
        <w:t>designate areas within the Building Common Parts </w:t>
      </w:r>
      <w:r>
        <w:t>or the Estate Common Parts </w:t>
      </w:r>
      <w:r>
        <w:t>for particular purposes including as service areas, Car Parks, service roads and footpaths and from time to time to reduce the size of any designated areas, so long as the remainin</w:t>
      </w:r>
      <w:r>
        <w:t>g areas are reasonably adequate for their intended purposes.</w:t>
      </w:r>
    </w:p>
    <w:p w:rsidR="006320BF" w:rsidRDefault="0014079B" w:rsidP="0014079B">
      <w:pPr>
        <w:pStyle w:val="SHScheduleText2"/>
        <w:keepNext/>
        <w:keepLines/>
      </w:pPr>
      <w:r>
        <w:t>[To run Conducting Media over, under or along those areas allocated for the use of the Tenant under paragraph </w:t>
      </w:r>
      <w:r>
        <w:rPr>
          <w:b/>
          <w:bCs/>
        </w:rPr>
        <w:fldChar w:fldCharType="begin"/>
      </w:r>
      <w:r>
        <w:rPr>
          <w:b/>
        </w:rPr>
        <w:instrText xml:space="preserve"> REF _Ref498960044 \n \h </w:instrText>
      </w:r>
      <w:r>
        <w:rPr>
          <w:b/>
          <w:bCs/>
        </w:rPr>
        <w:instrText xml:space="preserve"> \* MERGEFORMAT </w:instrText>
      </w:r>
      <w:r>
        <w:rPr>
          <w:b/>
          <w:bCs/>
        </w:rPr>
      </w:r>
      <w:r>
        <w:rPr>
          <w:b/>
          <w:bCs/>
        </w:rPr>
        <w:fldChar w:fldCharType="separate"/>
      </w:r>
      <w:r>
        <w:rPr>
          <w:b/>
        </w:rPr>
        <w:t>5</w:t>
      </w:r>
      <w:r>
        <w:rPr>
          <w:b/>
          <w:bCs/>
        </w:rPr>
        <w:fldChar w:fldCharType="end"/>
      </w:r>
      <w:r>
        <w:rPr>
          <w:b/>
          <w:bCs/>
        </w:rPr>
        <w:t xml:space="preserve"> of </w:t>
      </w:r>
      <w:r>
        <w:rPr>
          <w:b/>
        </w:rPr>
        <w:fldChar w:fldCharType="begin"/>
      </w:r>
      <w:r>
        <w:rPr>
          <w:b/>
          <w:bCs/>
        </w:rPr>
        <w:instrText xml:space="preserve"> REF _Ref498959982 \n \h </w:instrText>
      </w:r>
      <w:r>
        <w:rPr>
          <w:b/>
        </w:rPr>
        <w:instrText xml:space="preserve"> \* MERGEFORMAT </w:instrText>
      </w:r>
      <w:r>
        <w:rPr>
          <w:b/>
        </w:rPr>
      </w:r>
      <w:r>
        <w:rPr>
          <w:b/>
        </w:rPr>
        <w:fldChar w:fldCharType="separate"/>
      </w:r>
      <w:r>
        <w:rPr>
          <w:b/>
          <w:bCs/>
        </w:rPr>
        <w:t>Part 1</w:t>
      </w:r>
      <w:r>
        <w:rPr>
          <w:b/>
        </w:rPr>
        <w:fldChar w:fldCharType="end"/>
      </w:r>
      <w:r>
        <w:rPr>
          <w:b/>
          <w:bCs/>
        </w:rPr>
        <w:t xml:space="preserve"> of</w:t>
      </w:r>
      <w:r>
        <w:rPr>
          <w:b/>
        </w:rPr>
        <w:t xml:space="preserve"> </w:t>
      </w:r>
      <w:r>
        <w:rPr>
          <w:b/>
          <w:bCs/>
        </w:rPr>
        <w:fldChar w:fldCharType="begin"/>
      </w:r>
      <w:r>
        <w:rPr>
          <w:b/>
        </w:rPr>
        <w:instrText xml:space="preserve"> REF _Ref498959991 \n \h </w:instrText>
      </w:r>
      <w:r>
        <w:rPr>
          <w:b/>
          <w:bCs/>
        </w:rPr>
        <w:instrText xml:space="preserve"> \* MERGEFORMAT </w:instrText>
      </w:r>
      <w:r>
        <w:rPr>
          <w:b/>
          <w:bCs/>
        </w:rPr>
      </w:r>
      <w:r>
        <w:rPr>
          <w:b/>
          <w:bCs/>
        </w:rPr>
        <w:fldChar w:fldCharType="separate"/>
      </w:r>
      <w:r>
        <w:rPr>
          <w:b/>
        </w:rPr>
        <w:t>Schedule 1</w:t>
      </w:r>
      <w:r>
        <w:rPr>
          <w:b/>
          <w:bCs/>
        </w:rPr>
        <w:fldChar w:fldCharType="end"/>
      </w:r>
      <w:r>
        <w:t xml:space="preserve"> (or allow others to do so) so long as they do not materially adversely affect the Tenant’</w:t>
      </w:r>
      <w:r>
        <w:t>s use of those areas.]</w:t>
      </w:r>
    </w:p>
    <w:p w:rsidR="006320BF" w:rsidRDefault="0014079B">
      <w:pPr>
        <w:pStyle w:val="SHScheduleText2"/>
      </w:pPr>
      <w:r>
        <w:t xml:space="preserve"> allow trade barrows, stands, festive activities, promotional activities and other commercial activities to take place on or to operate</w:t>
      </w:r>
      <w:r>
        <w:t xml:space="preserve"> from the Common Parts, so long as there is no material obstruction to the use of those Common Parts </w:t>
      </w:r>
      <w:r>
        <w:t>by those having rights over them.</w:t>
      </w:r>
    </w:p>
    <w:p w:rsidR="006320BF" w:rsidRDefault="0014079B" w:rsidP="0014079B">
      <w:pPr>
        <w:pStyle w:val="SHScheduleText1"/>
        <w:keepNext/>
        <w:keepLines/>
        <w:rPr>
          <w:b/>
        </w:rPr>
      </w:pPr>
      <w:r>
        <w:rPr>
          <w:b/>
        </w:rPr>
        <w:t>Adjoining premises</w:t>
      </w:r>
    </w:p>
    <w:p w:rsidR="006320BF" w:rsidRDefault="0014079B">
      <w:pPr>
        <w:pStyle w:val="SHParagraph1"/>
      </w:pPr>
      <w:r>
        <w:t>Subject to clause </w:t>
      </w:r>
      <w:r>
        <w:rPr>
          <w:b/>
        </w:rPr>
        <w:fldChar w:fldCharType="begin"/>
      </w:r>
      <w:r>
        <w:rPr>
          <w:b/>
        </w:rPr>
        <w:instrText xml:space="preserve"> REF _Ref383696943 \r \h  \* MERGEFORMAT </w:instrText>
      </w:r>
      <w:r>
        <w:rPr>
          <w:b/>
        </w:rPr>
      </w:r>
      <w:r>
        <w:rPr>
          <w:b/>
        </w:rPr>
        <w:fldChar w:fldCharType="separate"/>
      </w:r>
      <w:r>
        <w:rPr>
          <w:b/>
        </w:rPr>
        <w:t>6.3</w:t>
      </w:r>
      <w:r>
        <w:rPr>
          <w:b/>
        </w:rPr>
        <w:fldChar w:fldCharType="end"/>
      </w:r>
      <w:r>
        <w:t>, to carry out works of construction, demolition, alteration or redevelopment on the Building, the Estate and any adjoining premises (and to permit others to do so) as the Landlord in its absolute discretion considers fit (wheth</w:t>
      </w:r>
      <w:r>
        <w:t>er or not these works interfere with the flow of light and air to the Premises) and the right in connection with those works to underpin and shore up the Premises.</w:t>
      </w:r>
    </w:p>
    <w:p w:rsidR="006320BF" w:rsidRDefault="0014079B" w:rsidP="0014079B">
      <w:pPr>
        <w:pStyle w:val="SHScheduleText1"/>
        <w:keepNext/>
        <w:keepLines/>
        <w:rPr>
          <w:b/>
        </w:rPr>
      </w:pPr>
      <w:r>
        <w:rPr>
          <w:b/>
        </w:rPr>
        <w:t>Plant, equipment and scaffolding</w:t>
      </w:r>
    </w:p>
    <w:p w:rsidR="006320BF" w:rsidRDefault="0014079B">
      <w:pPr>
        <w:pStyle w:val="SHParagraph1"/>
      </w:pPr>
      <w:r>
        <w:t>The right, where necessary, to bring plant and equipment on</w:t>
      </w:r>
      <w:r>
        <w:t>to the Premises and to place scaffolding and ladders upon the exterior of the Premises in exercising the Landlord’</w:t>
      </w:r>
      <w:r>
        <w:t>s rights under this Lease.</w:t>
      </w:r>
    </w:p>
    <w:p w:rsidR="006320BF" w:rsidRDefault="006320BF">
      <w:pPr>
        <w:pStyle w:val="SHNormal"/>
      </w:pP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bookmarkStart w:id="244" w:name="_Ref322093269"/>
    </w:p>
    <w:p w:rsidR="006320BF" w:rsidRDefault="006320BF">
      <w:pPr>
        <w:pStyle w:val="SHScheduleHeading"/>
      </w:pPr>
      <w:bookmarkStart w:id="245" w:name="_Toc536773129"/>
      <w:bookmarkStart w:id="246" w:name="_Ref498961971"/>
      <w:bookmarkStart w:id="247" w:name="_Toc50542239"/>
      <w:bookmarkEnd w:id="245"/>
      <w:bookmarkEnd w:id="247"/>
    </w:p>
    <w:p w:rsidR="006320BF" w:rsidRDefault="0014079B">
      <w:pPr>
        <w:pStyle w:val="SHScheduleSubHeading"/>
      </w:pPr>
      <w:bookmarkStart w:id="248" w:name="_Toc536773130"/>
      <w:bookmarkStart w:id="249" w:name="_Toc50542240"/>
      <w:bookmarkEnd w:id="246"/>
      <w:r>
        <w:t>Rent review</w:t>
      </w:r>
      <w:r w:rsidRPr="0014079B">
        <w:rPr>
          <w:rStyle w:val="FootnoteReference"/>
          <w:b/>
        </w:rPr>
        <w:footnoteReference w:id="92"/>
      </w:r>
      <w:bookmarkEnd w:id="248"/>
      <w:bookmarkEnd w:id="249"/>
    </w:p>
    <w:bookmarkEnd w:id="244"/>
    <w:p w:rsidR="006320BF" w:rsidRDefault="0014079B" w:rsidP="0014079B">
      <w:pPr>
        <w:pStyle w:val="SHScheduleText1"/>
        <w:keepNext/>
        <w:keepLines/>
        <w:rPr>
          <w:b/>
        </w:rPr>
      </w:pPr>
      <w:r>
        <w:rPr>
          <w:b/>
        </w:rPr>
        <w:t>Defined terms</w:t>
      </w:r>
    </w:p>
    <w:p w:rsidR="006320BF" w:rsidRDefault="0014079B">
      <w:pPr>
        <w:pStyle w:val="SHParagraph1"/>
      </w:pPr>
      <w:r>
        <w:t xml:space="preserve">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uses the following definitions:</w:t>
      </w:r>
    </w:p>
    <w:p w:rsidR="006320BF" w:rsidRDefault="0014079B">
      <w:pPr>
        <w:pStyle w:val="SHNormal"/>
        <w:keepNext/>
        <w:rPr>
          <w:b/>
        </w:rPr>
      </w:pPr>
      <w:bookmarkStart w:id="250" w:name="_Ref322356733"/>
      <w:bookmarkStart w:id="251" w:name="_Ref322356576"/>
      <w:r>
        <w:rPr>
          <w:b/>
        </w:rPr>
        <w:t>“</w:t>
      </w:r>
      <w:r>
        <w:rPr>
          <w:b/>
        </w:rPr>
        <w:t>Assumptions”</w:t>
      </w:r>
    </w:p>
    <w:p w:rsidR="006320BF" w:rsidRDefault="0014079B">
      <w:pPr>
        <w:pStyle w:val="SHParagraph1"/>
      </w:pPr>
      <w:r>
        <w:t>that:</w:t>
      </w:r>
      <w:bookmarkEnd w:id="250"/>
    </w:p>
    <w:p w:rsidR="006320BF" w:rsidRDefault="0014079B">
      <w:pPr>
        <w:pStyle w:val="SHDefinitiona"/>
        <w:numPr>
          <w:ilvl w:val="0"/>
          <w:numId w:val="38"/>
        </w:numPr>
      </w:pPr>
      <w:r>
        <w:t>if the Building, the Estate or any part of them have been damaged or destroyed, they have been reinstated before the Rent Review Date;</w:t>
      </w:r>
    </w:p>
    <w:p w:rsidR="006320BF" w:rsidRDefault="0014079B">
      <w:pPr>
        <w:pStyle w:val="SHDefinitiona"/>
      </w:pPr>
      <w:r>
        <w:t xml:space="preserve">the </w:t>
      </w:r>
      <w:r>
        <w:t>Premises are fit for immediate occupation and use by the willing tenant;</w:t>
      </w:r>
      <w:r w:rsidRPr="0014079B">
        <w:rPr>
          <w:rStyle w:val="FootnoteReference"/>
        </w:rPr>
        <w:footnoteReference w:id="93"/>
      </w:r>
    </w:p>
    <w:p w:rsidR="006320BF" w:rsidRDefault="0014079B">
      <w:pPr>
        <w:pStyle w:val="SHDefinitiona"/>
      </w:pPr>
      <w:r>
        <w:t>the Premises may lawfully be let to and used for the Permitted Use by any person throughout the term of the Hypothetical Lease;</w:t>
      </w:r>
    </w:p>
    <w:p w:rsidR="006320BF" w:rsidRDefault="0014079B">
      <w:pPr>
        <w:pStyle w:val="SHDefinitiona"/>
      </w:pPr>
      <w:r>
        <w:t>the Tenant has complied with the Tenant’</w:t>
      </w:r>
      <w:r>
        <w:t>s obligations</w:t>
      </w:r>
      <w:r>
        <w:t xml:space="preserve"> in this Lease and (except to the extent that there has been a material or persistent breach by the Landlord) the Landlord has complied with the Landlord’</w:t>
      </w:r>
      <w:r>
        <w:t>s obligations in this Lease; and</w:t>
      </w:r>
    </w:p>
    <w:p w:rsidR="006320BF" w:rsidRDefault="0014079B">
      <w:pPr>
        <w:pStyle w:val="SHDefinitiona"/>
      </w:pPr>
      <w:bookmarkStart w:id="252" w:name="_Ref386462748"/>
      <w:r>
        <w:t>on the grant of the Hypothetical Lease the willing tenant will receiv</w:t>
      </w:r>
      <w:r>
        <w:t>e the benefit of a rent free period, rent concession or any other inducement of a length or amount that might be negotiated in the open market for fitting-out purposes and that the Market Rent is the rent that would become payable after the end of that per</w:t>
      </w:r>
      <w:r>
        <w:t>iod or concession or payment of that inducement.</w:t>
      </w:r>
      <w:r w:rsidRPr="0014079B">
        <w:rPr>
          <w:rStyle w:val="FootnoteReference"/>
        </w:rPr>
        <w:footnoteReference w:id="94"/>
      </w:r>
      <w:bookmarkEnd w:id="252"/>
    </w:p>
    <w:p w:rsidR="006320BF" w:rsidRDefault="0014079B">
      <w:pPr>
        <w:pStyle w:val="SHNormal"/>
        <w:keepNext/>
        <w:rPr>
          <w:b/>
        </w:rPr>
      </w:pPr>
      <w:bookmarkStart w:id="253" w:name="_Ref322356687"/>
      <w:bookmarkStart w:id="254" w:name="_Ref322356635"/>
      <w:r>
        <w:rPr>
          <w:b/>
        </w:rPr>
        <w:t>“</w:t>
      </w:r>
      <w:r>
        <w:rPr>
          <w:b/>
        </w:rPr>
        <w:t>Disregards”</w:t>
      </w:r>
    </w:p>
    <w:bookmarkEnd w:id="253"/>
    <w:p w:rsidR="006320BF" w:rsidRDefault="0014079B">
      <w:pPr>
        <w:pStyle w:val="SHParagraph1"/>
      </w:pPr>
      <w:r>
        <w:t>the following:</w:t>
      </w:r>
    </w:p>
    <w:p w:rsidR="006320BF" w:rsidRDefault="0014079B">
      <w:pPr>
        <w:pStyle w:val="SHDefinitiona"/>
        <w:numPr>
          <w:ilvl w:val="0"/>
          <w:numId w:val="39"/>
        </w:numPr>
      </w:pPr>
      <w:r>
        <w:t>any effect on rent of the Tenant (and the Tenant’</w:t>
      </w:r>
      <w:r>
        <w:t>s predecessors in title and lawful occupiers) having been in occupation of the Premises;</w:t>
      </w:r>
    </w:p>
    <w:p w:rsidR="006320BF" w:rsidRDefault="0014079B">
      <w:pPr>
        <w:pStyle w:val="SHDefinitiona"/>
      </w:pPr>
      <w:r>
        <w:t xml:space="preserve">any goodwill accruing to the </w:t>
      </w:r>
      <w:r>
        <w:t>Premises because of the Tenant’</w:t>
      </w:r>
      <w:r>
        <w:t>s business (and that of the Tenant’</w:t>
      </w:r>
      <w:r>
        <w:t>s predecessors in title and lawful occupiers);</w:t>
      </w:r>
    </w:p>
    <w:p w:rsidR="006320BF" w:rsidRDefault="0014079B">
      <w:pPr>
        <w:pStyle w:val="SHDefinitiona"/>
      </w:pPr>
      <w:r>
        <w:t xml:space="preserve">any special bid that the Tenant or any other party with a special interest in the Premises might make by reason of its occupation of any other </w:t>
      </w:r>
      <w:r>
        <w:t>part of the Building, the Estate or any adjoining premises;</w:t>
      </w:r>
    </w:p>
    <w:p w:rsidR="006320BF" w:rsidRDefault="0014079B">
      <w:pPr>
        <w:pStyle w:val="SHDefinitiona"/>
      </w:pPr>
      <w:r>
        <w:t>any increase in rent attributable to any improvement, including any tenant’</w:t>
      </w:r>
      <w:r>
        <w:t>s initial fitting-out works [and any Prior Lease Alterations</w:t>
      </w:r>
      <w:r w:rsidRPr="0014079B">
        <w:rPr>
          <w:rStyle w:val="FootnoteReference"/>
        </w:rPr>
        <w:footnoteReference w:id="95"/>
      </w:r>
      <w:r>
        <w:t>], whether or not within the Premises:</w:t>
      </w:r>
    </w:p>
    <w:p w:rsidR="006320BF" w:rsidRDefault="0014079B">
      <w:pPr>
        <w:pStyle w:val="SHDefinitioni"/>
      </w:pPr>
      <w:r>
        <w:t>carried out by and a</w:t>
      </w:r>
      <w:r>
        <w:t>t the cost of the Tenant or the Tenant’</w:t>
      </w:r>
      <w:r>
        <w:t>s predecessors in title or lawful occupiers before or during the Term;</w:t>
      </w:r>
    </w:p>
    <w:p w:rsidR="006320BF" w:rsidRDefault="0014079B">
      <w:pPr>
        <w:pStyle w:val="SHDefinitioni"/>
      </w:pPr>
      <w:r>
        <w:lastRenderedPageBreak/>
        <w:t>carried out with the written consent, where required, of the Landlord or the Landlord’</w:t>
      </w:r>
      <w:r>
        <w:t>s predecessors in title; and</w:t>
      </w:r>
    </w:p>
    <w:p w:rsidR="006320BF" w:rsidRDefault="0014079B">
      <w:pPr>
        <w:pStyle w:val="SHDefinitioni"/>
      </w:pPr>
      <w:r>
        <w:t xml:space="preserve">not carried out pursuant to an </w:t>
      </w:r>
      <w:r>
        <w:t>obligation to the Landlord or the Landlord’</w:t>
      </w:r>
      <w:r>
        <w:t>s predecessors in title (but any obligations relating to the method or timing of works in this Lease or any other document giving consent will not be treated as an obligation for these purposes);</w:t>
      </w:r>
    </w:p>
    <w:p w:rsidR="006320BF" w:rsidRDefault="0014079B">
      <w:pPr>
        <w:pStyle w:val="SHDefinitiona"/>
      </w:pPr>
      <w:r>
        <w:t xml:space="preserve">any reduction in </w:t>
      </w:r>
      <w:r>
        <w:t>rent attributable to works that have been carried out by the Tenant (or the Tenant’</w:t>
      </w:r>
      <w:r>
        <w:t>s predecessors in title or lawful occupiers); [and]</w:t>
      </w:r>
    </w:p>
    <w:p w:rsidR="006320BF" w:rsidRDefault="0014079B">
      <w:pPr>
        <w:pStyle w:val="SHDefinitiona"/>
      </w:pPr>
      <w:r>
        <w:t>any reduction in rent attributable to any temporary works, operations or other activities on any adjoining premises[.][; and</w:t>
      </w:r>
      <w:r>
        <w:t>]</w:t>
      </w:r>
    </w:p>
    <w:p w:rsidR="006320BF" w:rsidRDefault="0014079B">
      <w:pPr>
        <w:pStyle w:val="SHDefinitiona"/>
      </w:pPr>
      <w:r>
        <w:t>[</w:t>
      </w:r>
      <w:bookmarkStart w:id="255" w:name="_Ref499018612"/>
      <w:r>
        <w:t>any effect on rent of the floor area of any mezzanine floor installed within the Premises by the Tenant (or the Tenant’</w:t>
      </w:r>
      <w:r>
        <w:t xml:space="preserve">s predecessors in title or lawful occupiers) but not the fact that a mezzanine floor can lawfully be installed within the Premises </w:t>
      </w:r>
      <w:r>
        <w:t>without the need for any further planning or other consents.</w:t>
      </w:r>
      <w:r w:rsidRPr="0014079B">
        <w:rPr>
          <w:rStyle w:val="FootnoteReference"/>
        </w:rPr>
        <w:footnoteReference w:id="96"/>
      </w:r>
      <w:bookmarkEnd w:id="255"/>
      <w:r>
        <w:t>]</w:t>
      </w:r>
    </w:p>
    <w:p w:rsidR="006320BF" w:rsidRDefault="0014079B">
      <w:pPr>
        <w:pStyle w:val="SHNormal"/>
        <w:keepNext/>
        <w:rPr>
          <w:b/>
        </w:rPr>
      </w:pPr>
      <w:r>
        <w:rPr>
          <w:b/>
        </w:rPr>
        <w:t>“</w:t>
      </w:r>
      <w:r>
        <w:rPr>
          <w:b/>
        </w:rPr>
        <w:t>Hypothetical Lease”</w:t>
      </w:r>
    </w:p>
    <w:p w:rsidR="006320BF" w:rsidRDefault="0014079B">
      <w:pPr>
        <w:pStyle w:val="SHParagraph1"/>
      </w:pPr>
      <w:r>
        <w:t>a lease:</w:t>
      </w:r>
      <w:bookmarkEnd w:id="254"/>
    </w:p>
    <w:p w:rsidR="006320BF" w:rsidRDefault="0014079B">
      <w:pPr>
        <w:pStyle w:val="SHDefinitiona"/>
        <w:numPr>
          <w:ilvl w:val="0"/>
          <w:numId w:val="40"/>
        </w:numPr>
      </w:pPr>
      <w:r>
        <w:t>of the whole of the Premises;</w:t>
      </w:r>
    </w:p>
    <w:p w:rsidR="006320BF" w:rsidRDefault="0014079B">
      <w:pPr>
        <w:pStyle w:val="SHDefinitiona"/>
      </w:pPr>
      <w:r>
        <w:t xml:space="preserve">on the same terms as this Lease (including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except for:</w:t>
      </w:r>
    </w:p>
    <w:p w:rsidR="006320BF" w:rsidRDefault="0014079B">
      <w:pPr>
        <w:pStyle w:val="SHDefinitioni"/>
      </w:pPr>
      <w:r>
        <w:t>the amount of Main Rent reserved immediately before the Rent Review Date;</w:t>
      </w:r>
    </w:p>
    <w:p w:rsidR="006320BF" w:rsidRDefault="0014079B">
      <w:pPr>
        <w:pStyle w:val="SHDefinitioni"/>
      </w:pPr>
      <w:r>
        <w:t>any rent free period, rent concession or any other inducement received by the Tenant in relation to the grant of this Lease;</w:t>
      </w:r>
    </w:p>
    <w:p w:rsidR="006320BF" w:rsidRDefault="0014079B">
      <w:pPr>
        <w:pStyle w:val="SHDefinitioni"/>
      </w:pPr>
      <w:r>
        <w:t>any break clause </w:t>
      </w:r>
      <w:r>
        <w:t xml:space="preserve">in this Lease, other than any right to terminate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w:t>
      </w:r>
      <w:r w:rsidRPr="0014079B">
        <w:rPr>
          <w:rStyle w:val="FootnoteReference"/>
        </w:rPr>
        <w:footnoteReference w:id="97"/>
      </w:r>
      <w:r>
        <w:t xml:space="preserve"> [and]</w:t>
      </w:r>
    </w:p>
    <w:p w:rsidR="006320BF" w:rsidRDefault="0014079B">
      <w:pPr>
        <w:pStyle w:val="SHDefinitioni"/>
      </w:pPr>
      <w:r>
        <w:t>[ANY OTHER SPECIFIC EXCLUSIONS]</w:t>
      </w:r>
    </w:p>
    <w:p w:rsidR="006320BF" w:rsidRDefault="0014079B">
      <w:pPr>
        <w:pStyle w:val="SHDefinitioni"/>
      </w:pPr>
      <w:r>
        <w:t>the definitions of “</w:t>
      </w:r>
      <w:r>
        <w:t>Base Rent”</w:t>
      </w:r>
      <w:r>
        <w:t xml:space="preserve"> and “</w:t>
      </w:r>
      <w:r>
        <w:t>Turnover Rent”</w:t>
      </w:r>
      <w:r>
        <w:t>, the reference to those terms in clause </w:t>
      </w:r>
      <w:r>
        <w:rPr>
          <w:b/>
        </w:rPr>
        <w:fldChar w:fldCharType="begin"/>
      </w:r>
      <w:r>
        <w:rPr>
          <w:b/>
        </w:rPr>
        <w:instrText xml:space="preserve"> REF _Ref384803358 \r \h  \* MERGEFORMAT </w:instrText>
      </w:r>
      <w:r>
        <w:rPr>
          <w:b/>
        </w:rPr>
      </w:r>
      <w:r>
        <w:rPr>
          <w:b/>
        </w:rPr>
        <w:fldChar w:fldCharType="separate"/>
      </w:r>
      <w:r>
        <w:rPr>
          <w:b/>
        </w:rPr>
        <w:t>4.1</w:t>
      </w:r>
      <w:r>
        <w:rPr>
          <w:b/>
        </w:rPr>
        <w:fldChar w:fldCharType="end"/>
      </w:r>
      <w:r>
        <w:t>, the entirety of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and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xml:space="preserve"> and the words “</w:t>
      </w:r>
      <w:r>
        <w:t>Except when clause </w:t>
      </w:r>
      <w:r>
        <w:rPr>
          <w:b/>
        </w:rPr>
        <w:fldChar w:fldCharType="begin"/>
      </w:r>
      <w:r>
        <w:rPr>
          <w:b/>
        </w:rPr>
        <w:instrText xml:space="preserve"> REF _Ref384803169 \r \h  \* MERGEFORMAT </w:instrText>
      </w:r>
      <w:r>
        <w:rPr>
          <w:b/>
        </w:rPr>
      </w:r>
      <w:r>
        <w:rPr>
          <w:b/>
        </w:rPr>
        <w:fldChar w:fldCharType="separate"/>
      </w:r>
      <w:r>
        <w:rPr>
          <w:b/>
        </w:rPr>
        <w:t>3.7</w:t>
      </w:r>
      <w:r>
        <w:rPr>
          <w:b/>
        </w:rPr>
        <w:fldChar w:fldCharType="end"/>
      </w:r>
      <w:r>
        <w:t xml:space="preserve"> applies”</w:t>
      </w:r>
      <w:r>
        <w:t xml:space="preserve"> in clause </w:t>
      </w:r>
      <w:r>
        <w:rPr>
          <w:b/>
        </w:rPr>
        <w:fldChar w:fldCharType="begin"/>
      </w:r>
      <w:r>
        <w:rPr>
          <w:b/>
        </w:rPr>
        <w:instrText xml:space="preserve"> REF _Ref384803428 \r \h  \* MERGEFORMAT </w:instrText>
      </w:r>
      <w:r>
        <w:rPr>
          <w:b/>
        </w:rPr>
      </w:r>
      <w:r>
        <w:rPr>
          <w:b/>
        </w:rPr>
        <w:fldChar w:fldCharType="separate"/>
      </w:r>
      <w:r>
        <w:rPr>
          <w:b/>
        </w:rPr>
        <w:t>3.2</w:t>
      </w:r>
      <w:r>
        <w:rPr>
          <w:b/>
        </w:rPr>
        <w:fldChar w:fldCharType="end"/>
      </w:r>
      <w:r>
        <w:t xml:space="preserve"> and the entirety of paragraph </w:t>
      </w:r>
      <w:r>
        <w:fldChar w:fldCharType="begin"/>
      </w:r>
      <w:r>
        <w:rPr>
          <w:b/>
          <w:bCs/>
        </w:rPr>
        <w:instrText xml:space="preserve"> REF _Ref401310868 \n \h </w:instrText>
      </w:r>
      <w:r>
        <w:fldChar w:fldCharType="separate"/>
      </w:r>
      <w:r>
        <w:rPr>
          <w:b/>
          <w:bCs/>
        </w:rPr>
        <w:t>5</w:t>
      </w:r>
      <w:r>
        <w:fldChar w:fldCharType="end"/>
      </w:r>
      <w:r>
        <w:rPr>
          <w:b/>
          <w:bCs/>
        </w:rPr>
        <w:t xml:space="preserve"> of </w:t>
      </w:r>
      <w:r>
        <w:fldChar w:fldCharType="begin"/>
      </w:r>
      <w:r>
        <w:rPr>
          <w:b/>
          <w:bCs/>
        </w:rPr>
        <w:instrText xml:space="preserve"> REF _Ref498960407 \n \h </w:instrText>
      </w:r>
      <w:r>
        <w:fldChar w:fldCharType="separate"/>
      </w:r>
      <w:r>
        <w:rPr>
          <w:b/>
          <w:bCs/>
        </w:rPr>
        <w:t>Schedule 4</w:t>
      </w:r>
      <w:r>
        <w:fldChar w:fldCharType="end"/>
      </w:r>
      <w:r>
        <w:t>; [and]</w:t>
      </w:r>
    </w:p>
    <w:p w:rsidR="006320BF" w:rsidRDefault="0014079B">
      <w:pPr>
        <w:pStyle w:val="SHDefinitioni"/>
      </w:pPr>
      <w:r>
        <w:t>[the entirety of clause </w:t>
      </w:r>
      <w:r>
        <w:rPr>
          <w:b/>
        </w:rPr>
        <w:fldChar w:fldCharType="begin"/>
      </w:r>
      <w:r>
        <w:rPr>
          <w:b/>
        </w:rPr>
        <w:instrText xml:space="preserve"> REF _Ref384815884 \r \h  \* MERGEFORMAT </w:instrText>
      </w:r>
      <w:r>
        <w:rPr>
          <w:b/>
        </w:rPr>
      </w:r>
      <w:r>
        <w:rPr>
          <w:b/>
        </w:rPr>
        <w:fldChar w:fldCharType="separate"/>
      </w:r>
      <w:r>
        <w:rPr>
          <w:b/>
        </w:rPr>
        <w:t>4.15.3</w:t>
      </w:r>
      <w:r>
        <w:rPr>
          <w:b/>
        </w:rPr>
        <w:fldChar w:fldCharType="end"/>
      </w:r>
      <w:r>
        <w:t xml:space="preserve"> and </w:t>
      </w:r>
      <w:r>
        <w:rPr>
          <w:b/>
        </w:rPr>
        <w:fldChar w:fldCharType="begin"/>
      </w:r>
      <w:r>
        <w:rPr>
          <w:b/>
        </w:rPr>
        <w:instrText xml:space="preserve"> REF _Ref498958095 \n \h  \* MERGEFORMAT </w:instrText>
      </w:r>
      <w:r>
        <w:rPr>
          <w:b/>
        </w:rPr>
      </w:r>
      <w:r>
        <w:rPr>
          <w:b/>
        </w:rPr>
        <w:fldChar w:fldCharType="separate"/>
      </w:r>
      <w:r>
        <w:rPr>
          <w:b/>
        </w:rPr>
        <w:t>Schedule 10</w:t>
      </w:r>
      <w:r>
        <w:rPr>
          <w:b/>
        </w:rPr>
        <w:fldChar w:fldCharType="end"/>
      </w:r>
      <w:r>
        <w:t>;]</w:t>
      </w:r>
    </w:p>
    <w:p w:rsidR="006320BF" w:rsidRDefault="0014079B">
      <w:pPr>
        <w:pStyle w:val="SHDefinitiona"/>
      </w:pPr>
      <w:r>
        <w:t>by a willing landlord to a willing tenant;</w:t>
      </w:r>
    </w:p>
    <w:p w:rsidR="006320BF" w:rsidRDefault="0014079B">
      <w:pPr>
        <w:pStyle w:val="SHDefinitiona"/>
      </w:pPr>
      <w:r>
        <w:t>with vacant possession;</w:t>
      </w:r>
    </w:p>
    <w:p w:rsidR="006320BF" w:rsidRDefault="0014079B">
      <w:pPr>
        <w:pStyle w:val="SHDefinitiona"/>
      </w:pPr>
      <w:r>
        <w:t>without any premium payable by or (subject to paragraph </w:t>
      </w:r>
      <w:r>
        <w:fldChar w:fldCharType="begin"/>
      </w:r>
      <w:r>
        <w:instrText xml:space="preserve"> REF _Ref386462748 \r \h  \* MERGEFORMAT </w:instrText>
      </w:r>
      <w:r>
        <w:fldChar w:fldCharType="separate"/>
      </w:r>
      <w:r w:rsidRPr="0014079B">
        <w:rPr>
          <w:b/>
          <w:bCs/>
        </w:rPr>
        <w:t>(e)</w:t>
      </w:r>
      <w:r>
        <w:fldChar w:fldCharType="end"/>
      </w:r>
      <w:r>
        <w:t xml:space="preserve"> of the definition of “</w:t>
      </w:r>
      <w:r>
        <w:t>Assumptions”</w:t>
      </w:r>
      <w:r>
        <w:t>) to the willing tenant;</w:t>
      </w:r>
    </w:p>
    <w:p w:rsidR="006320BF" w:rsidRDefault="0014079B">
      <w:pPr>
        <w:pStyle w:val="SHDefinitiona"/>
      </w:pPr>
      <w:r>
        <w:t>for a term of [LENGTH] years starting on the Rent Review Date; [and]</w:t>
      </w:r>
    </w:p>
    <w:p w:rsidR="006320BF" w:rsidRDefault="0014079B">
      <w:pPr>
        <w:pStyle w:val="SHDefinitiona"/>
      </w:pPr>
      <w:r>
        <w:lastRenderedPageBreak/>
        <w:t>with rent revie</w:t>
      </w:r>
      <w:r>
        <w:t>w dates every [five] years[.][; and</w:t>
      </w:r>
      <w:r>
        <w:t>]</w:t>
      </w:r>
    </w:p>
    <w:p w:rsidR="006320BF" w:rsidRDefault="0014079B">
      <w:pPr>
        <w:pStyle w:val="SHDefinitiona"/>
      </w:pPr>
      <w:bookmarkStart w:id="256" w:name="_Ref499018643"/>
      <w:r>
        <w:t>[with a right for the tenant to bring the Hypothetical Lease to an end on [or at any time after] the [NUMBER] anniversary of the date on which the term starts.]</w:t>
      </w:r>
      <w:r w:rsidRPr="0014079B">
        <w:rPr>
          <w:rStyle w:val="FootnoteReference"/>
        </w:rPr>
        <w:footnoteReference w:id="98"/>
      </w:r>
      <w:bookmarkEnd w:id="256"/>
    </w:p>
    <w:p w:rsidR="006320BF" w:rsidRDefault="0014079B">
      <w:pPr>
        <w:pStyle w:val="SHNormal"/>
        <w:keepNext/>
        <w:rPr>
          <w:b/>
        </w:rPr>
      </w:pPr>
      <w:r>
        <w:rPr>
          <w:b/>
        </w:rPr>
        <w:t>“</w:t>
      </w:r>
      <w:r>
        <w:rPr>
          <w:b/>
        </w:rPr>
        <w:t>Market Rent”</w:t>
      </w:r>
    </w:p>
    <w:bookmarkEnd w:id="251"/>
    <w:p w:rsidR="006320BF" w:rsidRDefault="0014079B">
      <w:pPr>
        <w:pStyle w:val="SHParagraph1"/>
      </w:pPr>
      <w:r>
        <w:t>the yearly rent at which the Premises migh</w:t>
      </w:r>
      <w:r>
        <w:t>t reasonably be expected to be let on the open market on the Rent Review Date, on the terms of the Hypothetical Lease and applying the Assumptions and the Disregards.</w:t>
      </w:r>
      <w:r w:rsidRPr="0014079B">
        <w:rPr>
          <w:rStyle w:val="FootnoteReference"/>
        </w:rPr>
        <w:footnoteReference w:id="99"/>
      </w:r>
    </w:p>
    <w:p w:rsidR="006320BF" w:rsidRDefault="0014079B" w:rsidP="0014079B">
      <w:pPr>
        <w:pStyle w:val="SHScheduleText1"/>
        <w:keepNext/>
        <w:keepLines/>
        <w:rPr>
          <w:b/>
        </w:rPr>
      </w:pPr>
      <w:r>
        <w:rPr>
          <w:b/>
        </w:rPr>
        <w:t>Rent review</w:t>
      </w:r>
    </w:p>
    <w:p w:rsidR="006320BF" w:rsidRDefault="0014079B">
      <w:pPr>
        <w:pStyle w:val="SHScheduleText2"/>
      </w:pPr>
      <w:r>
        <w:t>On the Rent Review Date, the Main Rent is to be reviewed to the higher of:</w:t>
      </w:r>
    </w:p>
    <w:p w:rsidR="006320BF" w:rsidRDefault="0014079B">
      <w:pPr>
        <w:pStyle w:val="SHScheduleText3"/>
      </w:pPr>
      <w:r>
        <w:t>the Main Rent reserved immediately before the Rent Review Date; and</w:t>
      </w:r>
    </w:p>
    <w:p w:rsidR="006320BF" w:rsidRDefault="0014079B">
      <w:pPr>
        <w:pStyle w:val="SHScheduleText3"/>
      </w:pPr>
      <w:r>
        <w:t>the Market Rent.</w:t>
      </w:r>
    </w:p>
    <w:p w:rsidR="006320BF" w:rsidRDefault="0014079B">
      <w:pPr>
        <w:pStyle w:val="SHScheduleText2"/>
      </w:pPr>
      <w:r>
        <w:t>The reviewed Main Rent will be payable from and including the Rent Review Date.</w:t>
      </w:r>
    </w:p>
    <w:p w:rsidR="006320BF" w:rsidRDefault="0014079B" w:rsidP="0014079B">
      <w:pPr>
        <w:pStyle w:val="SHScheduleText1"/>
        <w:keepNext/>
        <w:keepLines/>
        <w:rPr>
          <w:b/>
        </w:rPr>
      </w:pPr>
      <w:bookmarkStart w:id="257" w:name="_Ref499733874"/>
      <w:r>
        <w:rPr>
          <w:b/>
        </w:rPr>
        <w:t>Dispute resolution</w:t>
      </w:r>
      <w:bookmarkEnd w:id="257"/>
    </w:p>
    <w:p w:rsidR="006320BF" w:rsidRDefault="0014079B">
      <w:pPr>
        <w:pStyle w:val="SHScheduleText2"/>
      </w:pPr>
      <w:r>
        <w:t>The Market Rent at the Rent Review Date may be agreed between the Landlo</w:t>
      </w:r>
      <w:r>
        <w:t xml:space="preserve">rd and the Tenant.  </w:t>
      </w:r>
      <w:r>
        <w:t>If they have not done so (whether or not they have tried) by [the date three months before] the Rent Review Date, either the Landlord or the Tenant can require the Market Rent to be decided by an independent [expert/arbitrator].</w:t>
      </w:r>
      <w:r w:rsidRPr="0014079B">
        <w:rPr>
          <w:rStyle w:val="FootnoteReference"/>
        </w:rPr>
        <w:footnoteReference w:id="100"/>
      </w:r>
      <w:r>
        <w:t xml:space="preserve">  If the Landlord and the Tenant do not agree on who should decide the Market Rent, the [expert/arbitrator] will be appointed by the President of the Royal Institution of Chartered Surveyors on the application of either the Landlord or the Tenant.  </w:t>
      </w:r>
      <w:r>
        <w:t>[The ar</w:t>
      </w:r>
      <w:r>
        <w:t>bitration must be conducted in accordance with the Arbitration Act 1</w:t>
      </w:r>
      <w:r>
        <w:t>996.][The expert will:]</w:t>
      </w:r>
    </w:p>
    <w:p w:rsidR="006320BF" w:rsidRDefault="0014079B">
      <w:pPr>
        <w:pStyle w:val="SHScheduleText3"/>
      </w:pPr>
      <w:r>
        <w:t>[invite the Landlord and the Tenant to submit to him a proposal for the Market Rent with any relevant supporting documentation;</w:t>
      </w:r>
    </w:p>
    <w:p w:rsidR="006320BF" w:rsidRDefault="0014079B">
      <w:pPr>
        <w:pStyle w:val="SHScheduleText3"/>
      </w:pPr>
      <w:r>
        <w:t xml:space="preserve">give the Landlord and the Tenant an </w:t>
      </w:r>
      <w:r>
        <w:t>opportunity to make counter submissions;</w:t>
      </w:r>
    </w:p>
    <w:p w:rsidR="006320BF" w:rsidRDefault="0014079B">
      <w:pPr>
        <w:pStyle w:val="SHScheduleText3"/>
      </w:pPr>
      <w:r>
        <w:t>give written reasons for his decisions, which will be binding on the parties; and</w:t>
      </w:r>
    </w:p>
    <w:p w:rsidR="006320BF" w:rsidRDefault="0014079B">
      <w:pPr>
        <w:pStyle w:val="SHScheduleText3"/>
      </w:pPr>
      <w:r>
        <w:t>be paid by the Landlord and the Tenant in the shares and in the manner that he decides (or failing a decision, in equal shares).]</w:t>
      </w:r>
    </w:p>
    <w:p w:rsidR="006320BF" w:rsidRDefault="0014079B">
      <w:pPr>
        <w:pStyle w:val="SHScheduleText2"/>
      </w:pPr>
      <w:r>
        <w:t>The</w:t>
      </w:r>
      <w:r>
        <w:t xml:space="preserve"> [expert/arbitrator] must be an independent chartered surveyor of not less than ten years’</w:t>
      </w:r>
      <w:r>
        <w:t xml:space="preserve"> standing who is experienced in the rental valuation of property similar to the Premises and who knows the local market for such premises.</w:t>
      </w:r>
    </w:p>
    <w:p w:rsidR="006320BF" w:rsidRDefault="0014079B" w:rsidP="0014079B">
      <w:pPr>
        <w:pStyle w:val="SHScheduleText2"/>
        <w:keepNext/>
        <w:keepLines/>
      </w:pPr>
      <w:r>
        <w:t xml:space="preserve">If the [expert/arbitrator] </w:t>
      </w:r>
      <w:r>
        <w:t>dies, becomes unwilling or incapable of acting or it becomes apparent for any other reason that he will be unable to decide the Market Rent within a reasonable time, he may be replaced by a new [expert/arbitrator] who must be appointed on the terms set out</w:t>
      </w:r>
      <w:r>
        <w:t xml:space="preserve"> in this paragraph </w:t>
      </w:r>
      <w:r>
        <w:fldChar w:fldCharType="begin"/>
      </w:r>
      <w:r>
        <w:rPr>
          <w:b/>
        </w:rPr>
        <w:instrText xml:space="preserve"> REF _Ref499733874 \n \h </w:instrText>
      </w:r>
      <w:r>
        <w:fldChar w:fldCharType="separate"/>
      </w:r>
      <w:r>
        <w:rPr>
          <w:b/>
        </w:rPr>
        <w:t>3</w:t>
      </w:r>
      <w:r>
        <w:fldChar w:fldCharType="end"/>
      </w:r>
      <w:r>
        <w:t>.</w:t>
      </w:r>
    </w:p>
    <w:p w:rsidR="006320BF" w:rsidRDefault="0014079B">
      <w:pPr>
        <w:pStyle w:val="SHScheduleText2"/>
      </w:pPr>
      <w:r>
        <w:t>Responsibility for the costs of referring a dispute to an [expert/arbitrator], including costs connected with the appointment of the [expert/a</w:t>
      </w:r>
      <w:r>
        <w:t>rbitrator] but not the legal and other professional costs of any party in relation to a dispute, will be decided by the [expert/arbitrator] and failing a decision, they will be shared equally between the parties.</w:t>
      </w:r>
    </w:p>
    <w:p w:rsidR="006320BF" w:rsidRDefault="0014079B" w:rsidP="0014079B">
      <w:pPr>
        <w:pStyle w:val="SHScheduleText1"/>
        <w:keepNext/>
        <w:keepLines/>
        <w:rPr>
          <w:b/>
        </w:rPr>
      </w:pPr>
      <w:bookmarkStart w:id="258" w:name="_Ref384802712"/>
      <w:r>
        <w:rPr>
          <w:b/>
        </w:rPr>
        <w:lastRenderedPageBreak/>
        <w:t>Consequences of delay in agreeing the revis</w:t>
      </w:r>
      <w:r>
        <w:rPr>
          <w:b/>
        </w:rPr>
        <w:t>ed rent</w:t>
      </w:r>
      <w:bookmarkEnd w:id="258"/>
    </w:p>
    <w:p w:rsidR="006320BF" w:rsidRDefault="0014079B">
      <w:pPr>
        <w:pStyle w:val="SHScheduleText2"/>
      </w:pPr>
      <w:r>
        <w:t>If, by the Rent Review Date, the reviewed Main Rent has not been ascertained, then:</w:t>
      </w:r>
    </w:p>
    <w:p w:rsidR="006320BF" w:rsidRDefault="0014079B">
      <w:pPr>
        <w:pStyle w:val="SHScheduleText3"/>
      </w:pPr>
      <w:r>
        <w:t>the Main Rent reserved under this Lease immediately before the Rent Review Date will continue to be payable until the reviewed Main Rent has been ascertained;</w:t>
      </w:r>
    </w:p>
    <w:p w:rsidR="006320BF" w:rsidRDefault="0014079B">
      <w:pPr>
        <w:pStyle w:val="SHScheduleText3"/>
      </w:pPr>
      <w:r>
        <w:t>following the ascertainment of the reviewed Main Rent, the Landlord will demand the difference (if any) between the amount the Tenant has actually paid and the amount that would have been payable had the Main Rent been ascertained before the Rent Review Da</w:t>
      </w:r>
      <w:r>
        <w:t>te; and</w:t>
      </w:r>
    </w:p>
    <w:p w:rsidR="006320BF" w:rsidRDefault="0014079B">
      <w:pPr>
        <w:pStyle w:val="SHScheduleText3"/>
      </w:pPr>
      <w:r>
        <w:t>the Tenant must pay that difference to the Landlord within 10 </w:t>
      </w:r>
      <w:r>
        <w:t>Business Days after that demand and interest at three per cent below the Interest Rate calculated on a daily basis on each instalment of that difference from the date on which each insta</w:t>
      </w:r>
      <w:r>
        <w:t xml:space="preserve">lment would have become payable to the date of payment.  </w:t>
      </w:r>
      <w:r>
        <w:t>If not paid those sums will be treated as rent in arrear.</w:t>
      </w:r>
    </w:p>
    <w:p w:rsidR="006320BF" w:rsidRDefault="0014079B" w:rsidP="0014079B">
      <w:pPr>
        <w:pStyle w:val="SHScheduleText1"/>
        <w:keepNext/>
        <w:keepLines/>
        <w:rPr>
          <w:b/>
        </w:rPr>
      </w:pPr>
      <w:r>
        <w:rPr>
          <w:b/>
        </w:rPr>
        <w:t>Rent review memorandum</w:t>
      </w:r>
    </w:p>
    <w:p w:rsidR="006320BF" w:rsidRDefault="0014079B">
      <w:pPr>
        <w:pStyle w:val="SHParagraph1"/>
      </w:pPr>
      <w:r>
        <w:t>When the Market Rent has been ascertained, a memorandum recording the Main Rent reserved on review must be entered int</w:t>
      </w:r>
      <w:r>
        <w:t xml:space="preserve">o.  </w:t>
      </w:r>
      <w:r>
        <w:t>The Landlord and the Tenant will each bear their own costs in relation to that memorandum.</w:t>
      </w:r>
    </w:p>
    <w:p w:rsidR="006320BF" w:rsidRDefault="0014079B" w:rsidP="0014079B">
      <w:pPr>
        <w:pStyle w:val="SHScheduleText1"/>
        <w:keepNext/>
        <w:keepLines/>
        <w:rPr>
          <w:b/>
        </w:rPr>
      </w:pPr>
      <w:r>
        <w:rPr>
          <w:b/>
        </w:rPr>
        <w:t>Time not of the essence</w:t>
      </w:r>
    </w:p>
    <w:p w:rsidR="006320BF" w:rsidRDefault="0014079B">
      <w:pPr>
        <w:pStyle w:val="SHParagraph1"/>
      </w:pPr>
      <w:r>
        <w:t xml:space="preserve">For the purpose of this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xml:space="preserve"> time is not of the essence.</w:t>
      </w:r>
      <w:r w:rsidRPr="0014079B">
        <w:rPr>
          <w:rStyle w:val="FootnoteReference"/>
        </w:rPr>
        <w:footnoteReference w:id="101"/>
      </w:r>
    </w:p>
    <w:p w:rsidR="006320BF" w:rsidRDefault="006320BF">
      <w:pPr>
        <w:pStyle w:val="SHNormal"/>
      </w:pP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bookmarkStart w:id="259" w:name="_Ref322092230"/>
    </w:p>
    <w:p w:rsidR="006320BF" w:rsidRDefault="006320BF">
      <w:pPr>
        <w:pStyle w:val="SHScheduleHeading"/>
      </w:pPr>
      <w:bookmarkStart w:id="260" w:name="_Toc536773131"/>
      <w:bookmarkStart w:id="261" w:name="_Ref498960142"/>
      <w:bookmarkStart w:id="262" w:name="_Toc50542241"/>
      <w:bookmarkEnd w:id="260"/>
      <w:bookmarkEnd w:id="262"/>
    </w:p>
    <w:p w:rsidR="006320BF" w:rsidRDefault="0014079B">
      <w:pPr>
        <w:pStyle w:val="SHScheduleSubHeading"/>
      </w:pPr>
      <w:bookmarkStart w:id="263" w:name="_Toc536773132"/>
      <w:bookmarkStart w:id="264" w:name="_Toc50542242"/>
      <w:bookmarkEnd w:id="261"/>
      <w:r>
        <w:t>Services and Service Charge</w:t>
      </w:r>
      <w:r w:rsidRPr="0014079B">
        <w:rPr>
          <w:rStyle w:val="FootnoteReference"/>
          <w:b/>
        </w:rPr>
        <w:footnoteReference w:id="102"/>
      </w:r>
      <w:bookmarkEnd w:id="263"/>
      <w:bookmarkEnd w:id="264"/>
    </w:p>
    <w:p w:rsidR="006320BF" w:rsidRDefault="0014079B">
      <w:pPr>
        <w:pStyle w:val="SHPart"/>
      </w:pPr>
      <w:bookmarkStart w:id="265" w:name="_Ref322094731"/>
      <w:bookmarkStart w:id="266" w:name="_Toc536773133"/>
      <w:bookmarkStart w:id="267" w:name="_Toc50542243"/>
      <w:bookmarkEnd w:id="259"/>
      <w:r>
        <w:t xml:space="preserve">: </w:t>
      </w:r>
      <w:bookmarkStart w:id="268" w:name="_Ref498961376"/>
      <w:r>
        <w:t>Administrative provisions</w:t>
      </w:r>
      <w:bookmarkEnd w:id="265"/>
      <w:bookmarkEnd w:id="266"/>
      <w:bookmarkEnd w:id="268"/>
      <w:bookmarkEnd w:id="267"/>
    </w:p>
    <w:p w:rsidR="006320BF" w:rsidRDefault="0014079B" w:rsidP="0014079B">
      <w:pPr>
        <w:pStyle w:val="SHScheduleText1"/>
        <w:keepNext/>
        <w:keepLines/>
        <w:rPr>
          <w:b/>
        </w:rPr>
      </w:pPr>
      <w:r>
        <w:rPr>
          <w:b/>
        </w:rPr>
        <w:t>Accounting Period</w:t>
      </w:r>
    </w:p>
    <w:p w:rsidR="006320BF" w:rsidRDefault="0014079B">
      <w:pPr>
        <w:pStyle w:val="SHScheduleText2"/>
      </w:pPr>
      <w:r>
        <w:t>For any Accounting Period that does not fall wholly within the Term, the Service Charge will be a due proportion cal</w:t>
      </w:r>
      <w:r>
        <w:t>culated on the assumption that the service charge expenditure accrues equally on a day to day basis throughout the period.</w:t>
      </w:r>
    </w:p>
    <w:p w:rsidR="006320BF" w:rsidRDefault="0014079B">
      <w:pPr>
        <w:pStyle w:val="SHScheduleText2"/>
      </w:pPr>
      <w:r>
        <w:t>If the Landlord notifies the Tenant of a change in the date on which the Accounting Period ends, the Accounting Period current at the</w:t>
      </w:r>
      <w:r>
        <w:t xml:space="preserve"> date of the notice may be shortened or extended to less than or more than 12 </w:t>
      </w:r>
      <w:r>
        <w:t>months to take into account in the change in the date.</w:t>
      </w:r>
    </w:p>
    <w:p w:rsidR="006320BF" w:rsidRDefault="0014079B" w:rsidP="0014079B">
      <w:pPr>
        <w:pStyle w:val="SHScheduleText1"/>
        <w:keepNext/>
        <w:keepLines/>
        <w:rPr>
          <w:b/>
        </w:rPr>
      </w:pPr>
      <w:bookmarkStart w:id="269" w:name="_Ref322096962"/>
      <w:r>
        <w:rPr>
          <w:b/>
        </w:rPr>
        <w:t>Service charge statements</w:t>
      </w:r>
    </w:p>
    <w:p w:rsidR="006320BF" w:rsidRDefault="0014079B" w:rsidP="0014079B">
      <w:pPr>
        <w:pStyle w:val="SHScheduleText2"/>
        <w:keepNext/>
        <w:keepLines/>
      </w:pPr>
      <w:bookmarkStart w:id="270" w:name="_Ref355787290"/>
      <w:r>
        <w:t>After the end of each Accounting Period, the Landlord will supply the Tenant with a statement (th</w:t>
      </w:r>
      <w:r>
        <w:t xml:space="preserve">e </w:t>
      </w:r>
      <w:r>
        <w:rPr>
          <w:b/>
          <w:bCs/>
        </w:rPr>
        <w:t>“</w:t>
      </w:r>
      <w:r>
        <w:rPr>
          <w:b/>
          <w:bCs/>
        </w:rPr>
        <w:t>Service Charge Statement”</w:t>
      </w:r>
      <w:r>
        <w:t>) for that Accounting Period of:</w:t>
      </w:r>
      <w:bookmarkEnd w:id="269"/>
      <w:bookmarkEnd w:id="270"/>
    </w:p>
    <w:p w:rsidR="006320BF" w:rsidRDefault="0014079B">
      <w:pPr>
        <w:pStyle w:val="SHScheduleText3"/>
      </w:pPr>
      <w:r>
        <w:t>the Service Costs; [and]</w:t>
      </w:r>
    </w:p>
    <w:p w:rsidR="006320BF" w:rsidRDefault="0014079B">
      <w:pPr>
        <w:pStyle w:val="SHScheduleText3"/>
      </w:pPr>
      <w:r>
        <w:t>[the Estate Contribution; and</w:t>
      </w:r>
      <w:r>
        <w:t>]</w:t>
      </w:r>
    </w:p>
    <w:p w:rsidR="006320BF" w:rsidRDefault="0014079B">
      <w:pPr>
        <w:pStyle w:val="SHScheduleText3"/>
      </w:pPr>
      <w:r>
        <w:t>the Service Charge payable.</w:t>
      </w:r>
      <w:r w:rsidRPr="0014079B">
        <w:rPr>
          <w:rStyle w:val="FootnoteReference"/>
        </w:rPr>
        <w:footnoteReference w:id="103"/>
      </w:r>
    </w:p>
    <w:p w:rsidR="006320BF" w:rsidRDefault="0014079B">
      <w:pPr>
        <w:pStyle w:val="SHScheduleText2"/>
      </w:pPr>
      <w:r>
        <w:t>The Service Charge Statement must itemise separately the Building Service Costs and the Estate Service Costs.</w:t>
      </w:r>
    </w:p>
    <w:p w:rsidR="006320BF" w:rsidRDefault="0014079B">
      <w:pPr>
        <w:pStyle w:val="SHScheduleText2"/>
      </w:pPr>
      <w:r>
        <w:t>The Landlord must take reasonable steps to supply the Service Charge Statement within four months after the end of each Accounting Period.</w:t>
      </w:r>
    </w:p>
    <w:p w:rsidR="006320BF" w:rsidRDefault="0014079B">
      <w:pPr>
        <w:pStyle w:val="SHScheduleText2"/>
      </w:pPr>
      <w:r>
        <w:t>The Service Charge Statement must include a certificate signed by the Landlord or the Landlord’</w:t>
      </w:r>
      <w:r>
        <w:t>s managing agent, acc</w:t>
      </w:r>
      <w:r>
        <w:t>ountant or surveyor (who may be an employee of either the Landlord or a Group Company of the Landlord) certifying that it gives a true and fair summary of the matters to which it relates.</w:t>
      </w:r>
    </w:p>
    <w:p w:rsidR="006320BF" w:rsidRDefault="0014079B">
      <w:pPr>
        <w:pStyle w:val="SHScheduleText2"/>
      </w:pPr>
      <w:bookmarkStart w:id="271" w:name="_Ref521410328"/>
      <w:r>
        <w:t>In calculating the Service Costs, the Landlord may include:</w:t>
      </w:r>
      <w:bookmarkEnd w:id="271"/>
    </w:p>
    <w:p w:rsidR="006320BF" w:rsidRDefault="0014079B">
      <w:pPr>
        <w:pStyle w:val="SHScheduleText3"/>
      </w:pPr>
      <w:r>
        <w:t xml:space="preserve">the </w:t>
      </w:r>
      <w:r>
        <w:t>Landlord’</w:t>
      </w:r>
      <w:r>
        <w:t>s own reasonable management fee where the Landlord, a Group Company of the Landlord or an employee of either of them undertakes the management of the Services; and</w:t>
      </w:r>
    </w:p>
    <w:p w:rsidR="006320BF" w:rsidRDefault="0014079B">
      <w:pPr>
        <w:pStyle w:val="SHScheduleText3"/>
      </w:pPr>
      <w:r>
        <w:t xml:space="preserve">interest costs reasonably incurred by the Landlord on borrowing from a UK clearing </w:t>
      </w:r>
      <w:r>
        <w:t xml:space="preserve">bank or, if the Landlord uses its own moneys, an amount equal to the interest costs that would have been incurred if the Landlord had borrowed from a UK clearing bank at reasonable commercial rates.  </w:t>
      </w:r>
      <w:r>
        <w:t>Interest costs will be reasonably incurred under this paragraph </w:t>
      </w:r>
      <w:r>
        <w:t>if:</w:t>
      </w:r>
    </w:p>
    <w:p w:rsidR="006320BF" w:rsidRDefault="0014079B">
      <w:pPr>
        <w:pStyle w:val="SHScheduleText4"/>
      </w:pPr>
      <w:r>
        <w:t>the Landlord has to meet an immediate liability where the service charge funds held by the Landlord are insufficient for that purpose and the shortfall does not result from:</w:t>
      </w:r>
    </w:p>
    <w:p w:rsidR="006320BF" w:rsidRDefault="0014079B">
      <w:pPr>
        <w:pStyle w:val="SHScheduleText5"/>
      </w:pPr>
      <w:r>
        <w:lastRenderedPageBreak/>
        <w:t>any caps on the amount of service charge recoverable;</w:t>
      </w:r>
    </w:p>
    <w:p w:rsidR="006320BF" w:rsidRDefault="0014079B">
      <w:pPr>
        <w:pStyle w:val="SHScheduleText5"/>
      </w:pPr>
      <w:r>
        <w:t xml:space="preserve">any non-payment </w:t>
      </w:r>
      <w:r>
        <w:t>of service charges by other tenants of Lettable Units; or</w:t>
      </w:r>
    </w:p>
    <w:p w:rsidR="006320BF" w:rsidRDefault="0014079B">
      <w:pPr>
        <w:pStyle w:val="SHScheduleText5"/>
      </w:pPr>
      <w:r>
        <w:t>any Lettable Unit being unlet; or</w:t>
      </w:r>
    </w:p>
    <w:p w:rsidR="006320BF" w:rsidRDefault="0014079B">
      <w:pPr>
        <w:pStyle w:val="SHScheduleText4"/>
      </w:pPr>
      <w:r>
        <w:t>the Landlord decides to incur service charge expenditure in one Accounting Period and recover that expenditure over two or more Accounting Periods.</w:t>
      </w:r>
    </w:p>
    <w:p w:rsidR="006320BF" w:rsidRDefault="0014079B">
      <w:pPr>
        <w:pStyle w:val="SHScheduleText2"/>
      </w:pPr>
      <w:r>
        <w:t>Service Costs in</w:t>
      </w:r>
      <w:r>
        <w:t>curred in one Accounting Period, if not included in the Service Charge Statement for that Accounting Period for any reason, may be included in the Service Charge Statement for a subsequent Accounting Period.</w:t>
      </w:r>
    </w:p>
    <w:p w:rsidR="006320BF" w:rsidRDefault="0014079B">
      <w:pPr>
        <w:pStyle w:val="SHScheduleText2"/>
      </w:pPr>
      <w:r>
        <w:t>The Tenant will be entitled upon prior appointme</w:t>
      </w:r>
      <w:r>
        <w:t>nt to inspect evidence of the Service Costs[ and the Estate Contribution] at the Landlord’</w:t>
      </w:r>
      <w:r>
        <w:t xml:space="preserve">s head office or any other location the Landlord specifies.  </w:t>
      </w:r>
      <w:r>
        <w:t>The Tenant must ask to inspect the evidence not later than four months after receipt of the Service Charg</w:t>
      </w:r>
      <w:r>
        <w:t>e Statement.</w:t>
      </w:r>
    </w:p>
    <w:p w:rsidR="006320BF" w:rsidRDefault="0014079B" w:rsidP="0014079B">
      <w:pPr>
        <w:pStyle w:val="SHScheduleText1"/>
        <w:keepNext/>
        <w:keepLines/>
        <w:rPr>
          <w:b/>
        </w:rPr>
      </w:pPr>
      <w:bookmarkStart w:id="272" w:name="_Ref322097038"/>
      <w:r>
        <w:rPr>
          <w:b/>
        </w:rPr>
        <w:t>On-account payments of service charge</w:t>
      </w:r>
    </w:p>
    <w:p w:rsidR="006320BF" w:rsidRDefault="0014079B">
      <w:pPr>
        <w:pStyle w:val="SHScheduleText2"/>
      </w:pPr>
      <w:r>
        <w:t>Until the Service Charge for each Accounting Period has been calculated, the Tenant must pay, by equal [monthly][quarterly] payments on the Rent Days, a provisional sum by way of Service Charge at the leve</w:t>
      </w:r>
      <w:r>
        <w:t>l that the Landlord requires.</w:t>
      </w:r>
    </w:p>
    <w:p w:rsidR="006320BF" w:rsidRDefault="0014079B">
      <w:pPr>
        <w:pStyle w:val="SHScheduleText2"/>
      </w:pPr>
      <w:r>
        <w:t>The Tenant must also pay on demand any sum or sums that the Landlord requires where the Landlord will be obliged to incur any Service Costs and the sums held on account by the Landlord are insufficient to meet those costs.</w:t>
      </w:r>
      <w:bookmarkEnd w:id="272"/>
    </w:p>
    <w:p w:rsidR="006320BF" w:rsidRDefault="0014079B" w:rsidP="0014079B">
      <w:pPr>
        <w:pStyle w:val="SHScheduleText2"/>
        <w:keepNext/>
        <w:keepLines/>
      </w:pPr>
      <w:r>
        <w:t>Sum</w:t>
      </w:r>
      <w:r>
        <w:t>s payable under this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shall be taken into account when calculating the amounts payable by the Tenant to the Landlord or by the Landlord to the Tenant und</w:t>
      </w:r>
      <w:r>
        <w:t>er paragraph </w:t>
      </w:r>
      <w:r>
        <w:rPr>
          <w:b/>
        </w:rPr>
        <w:fldChar w:fldCharType="begin"/>
      </w:r>
      <w:r>
        <w:rPr>
          <w:b/>
        </w:rPr>
        <w:instrText xml:space="preserve"> REF _Ref532571166 \n \h  \* MERGEFORMAT </w:instrText>
      </w:r>
      <w:r>
        <w:rPr>
          <w:b/>
        </w:rPr>
      </w:r>
      <w:r>
        <w:rPr>
          <w:b/>
        </w:rPr>
        <w:fldChar w:fldCharType="separate"/>
      </w:r>
      <w:r>
        <w:rPr>
          <w:b/>
        </w:rPr>
        <w:t>4</w:t>
      </w:r>
      <w:r>
        <w:rPr>
          <w:b/>
        </w:rPr>
        <w:fldChar w:fldCharType="end"/>
      </w:r>
      <w:r>
        <w:t>.</w:t>
      </w:r>
    </w:p>
    <w:p w:rsidR="006320BF" w:rsidRDefault="0014079B" w:rsidP="0014079B">
      <w:pPr>
        <w:pStyle w:val="SHScheduleText1"/>
        <w:keepNext/>
        <w:keepLines/>
        <w:rPr>
          <w:b/>
        </w:rPr>
      </w:pPr>
      <w:bookmarkStart w:id="273" w:name="_Ref532571166"/>
      <w:bookmarkStart w:id="274" w:name="_Ref322096694"/>
      <w:r>
        <w:rPr>
          <w:b/>
        </w:rPr>
        <w:t>Balancing payments of service charge</w:t>
      </w:r>
      <w:bookmarkEnd w:id="273"/>
    </w:p>
    <w:p w:rsidR="006320BF" w:rsidRDefault="0014079B">
      <w:pPr>
        <w:pStyle w:val="SHScheduleText2"/>
      </w:pPr>
      <w:r>
        <w:t>When the Service Charge for each Accounting Period has been calculated:</w:t>
      </w:r>
      <w:bookmarkEnd w:id="274"/>
    </w:p>
    <w:p w:rsidR="006320BF" w:rsidRDefault="0014079B">
      <w:pPr>
        <w:pStyle w:val="SHScheduleText3"/>
      </w:pPr>
      <w:r>
        <w:t>the Tenant must pay any</w:t>
      </w:r>
      <w:r>
        <w:t xml:space="preserve"> amount due from it on demand; and</w:t>
      </w:r>
      <w:r w:rsidRPr="0014079B">
        <w:rPr>
          <w:rStyle w:val="FootnoteReference"/>
        </w:rPr>
        <w:footnoteReference w:id="104"/>
      </w:r>
    </w:p>
    <w:p w:rsidR="006320BF" w:rsidRDefault="0014079B">
      <w:pPr>
        <w:pStyle w:val="SHScheduleText3"/>
      </w:pPr>
      <w:r>
        <w:t>the Landlord must credit any amount due to the Tenant against the next payment or payments to be made by the Tenant under paragraph </w:t>
      </w:r>
      <w:r>
        <w:rPr>
          <w:b/>
        </w:rPr>
        <w:fldChar w:fldCharType="begin"/>
      </w:r>
      <w:r>
        <w:rPr>
          <w:b/>
        </w:rPr>
        <w:instrText xml:space="preserve"> REF _Ref322097038 \n \h </w:instrText>
      </w:r>
      <w:r>
        <w:rPr>
          <w:b/>
        </w:rPr>
      </w:r>
      <w:r>
        <w:rPr>
          <w:b/>
        </w:rPr>
        <w:fldChar w:fldCharType="separate"/>
      </w:r>
      <w:r>
        <w:rPr>
          <w:b/>
        </w:rPr>
        <w:t>3</w:t>
      </w:r>
      <w:r>
        <w:rPr>
          <w:b/>
        </w:rPr>
        <w:fldChar w:fldCharType="end"/>
      </w:r>
      <w:r>
        <w:t xml:space="preserve">.  </w:t>
      </w:r>
      <w:r>
        <w:t>Any amount owing at the End Date must be repaid to the Tenant within one month of its calculation.</w:t>
      </w:r>
    </w:p>
    <w:p w:rsidR="006320BF" w:rsidRDefault="0014079B">
      <w:pPr>
        <w:pStyle w:val="SHScheduleText2"/>
      </w:pPr>
      <w:r>
        <w:t>The End Date will not affect the Tenant’</w:t>
      </w:r>
      <w:r>
        <w:t>s obligation to pay or the Landlord’</w:t>
      </w:r>
      <w:r>
        <w:t xml:space="preserve">s right to recover Service Charge after the End Date where this has not </w:t>
      </w:r>
      <w:r>
        <w:t>been calculated and demanded before the End Date.</w:t>
      </w:r>
    </w:p>
    <w:p w:rsidR="006320BF" w:rsidRDefault="0014079B" w:rsidP="0014079B">
      <w:pPr>
        <w:pStyle w:val="SHScheduleText1"/>
        <w:keepNext/>
        <w:keepLines/>
        <w:rPr>
          <w:b/>
        </w:rPr>
      </w:pPr>
      <w:r>
        <w:rPr>
          <w:b/>
        </w:rPr>
        <w:t>Service charge exclusions</w:t>
      </w:r>
    </w:p>
    <w:p w:rsidR="006320BF" w:rsidRDefault="0014079B">
      <w:pPr>
        <w:pStyle w:val="SHParagraph1"/>
      </w:pPr>
      <w:r>
        <w:t xml:space="preserve">The Landlord must not include any of the costs set out in </w:t>
      </w:r>
      <w:r>
        <w:rPr>
          <w:b/>
        </w:rPr>
        <w:fldChar w:fldCharType="begin"/>
      </w:r>
      <w:r>
        <w:rPr>
          <w:b/>
        </w:rPr>
        <w:instrText xml:space="preserve"> REF _Ref322094593 \n \h  \* MERGEFORMAT </w:instrText>
      </w:r>
      <w:r>
        <w:rPr>
          <w:b/>
        </w:rPr>
      </w:r>
      <w:r>
        <w:rPr>
          <w:b/>
        </w:rPr>
        <w:fldChar w:fldCharType="separate"/>
      </w:r>
      <w:r>
        <w:rPr>
          <w:b/>
        </w:rPr>
        <w:t>Part 7</w:t>
      </w:r>
      <w:r>
        <w:rPr>
          <w:b/>
        </w:rPr>
        <w:fldChar w:fldCharType="end"/>
      </w:r>
      <w:r>
        <w:t xml:space="preserve"> or </w:t>
      </w:r>
      <w:r>
        <w:rPr>
          <w:b/>
        </w:rPr>
        <w:fldChar w:fldCharType="begin"/>
      </w:r>
      <w:r>
        <w:rPr>
          <w:b/>
        </w:rPr>
        <w:instrText xml:space="preserve"> REF</w:instrText>
      </w:r>
      <w:r>
        <w:rPr>
          <w:b/>
        </w:rPr>
        <w:instrText xml:space="preserve"> _Ref498963373 \n \h  \* MERGEFORMAT </w:instrText>
      </w:r>
      <w:r>
        <w:rPr>
          <w:b/>
        </w:rPr>
      </w:r>
      <w:r>
        <w:rPr>
          <w:b/>
        </w:rPr>
        <w:fldChar w:fldCharType="separate"/>
      </w:r>
      <w:r>
        <w:rPr>
          <w:b/>
        </w:rPr>
        <w:t>Part 8</w:t>
      </w:r>
      <w:r>
        <w:rPr>
          <w:b/>
        </w:rPr>
        <w:fldChar w:fldCharType="end"/>
      </w:r>
      <w:r>
        <w:t xml:space="preserve"> of this Schedule </w:t>
      </w:r>
      <w:r>
        <w:t>in the Service Costs.</w:t>
      </w:r>
      <w:r w:rsidRPr="0014079B">
        <w:rPr>
          <w:rStyle w:val="FootnoteReference"/>
        </w:rPr>
        <w:footnoteReference w:id="105"/>
      </w:r>
    </w:p>
    <w:p w:rsidR="006320BF" w:rsidRDefault="0014079B" w:rsidP="0014079B">
      <w:pPr>
        <w:pStyle w:val="SHScheduleText1"/>
        <w:keepNext/>
        <w:keepLines/>
        <w:rPr>
          <w:b/>
        </w:rPr>
      </w:pPr>
      <w:r>
        <w:rPr>
          <w:b/>
        </w:rPr>
        <w:lastRenderedPageBreak/>
        <w:t>Service charge disputes</w:t>
      </w:r>
    </w:p>
    <w:p w:rsidR="006320BF" w:rsidRDefault="0014079B">
      <w:pPr>
        <w:pStyle w:val="SHScheduleText2"/>
      </w:pPr>
      <w:r>
        <w:t>If any dispute arises in connection with the Service Charge, the Landlord and th</w:t>
      </w:r>
      <w:r>
        <w:t>e Tenant must attempt to resolve it by appropriate alternative means before resorting to court proceedings.</w:t>
      </w:r>
    </w:p>
    <w:p w:rsidR="006320BF" w:rsidRDefault="0014079B">
      <w:pPr>
        <w:pStyle w:val="SHScheduleText2"/>
      </w:pPr>
      <w:r>
        <w:t>Except in relation to obvious errors, the Tenant must not raise any dispute in connection with the Service Charge Statement more than four months af</w:t>
      </w:r>
      <w:r>
        <w:t>ter the Service Charge Statement has been delivered to the Tenant.</w:t>
      </w:r>
      <w:r w:rsidRPr="0014079B">
        <w:rPr>
          <w:rStyle w:val="FootnoteReference"/>
        </w:rPr>
        <w:footnoteReference w:id="106"/>
      </w:r>
    </w:p>
    <w:p w:rsidR="006320BF" w:rsidRDefault="0014079B" w:rsidP="0014079B">
      <w:pPr>
        <w:pStyle w:val="SHScheduleText1"/>
        <w:keepNext/>
        <w:keepLines/>
      </w:pPr>
      <w:bookmarkStart w:id="275" w:name="_Ref355786017"/>
      <w:bookmarkStart w:id="276" w:name="_Ref498961366"/>
      <w:r>
        <w:rPr>
          <w:b/>
        </w:rPr>
        <w:t>Variation in the proportion of the service charge payable</w:t>
      </w:r>
      <w:bookmarkEnd w:id="275"/>
      <w:r w:rsidRPr="0014079B">
        <w:rPr>
          <w:rStyle w:val="FootnoteReference"/>
        </w:rPr>
        <w:footnoteReference w:id="107"/>
      </w:r>
      <w:bookmarkEnd w:id="276"/>
    </w:p>
    <w:p w:rsidR="006320BF" w:rsidRDefault="0014079B" w:rsidP="0014079B">
      <w:pPr>
        <w:pStyle w:val="SHScheduleText2"/>
        <w:keepNext/>
        <w:keepLines/>
      </w:pPr>
      <w:bookmarkStart w:id="277" w:name="_Ref499016697"/>
      <w:r>
        <w:t>In calculating the [Tenant’</w:t>
      </w:r>
      <w:r>
        <w:t>s Proportion][Service Charge]</w:t>
      </w:r>
      <w:r>
        <w:t xml:space="preserve"> for any of the Services, the Landlord’</w:t>
      </w:r>
      <w:r>
        <w:t xml:space="preserve">s surveyor may make any adjustment that is fair and reasonable in all the circumstances, taking into consideration the relative degree of benefit obtained by the Tenant and other tenants at the Building or the Estate </w:t>
      </w:r>
      <w:r>
        <w:t>from those Services, including by dividing the Services</w:t>
      </w:r>
      <w:r>
        <w:rPr>
          <w:b/>
          <w:bCs/>
        </w:rPr>
        <w:t> </w:t>
      </w:r>
      <w:r>
        <w:t>into separate categories and applying weighting to those categories to take into account differing uses or operating hours or other relevant factors.</w:t>
      </w:r>
      <w:bookmarkEnd w:id="277"/>
    </w:p>
    <w:p w:rsidR="006320BF" w:rsidRDefault="0014079B">
      <w:pPr>
        <w:pStyle w:val="SHScheduleText2"/>
      </w:pPr>
      <w:bookmarkStart w:id="278" w:name="_Ref358197972"/>
      <w:r>
        <w:t>If there is any change in the extent of the Buildi</w:t>
      </w:r>
      <w:r>
        <w:t>ng or the Estate, the Landlord must, where it is appropriate to do so, vary the [Tenant’</w:t>
      </w:r>
      <w:r>
        <w:t>s Proportion][Service Charge] as is reasonable to take account of that change but the [Tenant’</w:t>
      </w:r>
      <w:r>
        <w:t>s Proportion][Service Charge] will not materially increase solely as a res</w:t>
      </w:r>
      <w:r>
        <w:t>ult of any change in the extent of the Building or the Estate.</w:t>
      </w:r>
      <w:bookmarkEnd w:id="278"/>
    </w:p>
    <w:p w:rsidR="006320BF" w:rsidRDefault="0014079B">
      <w:pPr>
        <w:pStyle w:val="SHScheduleText2"/>
      </w:pPr>
      <w:r>
        <w:t>The [Tenant’</w:t>
      </w:r>
      <w:r>
        <w:t>s Proportion][Service Charge] must not be increased by reason only that any Lettable Units:</w:t>
      </w:r>
    </w:p>
    <w:p w:rsidR="006320BF" w:rsidRDefault="0014079B">
      <w:pPr>
        <w:pStyle w:val="SHScheduleText3"/>
      </w:pPr>
      <w:r>
        <w:t>are or have been unlet;</w:t>
      </w:r>
    </w:p>
    <w:p w:rsidR="006320BF" w:rsidRDefault="0014079B">
      <w:pPr>
        <w:pStyle w:val="SHScheduleText3"/>
      </w:pPr>
      <w:r>
        <w:t>are let on terms that do not require the tenant or other occupier</w:t>
      </w:r>
      <w:r>
        <w:t xml:space="preserve"> to pay a service charge; or</w:t>
      </w:r>
    </w:p>
    <w:p w:rsidR="006320BF" w:rsidRDefault="0014079B">
      <w:pPr>
        <w:pStyle w:val="SHScheduleText3"/>
      </w:pPr>
      <w:r>
        <w:t>are let on terms that cap the liability of any tenant or other occupier for service charge.</w:t>
      </w:r>
    </w:p>
    <w:p w:rsidR="006320BF" w:rsidRDefault="0014079B">
      <w:pPr>
        <w:pStyle w:val="SHPart"/>
      </w:pPr>
      <w:bookmarkStart w:id="279" w:name="_Ref383431198"/>
      <w:bookmarkStart w:id="280" w:name="_Toc536773134"/>
      <w:bookmarkStart w:id="281" w:name="_Toc50542244"/>
      <w:r>
        <w:t xml:space="preserve">: </w:t>
      </w:r>
      <w:bookmarkStart w:id="282" w:name="_Ref498962904"/>
      <w:r>
        <w:t>Landlord’</w:t>
      </w:r>
      <w:r>
        <w:t>s obligations</w:t>
      </w:r>
      <w:bookmarkEnd w:id="279"/>
      <w:bookmarkEnd w:id="280"/>
      <w:bookmarkEnd w:id="282"/>
      <w:bookmarkEnd w:id="281"/>
    </w:p>
    <w:p w:rsidR="006320BF" w:rsidRDefault="0014079B" w:rsidP="0014079B">
      <w:pPr>
        <w:pStyle w:val="SHScheduleText1"/>
        <w:keepNext/>
        <w:keepLines/>
        <w:numPr>
          <w:ilvl w:val="2"/>
          <w:numId w:val="41"/>
        </w:numPr>
        <w:rPr>
          <w:b/>
        </w:rPr>
      </w:pPr>
      <w:r>
        <w:rPr>
          <w:b/>
        </w:rPr>
        <w:t>Provision of services</w:t>
      </w:r>
    </w:p>
    <w:p w:rsidR="006320BF" w:rsidRDefault="0014079B">
      <w:pPr>
        <w:pStyle w:val="SHNormal"/>
        <w:keepNext/>
        <w:rPr>
          <w:b/>
        </w:rPr>
      </w:pPr>
      <w:r>
        <w:rPr>
          <w:b/>
        </w:rPr>
        <w:t>Option 1</w:t>
      </w:r>
      <w:r>
        <w:rPr>
          <w:b/>
        </w:rPr>
        <w:t>: The Landlord must provide the Building Services, the Estate Services, the Addi</w:t>
      </w:r>
      <w:r>
        <w:rPr>
          <w:b/>
        </w:rPr>
        <w:t>tional Building Services and the Additional Estate Services</w:t>
      </w:r>
      <w:r w:rsidRPr="0014079B">
        <w:rPr>
          <w:rStyle w:val="FootnoteReference"/>
        </w:rPr>
        <w:footnoteReference w:id="108"/>
      </w:r>
    </w:p>
    <w:p w:rsidR="006320BF" w:rsidRDefault="0014079B">
      <w:pPr>
        <w:pStyle w:val="SHScheduleText2"/>
      </w:pPr>
      <w:r>
        <w:t>The Landlord, acting reasonably and in the interests of good estate management:</w:t>
      </w:r>
    </w:p>
    <w:p w:rsidR="006320BF" w:rsidRDefault="0014079B">
      <w:pPr>
        <w:pStyle w:val="SHScheduleText3"/>
      </w:pPr>
      <w:r>
        <w:t>must supply the Services in an efficient manner at all appropriate times; and</w:t>
      </w:r>
      <w:r w:rsidRPr="0014079B">
        <w:rPr>
          <w:rStyle w:val="FootnoteReference"/>
        </w:rPr>
        <w:footnoteReference w:id="109"/>
      </w:r>
    </w:p>
    <w:p w:rsidR="006320BF" w:rsidRDefault="0014079B">
      <w:pPr>
        <w:pStyle w:val="SHScheduleText3"/>
      </w:pPr>
      <w:r>
        <w:lastRenderedPageBreak/>
        <w:t>may vary, reduce or extend the Ser</w:t>
      </w:r>
      <w:r>
        <w:t>vices or change the way in which it undertakes or provides them.</w:t>
      </w:r>
    </w:p>
    <w:p w:rsidR="006320BF" w:rsidRDefault="0014079B">
      <w:pPr>
        <w:pStyle w:val="SHNormal"/>
        <w:keepNext/>
        <w:rPr>
          <w:b/>
        </w:rPr>
      </w:pPr>
      <w:r>
        <w:rPr>
          <w:b/>
        </w:rPr>
        <w:t>Option 2</w:t>
      </w:r>
      <w:r>
        <w:rPr>
          <w:b/>
        </w:rPr>
        <w:t>: The Landlord must supply the Building Services and the Estate Services and may supply the Additional Building Services and the Additional Estate Services</w:t>
      </w:r>
    </w:p>
    <w:p w:rsidR="006320BF" w:rsidRDefault="0014079B">
      <w:pPr>
        <w:pStyle w:val="SHScheduleText2"/>
      </w:pPr>
      <w:r>
        <w:t>The Landlord, acting reason</w:t>
      </w:r>
      <w:r>
        <w:t>ably and in the interests of good estate management:</w:t>
      </w:r>
    </w:p>
    <w:p w:rsidR="006320BF" w:rsidRDefault="0014079B">
      <w:pPr>
        <w:pStyle w:val="SHScheduleText3"/>
      </w:pPr>
      <w:r>
        <w:t>must supply the Building Services and the Estate Services in an efficient manner at all appropriate times;</w:t>
      </w:r>
      <w:r w:rsidRPr="0014079B">
        <w:rPr>
          <w:rStyle w:val="FootnoteReference"/>
        </w:rPr>
        <w:footnoteReference w:id="110"/>
      </w:r>
    </w:p>
    <w:p w:rsidR="006320BF" w:rsidRDefault="0014079B">
      <w:pPr>
        <w:pStyle w:val="SHScheduleText3"/>
      </w:pPr>
      <w:r>
        <w:t>may supply all or any of the Additional Building Services and the Additional Estate Services a</w:t>
      </w:r>
      <w:r>
        <w:t>nd, if it does so, it will do so in an efficient manner at all appropriate times; and</w:t>
      </w:r>
    </w:p>
    <w:p w:rsidR="006320BF" w:rsidRDefault="0014079B">
      <w:pPr>
        <w:pStyle w:val="SHScheduleText3"/>
      </w:pPr>
      <w:r>
        <w:t>may vary, reduce or extend the Services or change the way in which it undertakes or provides them.</w:t>
      </w:r>
    </w:p>
    <w:p w:rsidR="006320BF" w:rsidRDefault="0014079B" w:rsidP="0014079B">
      <w:pPr>
        <w:pStyle w:val="SHScheduleText1"/>
        <w:keepNext/>
        <w:keepLines/>
        <w:rPr>
          <w:b/>
        </w:rPr>
      </w:pPr>
      <w:r>
        <w:rPr>
          <w:b/>
        </w:rPr>
        <w:t>Landlord’</w:t>
      </w:r>
      <w:r>
        <w:rPr>
          <w:b/>
        </w:rPr>
        <w:t>s rights and responsibilities</w:t>
      </w:r>
    </w:p>
    <w:p w:rsidR="006320BF" w:rsidRDefault="0014079B">
      <w:pPr>
        <w:pStyle w:val="SHScheduleText2"/>
      </w:pPr>
      <w:r>
        <w:t>The Landlord:</w:t>
      </w:r>
    </w:p>
    <w:p w:rsidR="006320BF" w:rsidRDefault="0014079B">
      <w:pPr>
        <w:pStyle w:val="SHScheduleText3"/>
      </w:pPr>
      <w:r>
        <w:t>may from time to t</w:t>
      </w:r>
      <w:r>
        <w:t>ime employ such agents, contractors or others as the Landlord decides;</w:t>
      </w:r>
    </w:p>
    <w:p w:rsidR="006320BF" w:rsidRDefault="0014079B">
      <w:pPr>
        <w:pStyle w:val="SHScheduleText3"/>
      </w:pPr>
      <w:r>
        <w:t>must not include expenditure in the Building Service Costs to the extent that it has already been included in the Estate Service Costs or vice versa;</w:t>
      </w:r>
    </w:p>
    <w:p w:rsidR="006320BF" w:rsidRDefault="0014079B">
      <w:pPr>
        <w:pStyle w:val="SHScheduleText3"/>
      </w:pPr>
      <w:r>
        <w:t>will not be responsible for any int</w:t>
      </w:r>
      <w:r>
        <w:t>erruption in the supply of the Services due to any circumstances outside the Landlord’</w:t>
      </w:r>
      <w:r>
        <w:t>s control or due to any necessary maintenance, repair, replacement, renewal, servicing, inspection or testing, but must take reasonable steps to restore the supply as soo</w:t>
      </w:r>
      <w:r>
        <w:t>n as reasonably practicable; [and]</w:t>
      </w:r>
    </w:p>
    <w:p w:rsidR="006320BF" w:rsidRDefault="0014079B">
      <w:pPr>
        <w:pStyle w:val="SHScheduleText3"/>
      </w:pPr>
      <w:bookmarkStart w:id="283" w:name="_Ref322097100"/>
      <w:r>
        <w:t>must take into consideration the administrative, accounting, procurement, management and operational provisions of the Service Charge Code for so long as it is in effect insofar as it is:</w:t>
      </w:r>
      <w:bookmarkEnd w:id="283"/>
      <w:r w:rsidRPr="0014079B">
        <w:rPr>
          <w:rStyle w:val="FootnoteReference"/>
        </w:rPr>
        <w:footnoteReference w:id="111"/>
      </w:r>
    </w:p>
    <w:p w:rsidR="006320BF" w:rsidRDefault="0014079B">
      <w:pPr>
        <w:pStyle w:val="SHScheduleText4"/>
      </w:pPr>
      <w:r>
        <w:t xml:space="preserve">reasonably </w:t>
      </w:r>
      <w:r>
        <w:t>practicable to do so;</w:t>
      </w:r>
    </w:p>
    <w:p w:rsidR="006320BF" w:rsidRDefault="0014079B">
      <w:pPr>
        <w:pStyle w:val="SHScheduleText4"/>
      </w:pPr>
      <w:r>
        <w:t>consistent with the Landlord’</w:t>
      </w:r>
      <w:r>
        <w:t>s obligations under this Lease; and</w:t>
      </w:r>
    </w:p>
    <w:p w:rsidR="006320BF" w:rsidRDefault="0014079B">
      <w:pPr>
        <w:pStyle w:val="SHScheduleText4"/>
      </w:pPr>
      <w:r>
        <w:t>consistent with the economic and efficient management of the Building and the Estate (taking into consideration all the circumstances including the terms of the leases o</w:t>
      </w:r>
      <w:r>
        <w:t>f other Lettable Units); and</w:t>
      </w:r>
    </w:p>
    <w:p w:rsidR="006320BF" w:rsidRDefault="0014079B">
      <w:pPr>
        <w:pStyle w:val="SHScheduleText3"/>
      </w:pPr>
      <w:bookmarkStart w:id="284" w:name="_Ref322096200"/>
      <w:bookmarkStart w:id="285" w:name="_Ref386721303"/>
      <w:r>
        <w:t>must take into consideration current practice in estate management if the Service Charge Code is no longer published</w:t>
      </w:r>
      <w:bookmarkEnd w:id="284"/>
      <w:bookmarkEnd w:id="285"/>
      <w:r>
        <w:t>.</w:t>
      </w:r>
    </w:p>
    <w:p w:rsidR="006320BF" w:rsidRDefault="0014079B">
      <w:pPr>
        <w:pStyle w:val="SHScheduleText2"/>
      </w:pPr>
      <w:r>
        <w:t>[The Landlord will take reasonable steps to notify the Tenant in advance of the service charge budget for eac</w:t>
      </w:r>
      <w:r>
        <w:t>h Accounting Period and of any material changes in the service charge budget that subsequently arise.]</w:t>
      </w:r>
    </w:p>
    <w:p w:rsidR="006320BF" w:rsidRDefault="0014079B">
      <w:pPr>
        <w:pStyle w:val="SHPart"/>
      </w:pPr>
      <w:bookmarkStart w:id="286" w:name="_Ref322094443"/>
      <w:bookmarkStart w:id="287" w:name="_Toc536773135"/>
      <w:bookmarkStart w:id="288" w:name="_Toc50542245"/>
      <w:r>
        <w:lastRenderedPageBreak/>
        <w:t>: Building</w:t>
      </w:r>
      <w:r>
        <w:rPr>
          <w:b w:val="0"/>
        </w:rPr>
        <w:t xml:space="preserve"> </w:t>
      </w:r>
      <w:r>
        <w:t>Services</w:t>
      </w:r>
      <w:bookmarkEnd w:id="286"/>
      <w:r w:rsidRPr="0014079B">
        <w:rPr>
          <w:rStyle w:val="FootnoteReference"/>
          <w:b/>
        </w:rPr>
        <w:footnoteReference w:id="112"/>
      </w:r>
      <w:bookmarkEnd w:id="287"/>
      <w:bookmarkEnd w:id="288"/>
    </w:p>
    <w:p w:rsidR="006320BF" w:rsidRDefault="0014079B">
      <w:pPr>
        <w:pStyle w:val="SHScheduleText1"/>
        <w:numPr>
          <w:ilvl w:val="2"/>
          <w:numId w:val="42"/>
        </w:numPr>
      </w:pPr>
      <w:r>
        <w:t>Repairing (and by way of repair, renewing, rebuilding and replacing), decorating, maintaining and cleaning the foundations, roof, s</w:t>
      </w:r>
      <w:r>
        <w:t>tructure and exterior of the Building and all Building Common Parts </w:t>
      </w:r>
      <w:r>
        <w:t>and Conducting Media.</w:t>
      </w:r>
    </w:p>
    <w:p w:rsidR="006320BF" w:rsidRDefault="0014079B">
      <w:pPr>
        <w:pStyle w:val="SHScheduleText1"/>
      </w:pPr>
      <w:r>
        <w:t>Lighting the Building Common Parts.</w:t>
      </w:r>
    </w:p>
    <w:p w:rsidR="006320BF" w:rsidRDefault="0014079B">
      <w:pPr>
        <w:pStyle w:val="SHScheduleText1"/>
      </w:pPr>
      <w:r>
        <w:t>Lighting the exterior of the Building and any facilities used in common between the Building and any adjoining premises.</w:t>
      </w:r>
    </w:p>
    <w:p w:rsidR="006320BF" w:rsidRDefault="0014079B">
      <w:pPr>
        <w:pStyle w:val="SHScheduleText1"/>
      </w:pPr>
      <w:r>
        <w:t xml:space="preserve">Heating, </w:t>
      </w:r>
      <w:r>
        <w:t>[providing air-conditioning to] and ventilating the [Building Common Parts][Building]</w:t>
      </w:r>
      <w:r w:rsidRPr="0014079B">
        <w:rPr>
          <w:rStyle w:val="FootnoteReference"/>
        </w:rPr>
        <w:footnoteReference w:id="113"/>
      </w:r>
      <w:r>
        <w:t>.</w:t>
      </w:r>
    </w:p>
    <w:p w:rsidR="006320BF" w:rsidRDefault="0014079B">
      <w:pPr>
        <w:pStyle w:val="SHScheduleText1"/>
      </w:pPr>
      <w:r>
        <w:t>Providing hot and cold water to, and maintaining operational supplies in, the toilets in the Building Common Parts.</w:t>
      </w:r>
    </w:p>
    <w:p w:rsidR="006320BF" w:rsidRDefault="0014079B">
      <w:pPr>
        <w:pStyle w:val="SHScheduleText1"/>
      </w:pPr>
      <w:r>
        <w:t>Paying Supply Costs incurred in providing the Servi</w:t>
      </w:r>
      <w:r>
        <w:t>ces.</w:t>
      </w:r>
    </w:p>
    <w:p w:rsidR="006320BF" w:rsidRDefault="0014079B">
      <w:pPr>
        <w:pStyle w:val="SHScheduleText1"/>
      </w:pPr>
      <w:r>
        <w:t>Storing, compacting, recycling and disposing of refuse.</w:t>
      </w:r>
    </w:p>
    <w:p w:rsidR="006320BF" w:rsidRDefault="0014079B">
      <w:pPr>
        <w:pStyle w:val="SHScheduleText1"/>
      </w:pPr>
      <w:r>
        <w:t>Providing, inspecting, maintaining (including by maintenance contracts and insurance against sudden and unforeseen breakdown), repairing, renewing, replacing, upgrading and operating:</w:t>
      </w:r>
    </w:p>
    <w:p w:rsidR="006320BF" w:rsidRDefault="0014079B">
      <w:pPr>
        <w:pStyle w:val="SHScheduleText3"/>
      </w:pPr>
      <w:r>
        <w:t>all plant, machinery, apparatus and vehicles used in providing the Building Services and all signage in the Building Common Parts; and</w:t>
      </w:r>
    </w:p>
    <w:p w:rsidR="006320BF" w:rsidRDefault="0014079B">
      <w:pPr>
        <w:pStyle w:val="SHScheduleText3"/>
      </w:pPr>
      <w:r>
        <w:t xml:space="preserve">security, fire-fighting and fire detection equipment (excluding portable fire extinguishers in the Premises), fire alarm </w:t>
      </w:r>
      <w:r>
        <w:t>systems, public address systems, telecommunications systems, closed circuit television systems and traffic control[ and all other Building Management Systems].</w:t>
      </w:r>
    </w:p>
    <w:p w:rsidR="006320BF" w:rsidRDefault="0014079B">
      <w:pPr>
        <w:pStyle w:val="SHScheduleText1"/>
      </w:pPr>
      <w:r>
        <w:t>[Employing or procuring all staff (including remuneration, incidental benefits and all associate</w:t>
      </w:r>
      <w:r>
        <w:t>d costs and overheads) for the management and security of the Building and otherwise in connection with the Building Services.]</w:t>
      </w:r>
    </w:p>
    <w:p w:rsidR="006320BF" w:rsidRDefault="0014079B">
      <w:pPr>
        <w:pStyle w:val="SHScheduleText1"/>
      </w:pPr>
      <w:r>
        <w:t>Carrying out any works and providing and maintaining all facilities that are required under any Act or by insurers in relation t</w:t>
      </w:r>
      <w:r>
        <w:t>o the Building.</w:t>
      </w:r>
    </w:p>
    <w:p w:rsidR="006320BF" w:rsidRDefault="0014079B">
      <w:pPr>
        <w:pStyle w:val="SHScheduleText1"/>
      </w:pPr>
      <w:r>
        <w:t>Managing and administering service charge accounts for the Services including, where relevant, certifying, examining or auditing those accounts.</w:t>
      </w:r>
    </w:p>
    <w:p w:rsidR="006320BF" w:rsidRDefault="0014079B">
      <w:pPr>
        <w:pStyle w:val="SHPart"/>
      </w:pPr>
      <w:bookmarkStart w:id="289" w:name="_Ref521408938"/>
      <w:bookmarkStart w:id="290" w:name="_Toc536773137"/>
      <w:bookmarkStart w:id="291" w:name="_Toc50542246"/>
      <w:r>
        <w:t>: Estate Services</w:t>
      </w:r>
      <w:bookmarkEnd w:id="289"/>
      <w:r w:rsidRPr="0014079B">
        <w:rPr>
          <w:rStyle w:val="FootnoteReference"/>
          <w:b/>
        </w:rPr>
        <w:footnoteReference w:id="114"/>
      </w:r>
      <w:bookmarkEnd w:id="290"/>
      <w:bookmarkEnd w:id="291"/>
    </w:p>
    <w:p w:rsidR="006320BF" w:rsidRDefault="0014079B">
      <w:pPr>
        <w:pStyle w:val="SHScheduleText1"/>
        <w:numPr>
          <w:ilvl w:val="2"/>
          <w:numId w:val="44"/>
        </w:numPr>
      </w:pPr>
      <w:bookmarkStart w:id="292" w:name="_Ref388948465"/>
      <w:r>
        <w:t>Repairing (and by way of repair, renewing, rebuilding and replacing), decor</w:t>
      </w:r>
      <w:r>
        <w:t>ating, maintaining and cleaning the Estate Common Parts </w:t>
      </w:r>
      <w:r>
        <w:t>and Conducting Media.</w:t>
      </w:r>
      <w:bookmarkEnd w:id="292"/>
    </w:p>
    <w:p w:rsidR="006320BF" w:rsidRDefault="0014079B">
      <w:pPr>
        <w:pStyle w:val="SHScheduleText1"/>
      </w:pPr>
      <w:r>
        <w:t>Repairing (and, by way of repair, renewing, rebuilding, and replacing), decorating, maintaining, and cleaning any facilities (including means of access, Conducting Media, party w</w:t>
      </w:r>
      <w:r>
        <w:t>alls and other boundary structures) used in common between the Estate and any adjoining premises.</w:t>
      </w:r>
    </w:p>
    <w:p w:rsidR="006320BF" w:rsidRDefault="0014079B">
      <w:pPr>
        <w:pStyle w:val="SHScheduleText1"/>
      </w:pPr>
      <w:r>
        <w:t>Lighting the Estate Common Parts </w:t>
      </w:r>
      <w:r>
        <w:t>and any facilities used in common between the Estate and any adjoining premises.</w:t>
      </w:r>
    </w:p>
    <w:p w:rsidR="006320BF" w:rsidRDefault="0014079B">
      <w:pPr>
        <w:pStyle w:val="SHScheduleText1"/>
      </w:pPr>
      <w:r>
        <w:lastRenderedPageBreak/>
        <w:t>Providing hot and cold water to, and maintai</w:t>
      </w:r>
      <w:r>
        <w:t>ning operational supplies in, any toilets in the Estate Common Parts.</w:t>
      </w:r>
    </w:p>
    <w:p w:rsidR="006320BF" w:rsidRDefault="0014079B">
      <w:pPr>
        <w:pStyle w:val="SHScheduleText1"/>
      </w:pPr>
      <w:r>
        <w:t>Paying Supply Costs incurred in providing the Services.</w:t>
      </w:r>
    </w:p>
    <w:p w:rsidR="006320BF" w:rsidRDefault="0014079B">
      <w:pPr>
        <w:pStyle w:val="SHScheduleText1"/>
      </w:pPr>
      <w:r>
        <w:t>[Storing, compacting, recycling and disposing of refuse.]</w:t>
      </w:r>
    </w:p>
    <w:p w:rsidR="006320BF" w:rsidRDefault="0014079B">
      <w:pPr>
        <w:pStyle w:val="SHScheduleText1"/>
      </w:pPr>
      <w:r>
        <w:t xml:space="preserve">Providing, inspecting, maintaining (including by maintenance </w:t>
      </w:r>
      <w:r>
        <w:t>contracts and insurance against sudden and unforeseen breakdown), repairing, renewing, replacing, upgrading and operating:</w:t>
      </w:r>
    </w:p>
    <w:p w:rsidR="006320BF" w:rsidRDefault="0014079B">
      <w:pPr>
        <w:pStyle w:val="SHScheduleText3"/>
      </w:pPr>
      <w:r>
        <w:t>all plant, machinery, apparatus and vehicles used in providing the Estate Services and all signage in the Estate Common Parts; and</w:t>
      </w:r>
    </w:p>
    <w:p w:rsidR="006320BF" w:rsidRDefault="0014079B">
      <w:pPr>
        <w:pStyle w:val="SHScheduleText3"/>
      </w:pPr>
      <w:r>
        <w:t>se</w:t>
      </w:r>
      <w:r>
        <w:t>curity, fire-fighting and fire detection equipment (excluding portable fire extinguishers in the Premises), fire alarm systems, public address systems, telecommunications systems, closed circuit television systems and traffic control.</w:t>
      </w:r>
    </w:p>
    <w:p w:rsidR="006320BF" w:rsidRDefault="0014079B">
      <w:pPr>
        <w:pStyle w:val="SHScheduleText1"/>
      </w:pPr>
      <w:r>
        <w:t>Employing or procurin</w:t>
      </w:r>
      <w:r>
        <w:t>g all staff (including remuneration, incidental benefits and all associated costs and overheads) for the management and security of the Estate and otherwise in connection with the Estate Services.</w:t>
      </w:r>
    </w:p>
    <w:p w:rsidR="006320BF" w:rsidRDefault="0014079B">
      <w:pPr>
        <w:pStyle w:val="SHScheduleText1"/>
      </w:pPr>
      <w:r>
        <w:t>Carrying out any works and providing and maintaining all fa</w:t>
      </w:r>
      <w:r>
        <w:t>cilities that are required under any Act or by insurers in relation to the Estate.</w:t>
      </w:r>
    </w:p>
    <w:p w:rsidR="006320BF" w:rsidRDefault="0014079B">
      <w:pPr>
        <w:pStyle w:val="SHScheduleText1"/>
      </w:pPr>
      <w:r>
        <w:t>Managing and administering service charge accounts for the Services and the Estate including, where relevant, certifying, examining or auditing those accounts.</w:t>
      </w:r>
    </w:p>
    <w:p w:rsidR="006320BF" w:rsidRDefault="0014079B">
      <w:pPr>
        <w:pStyle w:val="SHPart"/>
      </w:pPr>
      <w:bookmarkStart w:id="293" w:name="_Ref521408759"/>
      <w:bookmarkStart w:id="294" w:name="_Toc536773138"/>
      <w:bookmarkStart w:id="295" w:name="_Toc50542247"/>
      <w:r>
        <w:t xml:space="preserve">: Additional </w:t>
      </w:r>
      <w:r>
        <w:t>Building Services</w:t>
      </w:r>
      <w:bookmarkEnd w:id="293"/>
      <w:r w:rsidRPr="0014079B">
        <w:rPr>
          <w:rStyle w:val="FootnoteReference"/>
          <w:b/>
        </w:rPr>
        <w:footnoteReference w:id="115"/>
      </w:r>
      <w:bookmarkEnd w:id="294"/>
      <w:bookmarkEnd w:id="295"/>
    </w:p>
    <w:p w:rsidR="006320BF" w:rsidRDefault="0014079B">
      <w:pPr>
        <w:pStyle w:val="SHScheduleText1"/>
        <w:numPr>
          <w:ilvl w:val="2"/>
          <w:numId w:val="45"/>
        </w:numPr>
      </w:pPr>
      <w:r>
        <w:t xml:space="preserve">Repairing (and, by way of repair, renewing, rebuilding, and replacing), decorating, maintaining and cleaning any facilities (including means of access, Conducting Media, party walls and other boundary structures) used in common between </w:t>
      </w:r>
      <w:r>
        <w:t>the Building and any adjoining premises.</w:t>
      </w:r>
    </w:p>
    <w:p w:rsidR="006320BF" w:rsidRDefault="0014079B">
      <w:pPr>
        <w:pStyle w:val="SHScheduleText1"/>
      </w:pPr>
      <w:r>
        <w:t>Paying the costs of cleaning [the surfaces of any atrium facing onto the Building Common Parts </w:t>
      </w:r>
      <w:r>
        <w:t>and] the external surfaces of the window and window frames in the Building (but not the shopfront of the Premises) and p</w:t>
      </w:r>
      <w:r>
        <w:t>roviding and maintaining plant, facilities and equipment for these purposes.</w:t>
      </w:r>
    </w:p>
    <w:p w:rsidR="006320BF" w:rsidRDefault="0014079B">
      <w:pPr>
        <w:pStyle w:val="SHScheduleText1"/>
      </w:pPr>
      <w:r>
        <w:t>Paying all existing and future rates, taxes, duties, charges and financial impositions charged on the Building Common Parts </w:t>
      </w:r>
      <w:r>
        <w:t>or the Building as a whole (and a fair proportion of th</w:t>
      </w:r>
      <w:r>
        <w:t>ose levied on the Building along with any adjoining premises).</w:t>
      </w:r>
    </w:p>
    <w:p w:rsidR="006320BF" w:rsidRDefault="0014079B">
      <w:pPr>
        <w:pStyle w:val="SHScheduleText1"/>
      </w:pPr>
      <w:r>
        <w:t>Providing accommodation for staff, plant, furniture, equipment and vehicles used in providing the Building Services and the Additional Building Services, and all outgoings on them.</w:t>
      </w:r>
    </w:p>
    <w:p w:rsidR="006320BF" w:rsidRDefault="0014079B">
      <w:pPr>
        <w:pStyle w:val="SHScheduleText1"/>
      </w:pPr>
      <w:r>
        <w:t>Employing or</w:t>
      </w:r>
      <w:r>
        <w:t xml:space="preserve"> procuring agents, contractors or others as the Landlord decides in connection with the Building Services and the Additional Building Services.</w:t>
      </w:r>
    </w:p>
    <w:p w:rsidR="006320BF" w:rsidRDefault="0014079B">
      <w:pPr>
        <w:pStyle w:val="SHScheduleText1"/>
      </w:pPr>
      <w:r>
        <w:t>Planting, replanting and maintaining landscape features in the Building Common Parts.</w:t>
      </w:r>
    </w:p>
    <w:p w:rsidR="006320BF" w:rsidRDefault="0014079B">
      <w:pPr>
        <w:pStyle w:val="SHScheduleText1"/>
      </w:pPr>
      <w:r>
        <w:t>Providing, cleaning and re</w:t>
      </w:r>
      <w:r>
        <w:t>newing carpeting in the Building Common Parts.</w:t>
      </w:r>
    </w:p>
    <w:p w:rsidR="006320BF" w:rsidRDefault="0014079B">
      <w:pPr>
        <w:pStyle w:val="SHScheduleText1"/>
      </w:pPr>
      <w:r>
        <w:t>Providing customer service facilities for visitors to the Building including guest Wi-Fi services.</w:t>
      </w:r>
    </w:p>
    <w:p w:rsidR="006320BF" w:rsidRDefault="0014079B">
      <w:pPr>
        <w:pStyle w:val="SHScheduleText1"/>
      </w:pPr>
      <w:r>
        <w:t>Providing pest and infection control.</w:t>
      </w:r>
    </w:p>
    <w:p w:rsidR="006320BF" w:rsidRDefault="0014079B">
      <w:pPr>
        <w:pStyle w:val="SHScheduleText1"/>
      </w:pPr>
      <w:r>
        <w:t>Gritting, and clearing snow from, the Building Common Parts.</w:t>
      </w:r>
    </w:p>
    <w:p w:rsidR="006320BF" w:rsidRDefault="0014079B">
      <w:pPr>
        <w:pStyle w:val="SHScheduleText1"/>
      </w:pPr>
      <w:bookmarkStart w:id="296" w:name="_Ref322096032"/>
      <w:bookmarkStart w:id="297" w:name="_Ref521417840"/>
      <w:r>
        <w:lastRenderedPageBreak/>
        <w:t>Promoting a</w:t>
      </w:r>
      <w:r>
        <w:t>nd advertising the Building and staging activities and exhibitions within the Building.</w:t>
      </w:r>
      <w:bookmarkEnd w:id="296"/>
      <w:bookmarkEnd w:id="297"/>
    </w:p>
    <w:p w:rsidR="006320BF" w:rsidRDefault="0014079B">
      <w:pPr>
        <w:pStyle w:val="SHScheduleText1"/>
      </w:pPr>
      <w:r>
        <w:t>Providing seasonal decorations within the Building.</w:t>
      </w:r>
    </w:p>
    <w:p w:rsidR="006320BF" w:rsidRDefault="0014079B">
      <w:pPr>
        <w:pStyle w:val="SHScheduleText1"/>
      </w:pPr>
      <w:r>
        <w:t>Providing any further services for maintaining and securing the amenities of the Building.</w:t>
      </w:r>
    </w:p>
    <w:p w:rsidR="006320BF" w:rsidRDefault="0014079B">
      <w:pPr>
        <w:pStyle w:val="SHScheduleText1"/>
      </w:pPr>
      <w:r>
        <w:t>Auditing health and safet</w:t>
      </w:r>
      <w:r>
        <w:t>y requirements for the Building and, where required by law or reasonable and cost-effective to do so, implementing the recommendations of that audit.</w:t>
      </w:r>
    </w:p>
    <w:p w:rsidR="006320BF" w:rsidRDefault="0014079B">
      <w:pPr>
        <w:pStyle w:val="SHScheduleText1"/>
      </w:pPr>
      <w:r>
        <w:t>Auditing disabled access requirements for the Building and, where required by law or reasonable and cost-e</w:t>
      </w:r>
      <w:r>
        <w:t>ffective to do so, implementing the recommendations of that audit.</w:t>
      </w:r>
    </w:p>
    <w:p w:rsidR="006320BF" w:rsidRDefault="0014079B">
      <w:pPr>
        <w:pStyle w:val="SHScheduleText1"/>
      </w:pPr>
      <w:r>
        <w:t xml:space="preserve">Auditing the Environmental Performance of the Building and, where reasonable and cost-effective to do so, implementing the recommendations of any environmental management plan the Landlord </w:t>
      </w:r>
      <w:r>
        <w:t>has for the Building from time to time.</w:t>
      </w:r>
    </w:p>
    <w:p w:rsidR="006320BF" w:rsidRDefault="0014079B">
      <w:pPr>
        <w:pStyle w:val="SHPart"/>
      </w:pPr>
      <w:bookmarkStart w:id="298" w:name="_Ref383431155"/>
      <w:bookmarkStart w:id="299" w:name="_Toc536773139"/>
      <w:bookmarkStart w:id="300" w:name="_Toc50542248"/>
      <w:r>
        <w:t>: Additional Estate Services</w:t>
      </w:r>
      <w:bookmarkEnd w:id="298"/>
      <w:r w:rsidRPr="0014079B">
        <w:rPr>
          <w:rStyle w:val="FootnoteReference"/>
          <w:b/>
        </w:rPr>
        <w:footnoteReference w:id="116"/>
      </w:r>
      <w:bookmarkEnd w:id="299"/>
      <w:bookmarkEnd w:id="300"/>
    </w:p>
    <w:p w:rsidR="006320BF" w:rsidRDefault="0014079B">
      <w:pPr>
        <w:pStyle w:val="SHScheduleText1"/>
        <w:numPr>
          <w:ilvl w:val="2"/>
          <w:numId w:val="68"/>
        </w:numPr>
      </w:pPr>
      <w:r>
        <w:t>Paying all existing and future rates, taxes, duties, charges and financial impositions charged on the Estate Common Parts </w:t>
      </w:r>
      <w:r>
        <w:t xml:space="preserve">or the Estate as a whole (and a fair proportion of those </w:t>
      </w:r>
      <w:r>
        <w:t>levied on the Estate along with any adjoining premises).</w:t>
      </w:r>
    </w:p>
    <w:p w:rsidR="006320BF" w:rsidRDefault="0014079B">
      <w:pPr>
        <w:pStyle w:val="SHScheduleText1"/>
      </w:pPr>
      <w:r>
        <w:t>Providing accommodation for staff, plant, furniture, equipment and vehicles used in providing the Estate Services and Additional Estate Services, and all outgoings on them.</w:t>
      </w:r>
    </w:p>
    <w:p w:rsidR="006320BF" w:rsidRDefault="0014079B">
      <w:pPr>
        <w:pStyle w:val="SHScheduleText1"/>
      </w:pPr>
      <w:r>
        <w:t>Employing or procuring age</w:t>
      </w:r>
      <w:r>
        <w:t>nts, contractors or others as the Landlord decides in connection with the Estate Services and Additional Estate Services.</w:t>
      </w:r>
    </w:p>
    <w:p w:rsidR="006320BF" w:rsidRDefault="0014079B">
      <w:pPr>
        <w:pStyle w:val="SHScheduleText1"/>
      </w:pPr>
      <w:r>
        <w:t>Planting, replanting and maintaining landscape features in the Estate Common Parts.</w:t>
      </w:r>
    </w:p>
    <w:p w:rsidR="006320BF" w:rsidRDefault="0014079B">
      <w:pPr>
        <w:pStyle w:val="SHScheduleText1"/>
      </w:pPr>
      <w:r>
        <w:t>Providing customer service facilities for visitors</w:t>
      </w:r>
      <w:r>
        <w:t xml:space="preserve"> to the Estate including guest Wi-Fi services.</w:t>
      </w:r>
    </w:p>
    <w:p w:rsidR="006320BF" w:rsidRDefault="0014079B">
      <w:pPr>
        <w:pStyle w:val="SHScheduleText1"/>
      </w:pPr>
      <w:r>
        <w:t>Providing pest and infection control.</w:t>
      </w:r>
    </w:p>
    <w:p w:rsidR="006320BF" w:rsidRDefault="0014079B">
      <w:pPr>
        <w:pStyle w:val="SHScheduleText1"/>
      </w:pPr>
      <w:r>
        <w:t>Gritting, and clearing snow from, the Estate Common Parts.</w:t>
      </w:r>
    </w:p>
    <w:p w:rsidR="006320BF" w:rsidRDefault="0014079B">
      <w:pPr>
        <w:pStyle w:val="SHScheduleText1"/>
      </w:pPr>
      <w:bookmarkStart w:id="301" w:name="_Ref387138949"/>
      <w:r>
        <w:t>Promoting and advertising the Estate and staging activities and exhibitions within the Estate.</w:t>
      </w:r>
      <w:bookmarkEnd w:id="301"/>
    </w:p>
    <w:p w:rsidR="006320BF" w:rsidRDefault="0014079B">
      <w:pPr>
        <w:pStyle w:val="SHScheduleText1"/>
      </w:pPr>
      <w:r>
        <w:t xml:space="preserve">Providing </w:t>
      </w:r>
      <w:r>
        <w:t>seasonal decorations within the Estate.</w:t>
      </w:r>
    </w:p>
    <w:p w:rsidR="006320BF" w:rsidRDefault="0014079B">
      <w:pPr>
        <w:pStyle w:val="SHScheduleText1"/>
      </w:pPr>
      <w:r>
        <w:t>Providing any further services for maintaining and securing the amenities of the Estate.</w:t>
      </w:r>
    </w:p>
    <w:p w:rsidR="006320BF" w:rsidRDefault="0014079B">
      <w:pPr>
        <w:pStyle w:val="SHScheduleText1"/>
      </w:pPr>
      <w:r>
        <w:t>Auditing health and safety requirements for the Estate and, where required by law or reasonable and cost-effective to do so, im</w:t>
      </w:r>
      <w:r>
        <w:t>plementing the recommendations of that audit.</w:t>
      </w:r>
    </w:p>
    <w:p w:rsidR="006320BF" w:rsidRDefault="0014079B">
      <w:pPr>
        <w:pStyle w:val="SHScheduleText1"/>
      </w:pPr>
      <w:r>
        <w:t>Auditing disabled access requirements for the Estate and, where required by law or reasonable and cost-effective to do so, implementing the recommendations of that audit.</w:t>
      </w:r>
    </w:p>
    <w:p w:rsidR="006320BF" w:rsidRDefault="0014079B">
      <w:pPr>
        <w:pStyle w:val="SHScheduleText1"/>
      </w:pPr>
      <w:r>
        <w:t xml:space="preserve">Auditing the Environmental Performance </w:t>
      </w:r>
      <w:r>
        <w:t>of the Estate and, where reasonable and cost-effective to do so, implementing the recommendations of any environmental management plan the Landlord has for the Estate from time to time.</w:t>
      </w:r>
    </w:p>
    <w:p w:rsidR="006320BF" w:rsidRDefault="0014079B">
      <w:pPr>
        <w:pStyle w:val="SHPart"/>
      </w:pPr>
      <w:bookmarkStart w:id="302" w:name="_Ref322094593"/>
      <w:bookmarkStart w:id="303" w:name="_Toc536773140"/>
      <w:bookmarkStart w:id="304" w:name="_Toc50542249"/>
      <w:r>
        <w:t>:</w:t>
      </w:r>
      <w:r>
        <w:rPr>
          <w:b w:val="0"/>
        </w:rPr>
        <w:t xml:space="preserve"> </w:t>
      </w:r>
      <w:r>
        <w:t>Building</w:t>
      </w:r>
      <w:r>
        <w:rPr>
          <w:b w:val="0"/>
        </w:rPr>
        <w:t xml:space="preserve"> </w:t>
      </w:r>
      <w:r>
        <w:t>Service Charge Exclusions</w:t>
      </w:r>
      <w:bookmarkEnd w:id="302"/>
      <w:bookmarkEnd w:id="303"/>
      <w:bookmarkEnd w:id="304"/>
    </w:p>
    <w:p w:rsidR="006320BF" w:rsidRDefault="0014079B">
      <w:pPr>
        <w:pStyle w:val="SHScheduleText1"/>
        <w:numPr>
          <w:ilvl w:val="2"/>
          <w:numId w:val="47"/>
        </w:numPr>
      </w:pPr>
      <w:r>
        <w:t xml:space="preserve">Costs arising from any damage or </w:t>
      </w:r>
      <w:r>
        <w:t>destruction to the Building caused by an Insured Risk or an Uninsured Risk.</w:t>
      </w:r>
    </w:p>
    <w:p w:rsidR="006320BF" w:rsidRDefault="0014079B">
      <w:pPr>
        <w:pStyle w:val="SHScheduleText1"/>
      </w:pPr>
      <w:r>
        <w:lastRenderedPageBreak/>
        <w:t>Capital costs of the construction, alteration, redevelopment or extension of the Building.</w:t>
      </w:r>
    </w:p>
    <w:p w:rsidR="006320BF" w:rsidRDefault="0014079B">
      <w:pPr>
        <w:pStyle w:val="SHScheduleText1"/>
      </w:pPr>
      <w:r>
        <w:t>Costs of upgrading, innovation or improvement resulting from any repair, maintenance, rei</w:t>
      </w:r>
      <w:r>
        <w:t>nstatement, rebuilding or replacement, but this will not prevent the Landlord including costs within the Building Service Costs where they arise:</w:t>
      </w:r>
    </w:p>
    <w:p w:rsidR="006320BF" w:rsidRDefault="0014079B">
      <w:pPr>
        <w:pStyle w:val="SHScheduleText3"/>
      </w:pPr>
      <w:r>
        <w:t>where an item is to be replaced by way of repair and the replacement is broadly the modern day or up-to-date e</w:t>
      </w:r>
      <w:r>
        <w:t>quivalent of what was there previously;</w:t>
      </w:r>
    </w:p>
    <w:p w:rsidR="006320BF" w:rsidRDefault="0014079B">
      <w:pPr>
        <w:pStyle w:val="SHScheduleText3"/>
      </w:pPr>
      <w:r>
        <w:t>where the Landlord considers replacement to be more economical than repair (and the Landlord is entitled to take into consideration the medium/long-term benefits of replacement);</w:t>
      </w:r>
    </w:p>
    <w:p w:rsidR="006320BF" w:rsidRDefault="0014079B">
      <w:pPr>
        <w:pStyle w:val="SHScheduleText3"/>
      </w:pPr>
      <w:r>
        <w:t>where an item has to be replaced or i</w:t>
      </w:r>
      <w:r>
        <w:t>nstalled to comply with any Act or the requirements of the Landlord’</w:t>
      </w:r>
      <w:r>
        <w:t>s insurers; or</w:t>
      </w:r>
    </w:p>
    <w:p w:rsidR="006320BF" w:rsidRDefault="0014079B">
      <w:pPr>
        <w:pStyle w:val="SHScheduleText3"/>
      </w:pPr>
      <w:r>
        <w:t>where replacement or renewal is reasonable and cost-effective and will reduce operating costs for the benefit of the tenants of the Lettable Units[ or improve for the tenant</w:t>
      </w:r>
      <w:r>
        <w:t>s the Environmental Performance of the Building].</w:t>
      </w:r>
    </w:p>
    <w:p w:rsidR="006320BF" w:rsidRDefault="0014079B">
      <w:pPr>
        <w:pStyle w:val="SHScheduleText1"/>
      </w:pPr>
      <w:r>
        <w:t>Costs incurred in respect of any unlet Lettable Unit.</w:t>
      </w:r>
    </w:p>
    <w:p w:rsidR="006320BF" w:rsidRDefault="0014079B">
      <w:pPr>
        <w:pStyle w:val="SHScheduleText1"/>
      </w:pPr>
      <w:r>
        <w:t>Rent collection costs.</w:t>
      </w:r>
    </w:p>
    <w:p w:rsidR="006320BF" w:rsidRDefault="0014079B">
      <w:pPr>
        <w:pStyle w:val="SHScheduleText1"/>
      </w:pPr>
      <w:r>
        <w:t>Costs incurred in dealing with any lettings or rent reviews at the Building.</w:t>
      </w:r>
    </w:p>
    <w:p w:rsidR="006320BF" w:rsidRDefault="0014079B">
      <w:pPr>
        <w:pStyle w:val="SHScheduleText1"/>
      </w:pPr>
      <w:r>
        <w:t>Unrecovered costs due from another tenant of the Bui</w:t>
      </w:r>
      <w:r>
        <w:t>lding.</w:t>
      </w:r>
    </w:p>
    <w:p w:rsidR="006320BF" w:rsidRDefault="0014079B">
      <w:pPr>
        <w:pStyle w:val="SHScheduleText1"/>
      </w:pPr>
      <w:r>
        <w:t>Costs incurred in dealing with the Landlord’</w:t>
      </w:r>
      <w:r>
        <w:t>s interest in the Building, including the costs of advertising and promotional or publicity activities relating to any proposed dealing with the Landlord’</w:t>
      </w:r>
      <w:r>
        <w:t>s interest in the Building.</w:t>
      </w:r>
    </w:p>
    <w:p w:rsidR="006320BF" w:rsidRDefault="0014079B">
      <w:pPr>
        <w:pStyle w:val="SHScheduleText1"/>
      </w:pPr>
      <w:r>
        <w:t>[</w:t>
      </w:r>
      <w:bookmarkStart w:id="305" w:name="_Ref358198445"/>
      <w:bookmarkStart w:id="306" w:name="_Ref383083802"/>
      <w:r>
        <w:t>Costs incurred in runn</w:t>
      </w:r>
      <w:r>
        <w:t>ing and maintaining any Car Park at the Building where parking is charged for and the Landlord keeps the charges.</w:t>
      </w:r>
      <w:r w:rsidRPr="0014079B">
        <w:rPr>
          <w:rStyle w:val="FootnoteReference"/>
        </w:rPr>
        <w:footnoteReference w:id="117"/>
      </w:r>
      <w:bookmarkEnd w:id="305"/>
      <w:bookmarkEnd w:id="306"/>
      <w:r>
        <w:t>]</w:t>
      </w:r>
    </w:p>
    <w:p w:rsidR="006320BF" w:rsidRDefault="0014079B">
      <w:pPr>
        <w:pStyle w:val="SHPart"/>
      </w:pPr>
      <w:bookmarkStart w:id="307" w:name="_Ref383431124"/>
      <w:bookmarkStart w:id="308" w:name="_Ref421184128"/>
      <w:bookmarkStart w:id="309" w:name="_Ref498963373"/>
      <w:bookmarkStart w:id="310" w:name="_Toc536773141"/>
      <w:bookmarkStart w:id="311" w:name="_Toc50542250"/>
      <w:r>
        <w:t>: Estate Service Charge Exclusions</w:t>
      </w:r>
      <w:bookmarkEnd w:id="307"/>
      <w:bookmarkEnd w:id="308"/>
      <w:bookmarkEnd w:id="309"/>
      <w:bookmarkEnd w:id="310"/>
      <w:bookmarkEnd w:id="311"/>
    </w:p>
    <w:p w:rsidR="006320BF" w:rsidRDefault="0014079B">
      <w:pPr>
        <w:pStyle w:val="SHScheduleText1"/>
        <w:numPr>
          <w:ilvl w:val="2"/>
          <w:numId w:val="48"/>
        </w:numPr>
      </w:pPr>
      <w:r>
        <w:t xml:space="preserve">Costs arising from any damage or destruction to the Estate caused by an Insured Risk or an </w:t>
      </w:r>
      <w:r>
        <w:t>Uninsured Risk.</w:t>
      </w:r>
    </w:p>
    <w:p w:rsidR="006320BF" w:rsidRDefault="0014079B">
      <w:pPr>
        <w:pStyle w:val="SHScheduleText1"/>
      </w:pPr>
      <w:r>
        <w:t>Capital costs of the construction, alteration, redevelopment or extension of the Estate.</w:t>
      </w:r>
    </w:p>
    <w:p w:rsidR="006320BF" w:rsidRDefault="0014079B">
      <w:pPr>
        <w:pStyle w:val="SHScheduleText1"/>
      </w:pPr>
      <w:r>
        <w:t>Costs of upgrading, innovation or improvement resulting from any repair, maintenance, reinstatement, rebuilding or replacement, but this will not preve</w:t>
      </w:r>
      <w:r>
        <w:t>nt the Landlord including costs within the Estate Service Costs where they arise:</w:t>
      </w:r>
    </w:p>
    <w:p w:rsidR="006320BF" w:rsidRDefault="0014079B">
      <w:pPr>
        <w:pStyle w:val="SHScheduleText3"/>
      </w:pPr>
      <w:r>
        <w:t>where an item is to be replaced by way of repair and the replacement is broadly the modern day or up-to-date equivalent of what was there previously;</w:t>
      </w:r>
    </w:p>
    <w:p w:rsidR="006320BF" w:rsidRDefault="0014079B">
      <w:pPr>
        <w:pStyle w:val="SHScheduleText3"/>
      </w:pPr>
      <w:r>
        <w:t>where the Landlord consi</w:t>
      </w:r>
      <w:r>
        <w:t>ders replacement to be more economical than repair (and the Landlord is entitled to take into consideration the medium/long-term benefits of replacement);</w:t>
      </w:r>
    </w:p>
    <w:p w:rsidR="006320BF" w:rsidRDefault="0014079B">
      <w:pPr>
        <w:pStyle w:val="SHScheduleText3"/>
      </w:pPr>
      <w:r>
        <w:t>where an item has to be replaced or installed to comply with any Act or the requirements of the Landl</w:t>
      </w:r>
      <w:r>
        <w:t>ord’</w:t>
      </w:r>
      <w:r>
        <w:t>s insurers; or</w:t>
      </w:r>
    </w:p>
    <w:p w:rsidR="006320BF" w:rsidRDefault="0014079B">
      <w:pPr>
        <w:pStyle w:val="SHScheduleText3"/>
      </w:pPr>
      <w:r>
        <w:lastRenderedPageBreak/>
        <w:t>where replacement or renewal is reasonable and cost-effective and will reduce operating costs for the benefit of the tenants of the Lettable Units or improve the Environmental Performance of the Estate.</w:t>
      </w:r>
    </w:p>
    <w:p w:rsidR="006320BF" w:rsidRDefault="0014079B">
      <w:pPr>
        <w:pStyle w:val="SHScheduleText1"/>
      </w:pPr>
      <w:r>
        <w:t>Costs in incurred in respect of an</w:t>
      </w:r>
      <w:r>
        <w:t>y unlet Lettable Unit.</w:t>
      </w:r>
    </w:p>
    <w:p w:rsidR="006320BF" w:rsidRDefault="0014079B">
      <w:pPr>
        <w:pStyle w:val="SHScheduleText1"/>
      </w:pPr>
      <w:r>
        <w:t>Rent collection costs.</w:t>
      </w:r>
    </w:p>
    <w:p w:rsidR="006320BF" w:rsidRDefault="0014079B">
      <w:pPr>
        <w:pStyle w:val="SHScheduleText1"/>
      </w:pPr>
      <w:r>
        <w:t>Costs incurred in dealing with any lettings or rent reviews at the Estate.</w:t>
      </w:r>
    </w:p>
    <w:p w:rsidR="006320BF" w:rsidRDefault="0014079B">
      <w:pPr>
        <w:pStyle w:val="SHScheduleText1"/>
      </w:pPr>
      <w:r>
        <w:t>Unrecovered costs due from another tenant of the Estate.</w:t>
      </w:r>
    </w:p>
    <w:p w:rsidR="006320BF" w:rsidRDefault="0014079B">
      <w:pPr>
        <w:pStyle w:val="SHScheduleText1"/>
      </w:pPr>
      <w:r>
        <w:t>Costs incurred in dealing with the Landlord’</w:t>
      </w:r>
      <w:r>
        <w:t>s interest in the Estate, includin</w:t>
      </w:r>
      <w:r>
        <w:t>g the costs of advertising and promotional or publicity activities relating to any proposed dealing with the Landlord’</w:t>
      </w:r>
      <w:r>
        <w:t>s interest in the Estate.</w:t>
      </w:r>
    </w:p>
    <w:p w:rsidR="006320BF" w:rsidRDefault="0014079B">
      <w:pPr>
        <w:pStyle w:val="SHScheduleText1"/>
      </w:pPr>
      <w:bookmarkStart w:id="312" w:name="_Ref499016790"/>
      <w:r>
        <w:t>[Costs incurred in running and maintaining any car park at the Estate where parking is charged for and the Landl</w:t>
      </w:r>
      <w:r>
        <w:t>ord keeps the charges]</w:t>
      </w:r>
      <w:r w:rsidRPr="0014079B">
        <w:rPr>
          <w:rStyle w:val="FootnoteReference"/>
        </w:rPr>
        <w:footnoteReference w:id="118"/>
      </w:r>
      <w:bookmarkEnd w:id="312"/>
    </w:p>
    <w:p w:rsidR="006320BF" w:rsidRDefault="0014079B">
      <w:pPr>
        <w:pStyle w:val="SHPart"/>
      </w:pPr>
      <w:bookmarkStart w:id="313" w:name="_Ref322094632"/>
      <w:bookmarkStart w:id="314" w:name="_Ref383431488"/>
      <w:bookmarkStart w:id="315" w:name="_Toc536773142"/>
      <w:bookmarkStart w:id="316" w:name="_Toc50542251"/>
      <w:r>
        <w:t>: Weighting</w:t>
      </w:r>
      <w:bookmarkEnd w:id="313"/>
      <w:r w:rsidRPr="0014079B">
        <w:rPr>
          <w:rStyle w:val="FootnoteReference"/>
          <w:b/>
        </w:rPr>
        <w:footnoteReference w:id="119"/>
      </w:r>
      <w:bookmarkEnd w:id="314"/>
      <w:bookmarkEnd w:id="315"/>
      <w:bookmarkEnd w:id="316"/>
    </w:p>
    <w:p w:rsidR="006320BF" w:rsidRDefault="0014079B" w:rsidP="0014079B">
      <w:pPr>
        <w:pStyle w:val="SHScheduleText1"/>
        <w:keepNext/>
        <w:keepLines/>
        <w:numPr>
          <w:ilvl w:val="2"/>
          <w:numId w:val="49"/>
        </w:numPr>
        <w:rPr>
          <w:b/>
        </w:rPr>
      </w:pPr>
      <w:bookmarkStart w:id="317" w:name="_Ref322096605"/>
      <w:r>
        <w:rPr>
          <w:b/>
        </w:rPr>
        <w:t>Discounting of the Gross Internal Area</w:t>
      </w:r>
    </w:p>
    <w:p w:rsidR="006320BF" w:rsidRDefault="0014079B">
      <w:pPr>
        <w:pStyle w:val="SHParagraph1"/>
      </w:pPr>
      <w:r>
        <w:t>The Gross Internal Area of each Lettable Unit is ascertained and then discounted as set out below:</w:t>
      </w:r>
      <w:bookmarkEnd w:id="317"/>
    </w:p>
    <w:tbl>
      <w:tblPr>
        <w:tblW w:w="0" w:type="auto"/>
        <w:tblInd w:w="851" w:type="dxa"/>
        <w:tblLook w:val="01E0" w:firstRow="1" w:lastRow="1" w:firstColumn="1" w:lastColumn="1" w:noHBand="0" w:noVBand="0"/>
      </w:tblPr>
      <w:tblGrid>
        <w:gridCol w:w="5558"/>
        <w:gridCol w:w="2664"/>
      </w:tblGrid>
      <w:tr w:rsidR="006320BF">
        <w:tc>
          <w:tcPr>
            <w:tcW w:w="5920" w:type="dxa"/>
          </w:tcPr>
          <w:p w:rsidR="006320BF" w:rsidRDefault="0014079B">
            <w:pPr>
              <w:pStyle w:val="SHNormal"/>
            </w:pPr>
            <w:r>
              <w:rPr>
                <w:b/>
                <w:bCs/>
              </w:rPr>
              <w:t>Gross Internal Area of Units in Metres Squared</w:t>
            </w:r>
          </w:p>
        </w:tc>
        <w:tc>
          <w:tcPr>
            <w:tcW w:w="2800" w:type="dxa"/>
          </w:tcPr>
          <w:p w:rsidR="006320BF" w:rsidRDefault="0014079B">
            <w:pPr>
              <w:pStyle w:val="SHNormal"/>
            </w:pPr>
            <w:r>
              <w:rPr>
                <w:b/>
                <w:bCs/>
              </w:rPr>
              <w:t>Percentage Multiplier</w:t>
            </w:r>
          </w:p>
        </w:tc>
      </w:tr>
      <w:tr w:rsidR="006320BF">
        <w:tc>
          <w:tcPr>
            <w:tcW w:w="5920" w:type="dxa"/>
          </w:tcPr>
          <w:p w:rsidR="006320BF" w:rsidRDefault="0014079B">
            <w:pPr>
              <w:pStyle w:val="SHNormal"/>
            </w:pPr>
            <w:r>
              <w:t>[</w:t>
            </w:r>
            <w:r>
              <w:t>First 5</w:t>
            </w:r>
            <w:r>
              <w:t>00 </w:t>
            </w:r>
            <w:r>
              <w:t>square metres (5,382 </w:t>
            </w:r>
            <w:r>
              <w:t>square feet)]</w:t>
            </w:r>
          </w:p>
        </w:tc>
        <w:tc>
          <w:tcPr>
            <w:tcW w:w="2800" w:type="dxa"/>
          </w:tcPr>
          <w:p w:rsidR="006320BF" w:rsidRDefault="0014079B">
            <w:pPr>
              <w:pStyle w:val="SHNormal"/>
            </w:pPr>
            <w:r>
              <w:t>[100]</w:t>
            </w:r>
          </w:p>
        </w:tc>
      </w:tr>
      <w:tr w:rsidR="006320BF">
        <w:tc>
          <w:tcPr>
            <w:tcW w:w="5920" w:type="dxa"/>
          </w:tcPr>
          <w:p w:rsidR="006320BF" w:rsidRDefault="0014079B">
            <w:pPr>
              <w:pStyle w:val="SHNormal"/>
            </w:pPr>
            <w:r>
              <w:t>[Next 1</w:t>
            </w:r>
            <w:r>
              <w:t>,000 </w:t>
            </w:r>
            <w:r>
              <w:t>square metres (10,764 </w:t>
            </w:r>
            <w:r>
              <w:t>square feet)]</w:t>
            </w:r>
          </w:p>
        </w:tc>
        <w:tc>
          <w:tcPr>
            <w:tcW w:w="2800" w:type="dxa"/>
          </w:tcPr>
          <w:p w:rsidR="006320BF" w:rsidRDefault="0014079B">
            <w:pPr>
              <w:pStyle w:val="SHNormal"/>
            </w:pPr>
            <w:r>
              <w:t>[80]</w:t>
            </w:r>
          </w:p>
        </w:tc>
      </w:tr>
      <w:tr w:rsidR="006320BF">
        <w:tc>
          <w:tcPr>
            <w:tcW w:w="5920" w:type="dxa"/>
          </w:tcPr>
          <w:p w:rsidR="006320BF" w:rsidRDefault="0014079B">
            <w:pPr>
              <w:pStyle w:val="SHNormal"/>
            </w:pPr>
            <w:r>
              <w:t>[Next 2</w:t>
            </w:r>
            <w:r>
              <w:t>,000 </w:t>
            </w:r>
            <w:r>
              <w:t>square metres (21,528 </w:t>
            </w:r>
            <w:r>
              <w:t>square feet)]</w:t>
            </w:r>
          </w:p>
        </w:tc>
        <w:tc>
          <w:tcPr>
            <w:tcW w:w="2800" w:type="dxa"/>
          </w:tcPr>
          <w:p w:rsidR="006320BF" w:rsidRDefault="0014079B">
            <w:pPr>
              <w:pStyle w:val="SHNormal"/>
            </w:pPr>
            <w:r>
              <w:t>[60]</w:t>
            </w:r>
          </w:p>
        </w:tc>
      </w:tr>
      <w:tr w:rsidR="006320BF">
        <w:tc>
          <w:tcPr>
            <w:tcW w:w="5920" w:type="dxa"/>
          </w:tcPr>
          <w:p w:rsidR="006320BF" w:rsidRDefault="0014079B">
            <w:pPr>
              <w:pStyle w:val="SHNormal"/>
            </w:pPr>
            <w:r>
              <w:t>[Next 1</w:t>
            </w:r>
            <w:r>
              <w:t>,000 </w:t>
            </w:r>
            <w:r>
              <w:t>square metres (10,764 </w:t>
            </w:r>
            <w:r>
              <w:t>square feet)]</w:t>
            </w:r>
          </w:p>
        </w:tc>
        <w:tc>
          <w:tcPr>
            <w:tcW w:w="2800" w:type="dxa"/>
          </w:tcPr>
          <w:p w:rsidR="006320BF" w:rsidRDefault="0014079B">
            <w:pPr>
              <w:pStyle w:val="SHNormal"/>
            </w:pPr>
            <w:r>
              <w:t>[50]</w:t>
            </w:r>
          </w:p>
        </w:tc>
      </w:tr>
      <w:tr w:rsidR="006320BF">
        <w:tc>
          <w:tcPr>
            <w:tcW w:w="5920" w:type="dxa"/>
          </w:tcPr>
          <w:p w:rsidR="006320BF" w:rsidRDefault="0014079B">
            <w:pPr>
              <w:pStyle w:val="SHNormal"/>
            </w:pPr>
            <w:r>
              <w:t>Remainder</w:t>
            </w:r>
          </w:p>
        </w:tc>
        <w:tc>
          <w:tcPr>
            <w:tcW w:w="2800" w:type="dxa"/>
          </w:tcPr>
          <w:p w:rsidR="006320BF" w:rsidRDefault="0014079B">
            <w:pPr>
              <w:pStyle w:val="SHNormal"/>
            </w:pPr>
            <w:r>
              <w:t>[40]</w:t>
            </w:r>
          </w:p>
        </w:tc>
      </w:tr>
    </w:tbl>
    <w:p w:rsidR="006320BF" w:rsidRDefault="0014079B" w:rsidP="0014079B">
      <w:pPr>
        <w:pStyle w:val="SHScheduleText1"/>
        <w:keepNext/>
        <w:keepLines/>
      </w:pPr>
      <w:r>
        <w:t>[</w:t>
      </w:r>
      <w:r>
        <w:rPr>
          <w:b/>
        </w:rPr>
        <w:t xml:space="preserve">Effect of </w:t>
      </w:r>
      <w:r>
        <w:rPr>
          <w:b/>
        </w:rPr>
        <w:t>underletting on discounting</w:t>
      </w:r>
    </w:p>
    <w:p w:rsidR="006320BF" w:rsidRDefault="0014079B">
      <w:pPr>
        <w:pStyle w:val="SHParagraph1"/>
      </w:pPr>
      <w:r>
        <w:t>If the Tenant underlets part of the Premises then the Tenant’</w:t>
      </w:r>
      <w:r>
        <w:t>s Proportion will be recalculated on the basis that each part underlet by the Tenant and the part (if any) retained by the Tenant will be separately discounted in acco</w:t>
      </w:r>
      <w:r>
        <w:t>rdance with the table set out above.]</w:t>
      </w: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bookmarkStart w:id="318" w:name="_Ref322093019"/>
    </w:p>
    <w:p w:rsidR="006320BF" w:rsidRDefault="006320BF">
      <w:pPr>
        <w:pStyle w:val="SHScheduleHeading"/>
      </w:pPr>
      <w:bookmarkStart w:id="319" w:name="_Toc536773143"/>
      <w:bookmarkStart w:id="320" w:name="_Ref498960407"/>
      <w:bookmarkStart w:id="321" w:name="_Toc50542252"/>
      <w:bookmarkEnd w:id="319"/>
      <w:bookmarkEnd w:id="321"/>
    </w:p>
    <w:p w:rsidR="006320BF" w:rsidRDefault="0014079B">
      <w:pPr>
        <w:pStyle w:val="SHScheduleSubHeading"/>
      </w:pPr>
      <w:bookmarkStart w:id="322" w:name="_Toc536773144"/>
      <w:bookmarkStart w:id="323" w:name="_Toc50542253"/>
      <w:bookmarkEnd w:id="320"/>
      <w:r>
        <w:t>Insurance and Damage Provisions</w:t>
      </w:r>
      <w:bookmarkEnd w:id="322"/>
      <w:bookmarkEnd w:id="323"/>
    </w:p>
    <w:bookmarkEnd w:id="318"/>
    <w:p w:rsidR="006320BF" w:rsidRDefault="0014079B" w:rsidP="0014079B">
      <w:pPr>
        <w:pStyle w:val="SHScheduleText1"/>
        <w:keepNext/>
        <w:keepLines/>
        <w:rPr>
          <w:b/>
        </w:rPr>
      </w:pPr>
      <w:r>
        <w:rPr>
          <w:b/>
        </w:rPr>
        <w:t>Tenant’</w:t>
      </w:r>
      <w:r>
        <w:rPr>
          <w:b/>
        </w:rPr>
        <w:t>s insurance obligations</w:t>
      </w:r>
    </w:p>
    <w:p w:rsidR="006320BF" w:rsidRDefault="0014079B">
      <w:pPr>
        <w:pStyle w:val="SHScheduleText2"/>
      </w:pPr>
      <w:bookmarkStart w:id="324" w:name="_Ref322096178"/>
      <w:r>
        <w:t>The Tenant must pay on demand:</w:t>
      </w:r>
      <w:bookmarkEnd w:id="324"/>
    </w:p>
    <w:p w:rsidR="006320BF" w:rsidRDefault="0014079B">
      <w:pPr>
        <w:pStyle w:val="SHScheduleText3"/>
      </w:pPr>
      <w:r>
        <w:t>a fair and reasonable proportion of:</w:t>
      </w:r>
    </w:p>
    <w:p w:rsidR="006320BF" w:rsidRDefault="0014079B">
      <w:pPr>
        <w:pStyle w:val="SHScheduleText4"/>
      </w:pPr>
      <w:r>
        <w:t>the sums the Landlord pays</w:t>
      </w:r>
      <w:r w:rsidRPr="0014079B">
        <w:rPr>
          <w:rStyle w:val="FootnoteReference"/>
        </w:rPr>
        <w:footnoteReference w:id="120"/>
      </w:r>
      <w:r>
        <w:t xml:space="preserve"> to comply with paragraphs </w:t>
      </w:r>
      <w:r>
        <w:rPr>
          <w:b/>
        </w:rPr>
        <w:fldChar w:fldCharType="begin"/>
      </w:r>
      <w:r>
        <w:rPr>
          <w:b/>
        </w:rPr>
        <w:instrText xml:space="preserve"> REF _Ref322097128 \n \h  \* MERGEFORMAT </w:instrText>
      </w:r>
      <w:r>
        <w:rPr>
          <w:b/>
        </w:rPr>
      </w:r>
      <w:r>
        <w:rPr>
          <w:b/>
        </w:rPr>
        <w:fldChar w:fldCharType="separate"/>
      </w:r>
      <w:r>
        <w:rPr>
          <w:b/>
        </w:rPr>
        <w:t>2.1.1</w:t>
      </w:r>
      <w:r>
        <w:rPr>
          <w:b/>
        </w:rPr>
        <w:fldChar w:fldCharType="end"/>
      </w:r>
      <w:r>
        <w:rPr>
          <w:b/>
        </w:rPr>
        <w:t xml:space="preserve"> and </w:t>
      </w:r>
      <w:r>
        <w:rPr>
          <w:b/>
        </w:rPr>
        <w:fldChar w:fldCharType="begin"/>
      </w:r>
      <w:r>
        <w:rPr>
          <w:b/>
        </w:rPr>
        <w:instrText xml:space="preserve"> REF _Ref322097139 \n \h  \* MERGEFORMAT </w:instrText>
      </w:r>
      <w:r>
        <w:rPr>
          <w:b/>
        </w:rPr>
      </w:r>
      <w:r>
        <w:rPr>
          <w:b/>
        </w:rPr>
        <w:fldChar w:fldCharType="separate"/>
      </w:r>
      <w:r>
        <w:rPr>
          <w:b/>
        </w:rPr>
        <w:t>2.1.2</w:t>
      </w:r>
      <w:r>
        <w:rPr>
          <w:b/>
        </w:rPr>
        <w:fldChar w:fldCharType="end"/>
      </w:r>
      <w:r>
        <w:t>;</w:t>
      </w:r>
    </w:p>
    <w:p w:rsidR="006320BF" w:rsidRDefault="0014079B">
      <w:pPr>
        <w:pStyle w:val="SHScheduleText4"/>
      </w:pPr>
      <w:r>
        <w:t>if not recov</w:t>
      </w:r>
      <w:r>
        <w:t>ered through the service charge, the sums the Landlord pays to insure all plant, machinery, apparatus and vehicles used in providing the Services;</w:t>
      </w:r>
    </w:p>
    <w:p w:rsidR="006320BF" w:rsidRDefault="0014079B">
      <w:pPr>
        <w:pStyle w:val="SHScheduleText4"/>
      </w:pPr>
      <w:r>
        <w:t>the cost of valuations of the Estate, the Building and the Premises for insurance purposes made not more than</w:t>
      </w:r>
      <w:r>
        <w:t xml:space="preserve"> once a year; and</w:t>
      </w:r>
    </w:p>
    <w:p w:rsidR="006320BF" w:rsidRDefault="0014079B">
      <w:pPr>
        <w:pStyle w:val="SHScheduleText4"/>
      </w:pPr>
      <w:bookmarkStart w:id="325" w:name="_Ref322097289"/>
      <w:r>
        <w:t>the amount of any excess or deductible under any insurance policy that the Landlord incurs or will incur in complying with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w:t>
      </w:r>
      <w:bookmarkEnd w:id="325"/>
    </w:p>
    <w:p w:rsidR="006320BF" w:rsidRDefault="0014079B">
      <w:pPr>
        <w:pStyle w:val="SHScheduleText3"/>
      </w:pPr>
      <w:r>
        <w:t>the whole of the sums the Landlord pays to comply with paragraph </w:t>
      </w:r>
      <w:r>
        <w:rPr>
          <w:b/>
        </w:rPr>
        <w:fldChar w:fldCharType="begin"/>
      </w:r>
      <w:r>
        <w:rPr>
          <w:b/>
        </w:rPr>
        <w:instrText xml:space="preserve"> REF _Ref521409180 \n \h  \* MERGEFORMAT </w:instrText>
      </w:r>
      <w:r>
        <w:rPr>
          <w:b/>
        </w:rPr>
      </w:r>
      <w:r>
        <w:rPr>
          <w:b/>
        </w:rPr>
        <w:fldChar w:fldCharType="separate"/>
      </w:r>
      <w:r>
        <w:rPr>
          <w:b/>
        </w:rPr>
        <w:t>2.1.3</w:t>
      </w:r>
      <w:r>
        <w:rPr>
          <w:b/>
        </w:rPr>
        <w:fldChar w:fldCharType="end"/>
      </w:r>
      <w:r>
        <w:t>;</w:t>
      </w:r>
    </w:p>
    <w:p w:rsidR="006320BF" w:rsidRDefault="0014079B">
      <w:pPr>
        <w:pStyle w:val="SHScheduleText3"/>
      </w:pPr>
      <w:bookmarkStart w:id="326" w:name="_Ref322097335"/>
      <w:r>
        <w:t>a sum equal to the amount that the insurers refuse to pay following damage or destruction by an Insured Risk to the Estate or the Building because of the Tenant’</w:t>
      </w:r>
      <w:r>
        <w:t>s act or failure to act; and</w:t>
      </w:r>
      <w:bookmarkEnd w:id="326"/>
    </w:p>
    <w:p w:rsidR="006320BF" w:rsidRDefault="0014079B">
      <w:pPr>
        <w:pStyle w:val="SHScheduleText3"/>
      </w:pPr>
      <w:r>
        <w:t>any additional o</w:t>
      </w:r>
      <w:r>
        <w:t>r increased premiums that the insurers may require as a result of the carrying out or retention of any Permitted Works or the Tenant’</w:t>
      </w:r>
      <w:r>
        <w:t>s or any undertenant’</w:t>
      </w:r>
      <w:r>
        <w:t>s or other lawful occupier’</w:t>
      </w:r>
      <w:r>
        <w:t>s use of the Premises.</w:t>
      </w:r>
    </w:p>
    <w:p w:rsidR="006320BF" w:rsidRDefault="0014079B">
      <w:pPr>
        <w:pStyle w:val="SHScheduleText2"/>
      </w:pPr>
      <w:r>
        <w:t xml:space="preserve">The Tenant must comply with the requirements of the </w:t>
      </w:r>
      <w:r>
        <w:t>insurers and must not do anything that may invalidate any insurance.</w:t>
      </w:r>
    </w:p>
    <w:p w:rsidR="006320BF" w:rsidRDefault="0014079B">
      <w:pPr>
        <w:pStyle w:val="SHScheduleText2"/>
      </w:pPr>
      <w:r>
        <w:t xml:space="preserve">The Tenant must not use the Premises for any purpose or carry out or retain any Permitted Works that may make any additional premium payable for the insurance of the Premises, the Estate </w:t>
      </w:r>
      <w:r>
        <w:t>or the Building, unless it has first agreed to pay the whole of that additional premium.</w:t>
      </w:r>
    </w:p>
    <w:p w:rsidR="006320BF" w:rsidRDefault="0014079B">
      <w:pPr>
        <w:pStyle w:val="SHScheduleText2"/>
      </w:pPr>
      <w:r>
        <w:t xml:space="preserve">The Tenant must notify the Landlord as soon as practicable after it becomes aware of any damage to or destruction of the Premises by any of the Insured Risks or by an </w:t>
      </w:r>
      <w:r>
        <w:t>Uninsured Risk.</w:t>
      </w:r>
    </w:p>
    <w:p w:rsidR="006320BF" w:rsidRDefault="0014079B">
      <w:pPr>
        <w:pStyle w:val="SHScheduleText2"/>
      </w:pPr>
      <w:r>
        <w:t>The Tenant must keep insured, in a sufficient sum and with a reputable insurer, public liability risks relating to the Premises.</w:t>
      </w:r>
    </w:p>
    <w:p w:rsidR="006320BF" w:rsidRDefault="0014079B" w:rsidP="0014079B">
      <w:pPr>
        <w:pStyle w:val="SHScheduleText1"/>
        <w:keepNext/>
        <w:keepLines/>
      </w:pPr>
      <w:bookmarkStart w:id="327" w:name="_Ref403989534"/>
      <w:r>
        <w:rPr>
          <w:b/>
        </w:rPr>
        <w:t>Landlord’</w:t>
      </w:r>
      <w:r>
        <w:rPr>
          <w:b/>
        </w:rPr>
        <w:t>s insurance obligations</w:t>
      </w:r>
      <w:bookmarkEnd w:id="327"/>
      <w:r w:rsidRPr="0014079B">
        <w:rPr>
          <w:rStyle w:val="FootnoteReference"/>
        </w:rPr>
        <w:footnoteReference w:id="121"/>
      </w:r>
    </w:p>
    <w:p w:rsidR="006320BF" w:rsidRDefault="0014079B">
      <w:pPr>
        <w:pStyle w:val="SHScheduleText2"/>
      </w:pPr>
      <w:bookmarkStart w:id="328" w:name="_Ref382758655"/>
      <w:r>
        <w:t>The Landlord must insure (with a reputable insurer):</w:t>
      </w:r>
      <w:bookmarkEnd w:id="328"/>
    </w:p>
    <w:p w:rsidR="006320BF" w:rsidRDefault="0014079B">
      <w:pPr>
        <w:pStyle w:val="SHScheduleText3"/>
      </w:pPr>
      <w:bookmarkStart w:id="329" w:name="_Ref322097128"/>
      <w:r>
        <w:t>the Estate</w:t>
      </w:r>
      <w:r>
        <w:t xml:space="preserve"> against the Insured Risks in its full reinstatement cost (including all professional fees and incidental expenses, debris removal, site clearance and irrecoverable VAT)</w:t>
      </w:r>
      <w:bookmarkEnd w:id="329"/>
      <w:r>
        <w:t>;</w:t>
      </w:r>
    </w:p>
    <w:p w:rsidR="006320BF" w:rsidRDefault="0014079B">
      <w:pPr>
        <w:pStyle w:val="SHScheduleText3"/>
      </w:pPr>
      <w:bookmarkStart w:id="330" w:name="_Ref322097139"/>
      <w:r>
        <w:t>against public liability relating to the Building and the Estate; and</w:t>
      </w:r>
      <w:bookmarkEnd w:id="330"/>
    </w:p>
    <w:p w:rsidR="006320BF" w:rsidRDefault="0014079B">
      <w:pPr>
        <w:pStyle w:val="SHScheduleText3"/>
      </w:pPr>
      <w:bookmarkStart w:id="331" w:name="_Ref521409180"/>
      <w:r>
        <w:t>loss of the Mai</w:t>
      </w:r>
      <w:r>
        <w:t>n Rent and Service Charge for the Risk Period,</w:t>
      </w:r>
      <w:bookmarkEnd w:id="331"/>
    </w:p>
    <w:p w:rsidR="006320BF" w:rsidRDefault="0014079B">
      <w:pPr>
        <w:pStyle w:val="SHParagraph2"/>
      </w:pPr>
      <w:r>
        <w:lastRenderedPageBreak/>
        <w:t>subject to all excesses, limitations and exclusions as the insurers may impose and otherwise on the insurer’</w:t>
      </w:r>
      <w:r>
        <w:t>s usual terms.</w:t>
      </w:r>
    </w:p>
    <w:p w:rsidR="006320BF" w:rsidRDefault="0014079B">
      <w:pPr>
        <w:pStyle w:val="SHScheduleText2"/>
      </w:pPr>
      <w:r>
        <w:t>In relation to the insurance, the Landlord must:</w:t>
      </w:r>
    </w:p>
    <w:p w:rsidR="006320BF" w:rsidRDefault="0014079B">
      <w:pPr>
        <w:pStyle w:val="SHScheduleText3"/>
      </w:pPr>
      <w:r>
        <w:t>procure the Tenant’</w:t>
      </w:r>
      <w:r>
        <w:t xml:space="preserve">s interest in the </w:t>
      </w:r>
      <w:r>
        <w:t>Premises is noted either specifically or generally on the policy;</w:t>
      </w:r>
    </w:p>
    <w:p w:rsidR="006320BF" w:rsidRDefault="0014079B">
      <w:pPr>
        <w:pStyle w:val="SHScheduleText3"/>
      </w:pPr>
      <w:r>
        <w:t>take reasonable steps to procure that the insurers waive any rights of subrogation they might have against the Tenant (either specifically or generally);</w:t>
      </w:r>
    </w:p>
    <w:p w:rsidR="006320BF" w:rsidRDefault="0014079B">
      <w:pPr>
        <w:pStyle w:val="SHScheduleText3"/>
      </w:pPr>
      <w:r>
        <w:t>notify the Tenant promptly of all ma</w:t>
      </w:r>
      <w:r>
        <w:t>terial variations; and</w:t>
      </w:r>
    </w:p>
    <w:p w:rsidR="006320BF" w:rsidRDefault="0014079B">
      <w:pPr>
        <w:pStyle w:val="SHScheduleText3"/>
      </w:pPr>
      <w:r>
        <w:t>provide the Tenant with a summary of its main terms upon the Tenant’</w:t>
      </w:r>
      <w:r>
        <w:t>s written request.</w:t>
      </w:r>
    </w:p>
    <w:p w:rsidR="006320BF" w:rsidRDefault="0014079B">
      <w:pPr>
        <w:pStyle w:val="SHScheduleText2"/>
      </w:pPr>
      <w:bookmarkStart w:id="332" w:name="_Ref322097486"/>
      <w:r>
        <w:t>The Landlord must take reasonable steps to obtain any consents necessary for the reinstatement of the Building and, if necessary, the means of acc</w:t>
      </w:r>
      <w:r>
        <w:t>ess to it over the Estate following destruction or damage by an Insured Risk.</w:t>
      </w:r>
      <w:bookmarkEnd w:id="332"/>
    </w:p>
    <w:p w:rsidR="006320BF" w:rsidRDefault="0014079B">
      <w:pPr>
        <w:pStyle w:val="SHScheduleText2"/>
      </w:pPr>
      <w:bookmarkStart w:id="333" w:name="_Ref355787506"/>
      <w:r>
        <w:t>Where it is lawful to do so, the Landlord must reinstate the Building and, if necessary, the means of access to it over the Estate</w:t>
      </w:r>
      <w:r>
        <w:t xml:space="preserve"> following destruction or damage by an Insured Risk as soon as reasonably practicable after the date of that damage or destruction.  </w:t>
      </w:r>
      <w:r>
        <w:t>Reinstatement need not be identical if the replacement is similar in size, quality and layout.</w:t>
      </w:r>
      <w:bookmarkEnd w:id="333"/>
    </w:p>
    <w:p w:rsidR="006320BF" w:rsidRDefault="0014079B" w:rsidP="0014079B">
      <w:pPr>
        <w:pStyle w:val="SHScheduleText2"/>
        <w:keepNext/>
        <w:keepLines/>
      </w:pPr>
      <w:r>
        <w:t>Nothing in this paragraph </w:t>
      </w:r>
      <w:r>
        <w:fldChar w:fldCharType="begin"/>
      </w:r>
      <w:r>
        <w:instrText xml:space="preserve"> R</w:instrText>
      </w:r>
      <w:r>
        <w:instrText xml:space="preserve">EF _Ref403989534 \r \h  \* MERGEFORMAT </w:instrText>
      </w:r>
      <w:r>
        <w:fldChar w:fldCharType="separate"/>
      </w:r>
      <w:r w:rsidRPr="0014079B">
        <w:rPr>
          <w:b/>
          <w:bCs/>
        </w:rPr>
        <w:t>2</w:t>
      </w:r>
      <w:r>
        <w:fldChar w:fldCharType="end"/>
      </w:r>
      <w:r>
        <w:t xml:space="preserve"> imposes any obligation on the Landlord to insure or to reinstate tenant’</w:t>
      </w:r>
      <w:r>
        <w:t>s fixtures forming part of the Premises, the Building or the Estate.</w:t>
      </w:r>
    </w:p>
    <w:p w:rsidR="006320BF" w:rsidRDefault="0014079B" w:rsidP="0014079B">
      <w:pPr>
        <w:pStyle w:val="SHScheduleText2"/>
        <w:keepNext/>
        <w:keepLines/>
      </w:pPr>
      <w:r>
        <w:t>Nothin</w:t>
      </w:r>
      <w:r>
        <w:t>g in paragraph </w:t>
      </w:r>
      <w:r>
        <w:fldChar w:fldCharType="begin"/>
      </w:r>
      <w:r>
        <w:instrText xml:space="preserve"> REF _Ref355787506 \r \h  \* MERGEFORMAT </w:instrText>
      </w:r>
      <w:r>
        <w:fldChar w:fldCharType="separate"/>
      </w:r>
      <w:r w:rsidRPr="0014079B">
        <w:rPr>
          <w:b/>
          <w:bCs/>
        </w:rPr>
        <w:t>2.4</w:t>
      </w:r>
      <w:r>
        <w:fldChar w:fldCharType="end"/>
      </w:r>
      <w:r>
        <w:t xml:space="preserve"> will require the Landlord to reinstate any Lettable Units other than the Premises.</w:t>
      </w:r>
    </w:p>
    <w:p w:rsidR="006320BF" w:rsidRDefault="0014079B" w:rsidP="0014079B">
      <w:pPr>
        <w:pStyle w:val="SHScheduleText2"/>
        <w:keepNext/>
        <w:keepLines/>
      </w:pPr>
      <w:r>
        <w:t>The Landlord’</w:t>
      </w:r>
      <w:r>
        <w:t>s obligations under paragraphs </w:t>
      </w:r>
      <w:r>
        <w:rPr>
          <w:b/>
        </w:rPr>
        <w:fldChar w:fldCharType="begin"/>
      </w:r>
      <w:r>
        <w:rPr>
          <w:b/>
        </w:rPr>
        <w:instrText xml:space="preserve"> R</w:instrText>
      </w:r>
      <w:r>
        <w:rPr>
          <w:b/>
        </w:rPr>
        <w:instrText xml:space="preserve">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will not apply unless and unt</w:t>
      </w:r>
      <w:r>
        <w:t>il the Tenant has paid the amounts referred to in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 MERGEFORMAT </w:instrText>
      </w:r>
      <w:r>
        <w:rPr>
          <w:b/>
        </w:rPr>
      </w:r>
      <w:r>
        <w:rPr>
          <w:b/>
        </w:rPr>
        <w:fldChar w:fldCharType="separate"/>
      </w:r>
      <w:r>
        <w:rPr>
          <w:b/>
        </w:rPr>
        <w:t>1.1.3</w:t>
      </w:r>
      <w:r>
        <w:rPr>
          <w:b/>
        </w:rPr>
        <w:fldChar w:fldCharType="end"/>
      </w:r>
      <w:r>
        <w:t>.</w:t>
      </w:r>
    </w:p>
    <w:p w:rsidR="006320BF" w:rsidRDefault="0014079B" w:rsidP="0014079B">
      <w:pPr>
        <w:pStyle w:val="SHScheduleText2"/>
        <w:keepNext/>
        <w:keepLines/>
      </w:pPr>
      <w:bookmarkStart w:id="334" w:name="_Ref352935373"/>
      <w:r>
        <w:t xml:space="preserve">If there is destruction or damage to the Building by an Uninsured Risk that leaves the whole or substantially the whole of the Premises unfit for occupation and use or inaccessible over </w:t>
      </w:r>
      <w:r>
        <w:t>the Estate and the Landlord notifies the Tenant within 12 </w:t>
      </w:r>
      <w:r>
        <w:t>months afterwards that the Landlord wishes to reinstate, paragraphs </w:t>
      </w:r>
      <w:r>
        <w:rPr>
          <w:b/>
        </w:rPr>
        <w:fldChar w:fldCharType="begin"/>
      </w:r>
      <w:r>
        <w:rPr>
          <w:b/>
        </w:rPr>
        <w:instrText xml:space="preserve"> REF _Ref322097486 \r \h  \* MERGEFORMAT </w:instrText>
      </w:r>
      <w:r>
        <w:rPr>
          <w:b/>
        </w:rPr>
      </w:r>
      <w:r>
        <w:rPr>
          <w:b/>
        </w:rPr>
        <w:fldChar w:fldCharType="separate"/>
      </w:r>
      <w:r>
        <w:rPr>
          <w:b/>
        </w:rPr>
        <w:t>2.3</w:t>
      </w:r>
      <w:r>
        <w:rPr>
          <w:b/>
        </w:rPr>
        <w:fldChar w:fldCharType="end"/>
      </w:r>
      <w:r>
        <w:rPr>
          <w:b/>
        </w:rPr>
        <w:t xml:space="preserve"> and </w:t>
      </w:r>
      <w:r>
        <w:rPr>
          <w:b/>
        </w:rPr>
        <w:fldChar w:fldCharType="begin"/>
      </w:r>
      <w:r>
        <w:rPr>
          <w:b/>
        </w:rPr>
        <w:instrText xml:space="preserve"> REF _Ref355787506 \r \h  \* MERGEFORMAT </w:instrText>
      </w:r>
      <w:r>
        <w:rPr>
          <w:b/>
        </w:rPr>
      </w:r>
      <w:r>
        <w:rPr>
          <w:b/>
        </w:rPr>
        <w:fldChar w:fldCharType="separate"/>
      </w:r>
      <w:r>
        <w:rPr>
          <w:b/>
        </w:rPr>
        <w:t>2.4</w:t>
      </w:r>
      <w:r>
        <w:rPr>
          <w:b/>
        </w:rPr>
        <w:fldChar w:fldCharType="end"/>
      </w:r>
      <w:r>
        <w:t xml:space="preserve"> will then apply as if the damage or destruction had been caused by an Insured Risk.</w:t>
      </w:r>
      <w:bookmarkEnd w:id="334"/>
    </w:p>
    <w:p w:rsidR="006320BF" w:rsidRDefault="0014079B">
      <w:pPr>
        <w:pStyle w:val="SHScheduleText2"/>
      </w:pPr>
      <w:r>
        <w:t>Subject to the insurance premiums being reasonable and prop</w:t>
      </w:r>
      <w:r>
        <w:t>er and reasonably and properly incurred, the Landlord will be entitled to retain all insurance commissions for its own benefit.</w:t>
      </w:r>
    </w:p>
    <w:p w:rsidR="006320BF" w:rsidRDefault="0014079B" w:rsidP="0014079B">
      <w:pPr>
        <w:pStyle w:val="SHScheduleText1"/>
        <w:keepNext/>
        <w:keepLines/>
        <w:rPr>
          <w:b/>
        </w:rPr>
      </w:pPr>
      <w:bookmarkStart w:id="335" w:name="_Ref392010912"/>
      <w:r>
        <w:rPr>
          <w:b/>
        </w:rPr>
        <w:t>Rent suspension</w:t>
      </w:r>
      <w:bookmarkEnd w:id="335"/>
    </w:p>
    <w:p w:rsidR="006320BF" w:rsidRDefault="0014079B" w:rsidP="0014079B">
      <w:pPr>
        <w:pStyle w:val="SHScheduleText2"/>
        <w:keepNext/>
        <w:keepLines/>
      </w:pPr>
      <w:bookmarkStart w:id="336" w:name="_Ref322097408"/>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w:t>
      </w:r>
      <w:r>
        <w:t>apply if the Building is destroyed or damaged by any Insured Risk [or Uninsured Risk]</w:t>
      </w:r>
      <w:r w:rsidRPr="0014079B">
        <w:rPr>
          <w:rStyle w:val="FootnoteReference"/>
        </w:rPr>
        <w:footnoteReference w:id="122"/>
      </w:r>
      <w:r>
        <w:t xml:space="preserve"> so that the Premises are unfit for occupation or use or inaccessible over the Estate.  </w:t>
      </w:r>
      <w:r>
        <w:rPr>
          <w:b/>
        </w:rPr>
        <w:t>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will not apply to the extent that the Landlord’</w:t>
      </w:r>
      <w:r>
        <w:t>s insurance has been vitiated or payment of any policy moneys refused because of anything the Tenant does or fails to do and the Tenant has not complied with paragraph </w:t>
      </w:r>
      <w:r>
        <w:rPr>
          <w:b/>
        </w:rPr>
        <w:fldChar w:fldCharType="begin"/>
      </w:r>
      <w:r>
        <w:rPr>
          <w:b/>
        </w:rPr>
        <w:instrText xml:space="preserve"> REF _Ref3220973</w:instrText>
      </w:r>
      <w:r>
        <w:rPr>
          <w:b/>
        </w:rPr>
        <w:instrText xml:space="preserve">35 \r \h </w:instrText>
      </w:r>
      <w:r>
        <w:rPr>
          <w:b/>
        </w:rPr>
      </w:r>
      <w:r>
        <w:rPr>
          <w:b/>
        </w:rPr>
        <w:fldChar w:fldCharType="separate"/>
      </w:r>
      <w:r>
        <w:rPr>
          <w:b/>
        </w:rPr>
        <w:t>1.1.3</w:t>
      </w:r>
      <w:r>
        <w:rPr>
          <w:b/>
        </w:rPr>
        <w:fldChar w:fldCharType="end"/>
      </w:r>
      <w:r>
        <w:t>.</w:t>
      </w:r>
      <w:bookmarkEnd w:id="336"/>
    </w:p>
    <w:p w:rsidR="006320BF" w:rsidRDefault="0014079B" w:rsidP="0014079B">
      <w:pPr>
        <w:pStyle w:val="SHScheduleText2"/>
        <w:keepNext/>
        <w:keepLines/>
      </w:pPr>
      <w:bookmarkStart w:id="337" w:name="_Ref322097360"/>
      <w:r>
        <w:t>Subject to paragraph </w:t>
      </w:r>
      <w:r>
        <w:rPr>
          <w:b/>
        </w:rPr>
        <w:fldChar w:fldCharType="begin"/>
      </w:r>
      <w:r>
        <w:rPr>
          <w:b/>
        </w:rPr>
        <w:instrText xml:space="preserve"> REF _Ref322097408 \r \h </w:instrText>
      </w:r>
      <w:r>
        <w:rPr>
          <w:b/>
        </w:rPr>
      </w:r>
      <w:r>
        <w:rPr>
          <w:b/>
        </w:rPr>
        <w:fldChar w:fldCharType="separate"/>
      </w:r>
      <w:r>
        <w:rPr>
          <w:b/>
        </w:rPr>
        <w:t>3.1</w:t>
      </w:r>
      <w:r>
        <w:rPr>
          <w:b/>
        </w:rPr>
        <w:fldChar w:fldCharType="end"/>
      </w:r>
      <w:r>
        <w:t xml:space="preserve">, the Main Rent and Service Charge or a fair proportion </w:t>
      </w:r>
      <w:r>
        <w:t>of them, will not be payable from and including the date of damage or destruction until the earliest of:</w:t>
      </w:r>
      <w:bookmarkEnd w:id="337"/>
    </w:p>
    <w:p w:rsidR="006320BF" w:rsidRDefault="0014079B">
      <w:pPr>
        <w:pStyle w:val="SHScheduleText3"/>
      </w:pPr>
      <w:r>
        <w:t>the date that the Premises are again fit for occupation and use, accessible over the Estate and ready to receive tenant’</w:t>
      </w:r>
      <w:r>
        <w:t>s fitting out works;</w:t>
      </w:r>
    </w:p>
    <w:p w:rsidR="006320BF" w:rsidRDefault="0014079B">
      <w:pPr>
        <w:pStyle w:val="SHScheduleText3"/>
      </w:pPr>
      <w:bookmarkStart w:id="338" w:name="_Ref391900316"/>
      <w:r>
        <w:lastRenderedPageBreak/>
        <w:t>the end of</w:t>
      </w:r>
      <w:r>
        <w:t xml:space="preserve"> the Risk Period; and</w:t>
      </w:r>
      <w:bookmarkEnd w:id="338"/>
    </w:p>
    <w:p w:rsidR="006320BF" w:rsidRDefault="0014079B">
      <w:pPr>
        <w:pStyle w:val="SHScheduleText3"/>
      </w:pPr>
      <w:r>
        <w:t>the End Date.</w:t>
      </w:r>
    </w:p>
    <w:p w:rsidR="006320BF" w:rsidRDefault="0014079B" w:rsidP="0014079B">
      <w:pPr>
        <w:pStyle w:val="SHScheduleText2"/>
        <w:keepNext/>
        <w:keepLines/>
      </w:pPr>
      <w:bookmarkStart w:id="339" w:name="_Ref444498698"/>
      <w:r>
        <w:t>If paragraph </w:t>
      </w:r>
      <w:r>
        <w:rPr>
          <w:b/>
        </w:rPr>
        <w:fldChar w:fldCharType="begin"/>
      </w:r>
      <w:r>
        <w:rPr>
          <w:b/>
        </w:rPr>
        <w:instrText xml:space="preserve"> REF _Ref322097360 \r \h </w:instrText>
      </w:r>
      <w:r>
        <w:rPr>
          <w:b/>
        </w:rPr>
      </w:r>
      <w:r>
        <w:rPr>
          <w:b/>
        </w:rPr>
        <w:fldChar w:fldCharType="separate"/>
      </w:r>
      <w:r>
        <w:rPr>
          <w:b/>
        </w:rPr>
        <w:t>3.2</w:t>
      </w:r>
      <w:r>
        <w:rPr>
          <w:b/>
        </w:rPr>
        <w:fldChar w:fldCharType="end"/>
      </w:r>
      <w:r>
        <w:t xml:space="preserve"> applies before the Rent Commencement Date, the number of days between the date of the damage or destruction and</w:t>
      </w:r>
      <w:r>
        <w:t xml:space="preserve"> the Rent Commencement Date (or where only a proportion of the Main Rent is or would have been suspended, an equivalent proportion of those days) will be added to the date the rent suspension ends and the resulting date will become the Rent Commencement Da</w:t>
      </w:r>
      <w:r>
        <w:t>te.</w:t>
      </w:r>
      <w:bookmarkEnd w:id="339"/>
    </w:p>
    <w:p w:rsidR="006320BF" w:rsidRDefault="0014079B" w:rsidP="0014079B">
      <w:pPr>
        <w:pStyle w:val="SHScheduleText2"/>
        <w:keepNext/>
        <w:keepLines/>
      </w:pPr>
      <w:r>
        <w:t>If paragraph </w:t>
      </w:r>
      <w:r>
        <w:rPr>
          <w:b/>
        </w:rPr>
        <w:fldChar w:fldCharType="begin"/>
      </w:r>
      <w:r>
        <w:rPr>
          <w:b/>
        </w:rPr>
        <w:instrText xml:space="preserve"> REF _Ref322097360 \r \h  \* MERGEFORMAT </w:instrText>
      </w:r>
      <w:r>
        <w:rPr>
          <w:b/>
        </w:rPr>
      </w:r>
      <w:r>
        <w:rPr>
          <w:b/>
        </w:rPr>
        <w:fldChar w:fldCharType="separate"/>
      </w:r>
      <w:r>
        <w:rPr>
          <w:b/>
        </w:rPr>
        <w:t>3.2</w:t>
      </w:r>
      <w:r>
        <w:rPr>
          <w:b/>
        </w:rPr>
        <w:fldChar w:fldCharType="end"/>
      </w:r>
      <w:r>
        <w:t xml:space="preserve"> applies:</w:t>
      </w:r>
    </w:p>
    <w:p w:rsidR="006320BF" w:rsidRDefault="0014079B">
      <w:pPr>
        <w:pStyle w:val="SHScheduleText3"/>
      </w:pPr>
      <w:r>
        <w:t>the Landlord must refund to the Tenant, as soon as reasonably practicable, a due proportion of any Main Rent and Servi</w:t>
      </w:r>
      <w:r>
        <w:t>ce Charge paid in advance that relates to any period on or after the date of damage or destruction; and</w:t>
      </w:r>
    </w:p>
    <w:p w:rsidR="006320BF" w:rsidRDefault="0014079B">
      <w:pPr>
        <w:pStyle w:val="SHScheduleText3"/>
      </w:pPr>
      <w:r>
        <w:t>the Tenant must pay to the Landlord on demand the Main Rent and Service Charge for the period starting on the date they again become payable to but excl</w:t>
      </w:r>
      <w:r>
        <w:t>uding the next Rent Day.</w:t>
      </w:r>
    </w:p>
    <w:p w:rsidR="006320BF" w:rsidRDefault="0014079B" w:rsidP="0014079B">
      <w:pPr>
        <w:pStyle w:val="SHScheduleText2"/>
        <w:keepNext/>
        <w:keepLines/>
      </w:pPr>
      <w:r>
        <w:t>Any dispute about the application of this paragraph </w:t>
      </w:r>
      <w:r>
        <w:rPr>
          <w:b/>
        </w:rPr>
        <w:fldChar w:fldCharType="begin"/>
      </w:r>
      <w:r>
        <w:rPr>
          <w:b/>
        </w:rPr>
        <w:instrText xml:space="preserve"> REF _Ref392010912 \r \h  \* MERGEFORMAT </w:instrText>
      </w:r>
      <w:r>
        <w:rPr>
          <w:b/>
        </w:rPr>
      </w:r>
      <w:r>
        <w:rPr>
          <w:b/>
        </w:rPr>
        <w:fldChar w:fldCharType="separate"/>
      </w:r>
      <w:r>
        <w:rPr>
          <w:b/>
        </w:rPr>
        <w:t>3</w:t>
      </w:r>
      <w:r>
        <w:rPr>
          <w:b/>
        </w:rPr>
        <w:fldChar w:fldCharType="end"/>
      </w:r>
      <w:r>
        <w:t xml:space="preserve"> will be decided at the request of either party by a single arbitrator under the Arbitration Act 1</w:t>
      </w:r>
      <w:r>
        <w:t>996.</w:t>
      </w:r>
    </w:p>
    <w:p w:rsidR="006320BF" w:rsidRDefault="0014079B" w:rsidP="0014079B">
      <w:pPr>
        <w:pStyle w:val="SHScheduleText1"/>
        <w:keepNext/>
        <w:keepLines/>
        <w:rPr>
          <w:b/>
        </w:rPr>
      </w:pPr>
      <w:bookmarkStart w:id="340" w:name="_Ref499563142"/>
      <w:r>
        <w:rPr>
          <w:b/>
        </w:rPr>
        <w:t>Termination</w:t>
      </w:r>
      <w:bookmarkEnd w:id="340"/>
    </w:p>
    <w:p w:rsidR="006320BF" w:rsidRDefault="0014079B" w:rsidP="0014079B">
      <w:pPr>
        <w:pStyle w:val="SHScheduleText2"/>
        <w:keepNext/>
        <w:keepLines/>
      </w:pPr>
      <w:bookmarkStart w:id="341" w:name="_Ref322097529"/>
      <w:r>
        <w:t>This paragraph </w:t>
      </w:r>
      <w:r>
        <w:rPr>
          <w:b/>
        </w:rPr>
        <w:fldChar w:fldCharType="begin"/>
      </w:r>
      <w:r>
        <w:rPr>
          <w:b/>
        </w:rPr>
        <w:instrText xml:space="preserve"> REF _Ref499563142 \r \h  \* MERGEFORMAT </w:instrText>
      </w:r>
      <w:r>
        <w:rPr>
          <w:b/>
        </w:rPr>
      </w:r>
      <w:r>
        <w:rPr>
          <w:b/>
        </w:rPr>
        <w:fldChar w:fldCharType="separate"/>
      </w:r>
      <w:r>
        <w:rPr>
          <w:b/>
        </w:rPr>
        <w:t>4</w:t>
      </w:r>
      <w:r>
        <w:rPr>
          <w:b/>
        </w:rPr>
        <w:fldChar w:fldCharType="end"/>
      </w:r>
      <w:r>
        <w:t xml:space="preserve"> applies if ther</w:t>
      </w:r>
      <w:r>
        <w:t>e is destruction or damage to the Building that leaves the whole or substantially the whole of the Premises unfit for occupation and use or inaccessible over the Estate</w:t>
      </w:r>
      <w:bookmarkEnd w:id="341"/>
      <w:r>
        <w:t>.</w:t>
      </w:r>
    </w:p>
    <w:p w:rsidR="006320BF" w:rsidRDefault="0014079B">
      <w:pPr>
        <w:pStyle w:val="SHScheduleText2"/>
      </w:pPr>
      <w:r>
        <w:t>If the damage or destruction is caused by an Uninsured Risk and:</w:t>
      </w:r>
    </w:p>
    <w:p w:rsidR="006320BF" w:rsidRDefault="0014079B">
      <w:pPr>
        <w:pStyle w:val="SHScheduleText3"/>
      </w:pPr>
      <w:r>
        <w:t>the Landlord does not</w:t>
      </w:r>
      <w:r>
        <w:t xml:space="preserve"> give the Tenant formal notice within 12 </w:t>
      </w:r>
      <w:r>
        <w:t>months after the damage or destruction that the Landlord wishes to reinstate, this Lease will end on the last day of that 12 </w:t>
      </w:r>
      <w:r>
        <w:t>month period; or</w:t>
      </w:r>
    </w:p>
    <w:p w:rsidR="006320BF" w:rsidRDefault="0014079B">
      <w:pPr>
        <w:pStyle w:val="SHScheduleText3"/>
      </w:pPr>
      <w:r>
        <w:t>the Landlord gives the Tenant formal notice that the Landlord does not wi</w:t>
      </w:r>
      <w:r>
        <w:t>sh to reinstate, this Lease will end on the date of that notification by the Landlord.</w:t>
      </w:r>
    </w:p>
    <w:p w:rsidR="006320BF" w:rsidRDefault="0014079B" w:rsidP="0014079B">
      <w:pPr>
        <w:pStyle w:val="SHScheduleText2"/>
        <w:keepNext/>
        <w:keepLines/>
      </w:pPr>
      <w:bookmarkStart w:id="342" w:name="_Ref357773751"/>
      <w:bookmarkStart w:id="343" w:name="_Ref356485541"/>
      <w:r>
        <w:t>If, when the Risk Period ends, the Building has not been reinstated sufficiently so that Premises are again fit for occupation and use and accessible over the Estate and</w:t>
      </w:r>
      <w:r>
        <w:t xml:space="preserve"> ready to receive tenant’</w:t>
      </w:r>
      <w:r>
        <w:t xml:space="preserve">s fitting out works, either the Landlord or the Tenant may end this Lease immediately by giving formal notice to the other at any time after the end of the Risk Period but before such reinstatement has been completed.  </w:t>
      </w:r>
      <w:r>
        <w:t>The exercise</w:t>
      </w:r>
      <w:r>
        <w:t xml:space="preserve"> of this right by the Tenant is subject to the Tenant complying with paragraph </w:t>
      </w:r>
      <w:r>
        <w:rPr>
          <w:b/>
        </w:rPr>
        <w:fldChar w:fldCharType="begin"/>
      </w:r>
      <w:r>
        <w:rPr>
          <w:b/>
        </w:rPr>
        <w:instrText xml:space="preserve"> REF _Ref322097289 \r \h  \* MERGEFORMAT </w:instrText>
      </w:r>
      <w:r>
        <w:rPr>
          <w:b/>
        </w:rPr>
      </w:r>
      <w:r>
        <w:rPr>
          <w:b/>
        </w:rPr>
        <w:fldChar w:fldCharType="separate"/>
      </w:r>
      <w:r>
        <w:rPr>
          <w:b/>
        </w:rPr>
        <w:t>1.1.1(d)</w:t>
      </w:r>
      <w:r>
        <w:rPr>
          <w:b/>
        </w:rPr>
        <w:fldChar w:fldCharType="end"/>
      </w:r>
      <w:r>
        <w:t xml:space="preserve"> and, where applicable, paragraph </w:t>
      </w:r>
      <w:r>
        <w:rPr>
          <w:b/>
        </w:rPr>
        <w:fldChar w:fldCharType="begin"/>
      </w:r>
      <w:r>
        <w:rPr>
          <w:b/>
        </w:rPr>
        <w:instrText xml:space="preserve"> REF _Ref322097335 \r \h  </w:instrText>
      </w:r>
      <w:r>
        <w:rPr>
          <w:b/>
        </w:rPr>
        <w:instrText xml:space="preserve">\* MERGEFORMAT </w:instrText>
      </w:r>
      <w:r>
        <w:rPr>
          <w:b/>
        </w:rPr>
      </w:r>
      <w:r>
        <w:rPr>
          <w:b/>
        </w:rPr>
        <w:fldChar w:fldCharType="separate"/>
      </w:r>
      <w:r>
        <w:rPr>
          <w:b/>
        </w:rPr>
        <w:t>1.1.3</w:t>
      </w:r>
      <w:r>
        <w:rPr>
          <w:b/>
        </w:rPr>
        <w:fldChar w:fldCharType="end"/>
      </w:r>
      <w:r>
        <w:t>.</w:t>
      </w:r>
    </w:p>
    <w:bookmarkEnd w:id="342"/>
    <w:p w:rsidR="006320BF" w:rsidRDefault="0014079B" w:rsidP="0014079B">
      <w:pPr>
        <w:pStyle w:val="SHScheduleText2"/>
        <w:keepNext/>
        <w:keepLines/>
      </w:pPr>
      <w:r>
        <w:t>For the purposes of paragraphs </w:t>
      </w:r>
      <w:r>
        <w:rPr>
          <w:b/>
        </w:rPr>
        <w:fldChar w:fldCharType="begin"/>
      </w:r>
      <w:r>
        <w:rPr>
          <w:b/>
        </w:rPr>
        <w:instrText xml:space="preserve"> REF _Ref391900316 \r \h  \* MERGEFORMAT </w:instrText>
      </w:r>
      <w:r>
        <w:rPr>
          <w:b/>
        </w:rPr>
      </w:r>
      <w:r>
        <w:rPr>
          <w:b/>
        </w:rPr>
        <w:fldChar w:fldCharType="separate"/>
      </w:r>
      <w:r>
        <w:rPr>
          <w:b/>
        </w:rPr>
        <w:t>3.2.2</w:t>
      </w:r>
      <w:r>
        <w:rPr>
          <w:b/>
        </w:rPr>
        <w:fldChar w:fldCharType="end"/>
      </w:r>
      <w:r>
        <w:t xml:space="preserve"> </w:t>
      </w:r>
      <w:r>
        <w:rPr>
          <w:b/>
        </w:rPr>
        <w:t>and</w:t>
      </w:r>
      <w:r>
        <w:t xml:space="preserve"> </w:t>
      </w:r>
      <w:r>
        <w:rPr>
          <w:b/>
        </w:rPr>
        <w:fldChar w:fldCharType="begin"/>
      </w:r>
      <w:r>
        <w:rPr>
          <w:b/>
        </w:rPr>
        <w:instrText xml:space="preserve"> REF _Ref35777375</w:instrText>
      </w:r>
      <w:r>
        <w:rPr>
          <w:b/>
        </w:rPr>
        <w:instrText xml:space="preserve">1 \r \h </w:instrText>
      </w:r>
      <w:r>
        <w:rPr>
          <w:b/>
        </w:rPr>
      </w:r>
      <w:r>
        <w:rPr>
          <w:b/>
        </w:rPr>
        <w:fldChar w:fldCharType="separate"/>
      </w:r>
      <w:r>
        <w:rPr>
          <w:b/>
        </w:rPr>
        <w:t>4.3</w:t>
      </w:r>
      <w:r>
        <w:rPr>
          <w:b/>
        </w:rPr>
        <w:fldChar w:fldCharType="end"/>
      </w:r>
      <w:r>
        <w:t xml:space="preserve">, if the damage or destruction is caused by an Uninsured Risk, the Risk Period will be treated as beginning on the date the Landlord notifies the Tenant of its wish to reinstate </w:t>
      </w:r>
      <w:r>
        <w:t>under paragraph </w:t>
      </w:r>
      <w:r>
        <w:rPr>
          <w:b/>
        </w:rPr>
        <w:fldChar w:fldCharType="begin"/>
      </w:r>
      <w:r>
        <w:rPr>
          <w:b/>
        </w:rPr>
        <w:instrText xml:space="preserve"> REF _Ref352935373 \r \h </w:instrText>
      </w:r>
      <w:r>
        <w:rPr>
          <w:b/>
        </w:rPr>
      </w:r>
      <w:r>
        <w:rPr>
          <w:b/>
        </w:rPr>
        <w:fldChar w:fldCharType="separate"/>
      </w:r>
      <w:r>
        <w:rPr>
          <w:b/>
        </w:rPr>
        <w:t>2.8</w:t>
      </w:r>
      <w:r>
        <w:rPr>
          <w:b/>
        </w:rPr>
        <w:fldChar w:fldCharType="end"/>
      </w:r>
      <w:r>
        <w:t>.</w:t>
      </w:r>
    </w:p>
    <w:bookmarkEnd w:id="343"/>
    <w:p w:rsidR="006320BF" w:rsidRDefault="0014079B" w:rsidP="0014079B">
      <w:pPr>
        <w:pStyle w:val="SHScheduleText2"/>
        <w:keepNext/>
        <w:keepLines/>
      </w:pPr>
      <w:r>
        <w:t>If this Lease ends under this paragraph </w:t>
      </w:r>
      <w:r>
        <w:rPr>
          <w:b/>
        </w:rPr>
        <w:fldChar w:fldCharType="begin"/>
      </w:r>
      <w:r>
        <w:rPr>
          <w:b/>
        </w:rPr>
        <w:instrText xml:space="preserve"> REF _Ref499563142 \r \h  \* MERGEFORMAT </w:instrText>
      </w:r>
      <w:r>
        <w:rPr>
          <w:b/>
        </w:rPr>
      </w:r>
      <w:r>
        <w:rPr>
          <w:b/>
        </w:rPr>
        <w:fldChar w:fldCharType="separate"/>
      </w:r>
      <w:r>
        <w:rPr>
          <w:b/>
        </w:rPr>
        <w:t>4</w:t>
      </w:r>
      <w:r>
        <w:rPr>
          <w:b/>
        </w:rPr>
        <w:fldChar w:fldCharType="end"/>
      </w:r>
      <w:r>
        <w:t>:</w:t>
      </w:r>
    </w:p>
    <w:p w:rsidR="006320BF" w:rsidRDefault="0014079B">
      <w:pPr>
        <w:pStyle w:val="SHScheduleText3"/>
      </w:pPr>
      <w:r>
        <w:t>that will not affect the rights of any party for any prior breaches;</w:t>
      </w:r>
    </w:p>
    <w:p w:rsidR="006320BF" w:rsidRDefault="0014079B">
      <w:pPr>
        <w:pStyle w:val="SHScheduleText3"/>
      </w:pPr>
      <w:r>
        <w:t>the Tenant must give vacant possession of the Premises to the Landlord; and</w:t>
      </w:r>
    </w:p>
    <w:p w:rsidR="006320BF" w:rsidRDefault="0014079B">
      <w:pPr>
        <w:pStyle w:val="SHScheduleText3"/>
      </w:pPr>
      <w:r>
        <w:t>the Landlord will be entitled to retain all insurance moneys.</w:t>
      </w:r>
    </w:p>
    <w:p w:rsidR="006320BF" w:rsidRDefault="0014079B" w:rsidP="0014079B">
      <w:pPr>
        <w:pStyle w:val="SHScheduleText1"/>
        <w:keepNext/>
        <w:keepLines/>
      </w:pPr>
      <w:bookmarkStart w:id="344" w:name="_Ref401310868"/>
      <w:r>
        <w:rPr>
          <w:b/>
        </w:rPr>
        <w:lastRenderedPageBreak/>
        <w:t>Turnover rent</w:t>
      </w:r>
      <w:bookmarkEnd w:id="344"/>
    </w:p>
    <w:p w:rsidR="006320BF" w:rsidRDefault="0014079B">
      <w:pPr>
        <w:pStyle w:val="SHParagraph1"/>
      </w:pPr>
      <w:r>
        <w:t xml:space="preserve">Until the arrangements in </w:t>
      </w:r>
      <w:r>
        <w:rPr>
          <w:b/>
        </w:rPr>
        <w:fldChar w:fldCharType="begin"/>
      </w:r>
      <w:r>
        <w:rPr>
          <w:b/>
        </w:rPr>
        <w:instrText xml:space="preserve"> REF _Ref498960089 \r \h  \* MERGEFORMAT </w:instrText>
      </w:r>
      <w:r>
        <w:rPr>
          <w:b/>
        </w:rPr>
      </w:r>
      <w:r>
        <w:rPr>
          <w:b/>
        </w:rPr>
        <w:fldChar w:fldCharType="separate"/>
      </w:r>
      <w:r>
        <w:rPr>
          <w:b/>
        </w:rPr>
        <w:t>Schedule 9</w:t>
      </w:r>
      <w:r>
        <w:rPr>
          <w:b/>
        </w:rPr>
        <w:fldChar w:fldCharType="end"/>
      </w:r>
      <w:r>
        <w:t xml:space="preserve"> come to an end in accordance with paragraph </w:t>
      </w:r>
      <w:r>
        <w:rPr>
          <w:b/>
        </w:rPr>
        <w:fldChar w:fldCharType="begin"/>
      </w:r>
      <w:r>
        <w:rPr>
          <w:b/>
        </w:rPr>
        <w:instrText xml:space="preserve"> REF _Ref368299245 \n \h  \* MERGEFORMAT </w:instrText>
      </w:r>
      <w:r>
        <w:rPr>
          <w:b/>
        </w:rPr>
      </w:r>
      <w:r>
        <w:rPr>
          <w:b/>
        </w:rPr>
        <w:fldChar w:fldCharType="separate"/>
      </w:r>
      <w:r>
        <w:rPr>
          <w:b/>
        </w:rPr>
        <w:t>11</w:t>
      </w:r>
      <w:r>
        <w:rPr>
          <w:b/>
        </w:rPr>
        <w:fldChar w:fldCharType="end"/>
      </w:r>
      <w:r>
        <w:rPr>
          <w:b/>
        </w:rPr>
        <w:t xml:space="preserve"> of </w:t>
      </w:r>
      <w:r>
        <w:rPr>
          <w:b/>
        </w:rPr>
        <w:fldChar w:fldCharType="begin"/>
      </w:r>
      <w:r>
        <w:rPr>
          <w:b/>
        </w:rPr>
        <w:instrText xml:space="preserve"> REF _Ref498960089 \n \h  \* MERGEFORMAT </w:instrText>
      </w:r>
      <w:r>
        <w:rPr>
          <w:b/>
        </w:rPr>
      </w:r>
      <w:r>
        <w:rPr>
          <w:b/>
        </w:rPr>
        <w:fldChar w:fldCharType="separate"/>
      </w:r>
      <w:r>
        <w:rPr>
          <w:b/>
        </w:rPr>
        <w:t>Schedule 9</w:t>
      </w:r>
      <w:r>
        <w:rPr>
          <w:b/>
        </w:rPr>
        <w:fldChar w:fldCharType="end"/>
      </w:r>
      <w:r>
        <w:t>, references in this Schedule </w:t>
      </w:r>
      <w:r>
        <w:t>to the Main Rent will be read as references to the Base Rent and the Turnover Rent.</w:t>
      </w:r>
    </w:p>
    <w:p w:rsidR="006320BF" w:rsidRDefault="006320BF">
      <w:pPr>
        <w:pStyle w:val="SHNormal"/>
      </w:pP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p>
    <w:p w:rsidR="006320BF" w:rsidRDefault="006320BF">
      <w:pPr>
        <w:pStyle w:val="SHScheduleHeading"/>
      </w:pPr>
      <w:bookmarkStart w:id="345" w:name="_Toc536773145"/>
      <w:bookmarkStart w:id="346" w:name="_Ref498961727"/>
      <w:bookmarkStart w:id="347" w:name="_Toc50542254"/>
      <w:bookmarkEnd w:id="345"/>
      <w:bookmarkEnd w:id="347"/>
    </w:p>
    <w:p w:rsidR="006320BF" w:rsidRDefault="0014079B">
      <w:pPr>
        <w:pStyle w:val="SHScheduleSubHeading"/>
      </w:pPr>
      <w:bookmarkStart w:id="348" w:name="_Toc536773146"/>
      <w:bookmarkStart w:id="349" w:name="_Toc50542255"/>
      <w:bookmarkEnd w:id="346"/>
      <w:r>
        <w:t>Title Matters</w:t>
      </w:r>
      <w:bookmarkEnd w:id="348"/>
      <w:bookmarkEnd w:id="349"/>
    </w:p>
    <w:p w:rsidR="006320BF" w:rsidRDefault="0014079B" w:rsidP="0014079B">
      <w:pPr>
        <w:pStyle w:val="SHScheduleText1"/>
        <w:keepNext/>
        <w:keepLines/>
      </w:pPr>
      <w:r>
        <w:t>[</w:t>
      </w:r>
      <w:r>
        <w:rPr>
          <w:b/>
        </w:rPr>
        <w:t>Variations to the title guarantee</w:t>
      </w:r>
      <w:r w:rsidRPr="0014079B">
        <w:rPr>
          <w:rStyle w:val="FootnoteReference"/>
        </w:rPr>
        <w:footnoteReference w:id="123"/>
      </w:r>
    </w:p>
    <w:p w:rsidR="006320BF" w:rsidRDefault="0014079B">
      <w:pPr>
        <w:pStyle w:val="SHScheduleText2"/>
      </w:pPr>
      <w:r>
        <w:t>For the purposes of section 6</w:t>
      </w:r>
      <w:r>
        <w:t>(2) of the 1</w:t>
      </w:r>
      <w:r>
        <w:t>994 </w:t>
      </w:r>
      <w:r>
        <w:t>Act:</w:t>
      </w:r>
    </w:p>
    <w:p w:rsidR="006320BF" w:rsidRDefault="0014079B">
      <w:pPr>
        <w:pStyle w:val="SHScheduleText3"/>
      </w:pPr>
      <w:r>
        <w:rPr>
          <w:bCs/>
        </w:rPr>
        <w:t>all</w:t>
      </w:r>
      <w:r>
        <w:t xml:space="preserve"> entries made in any public regis</w:t>
      </w:r>
      <w:r>
        <w:t>ter that a prudent tenant would inspect will be treated as within the actual knowledge of the Tenant;</w:t>
      </w:r>
    </w:p>
    <w:p w:rsidR="006320BF" w:rsidRDefault="0014079B">
      <w:pPr>
        <w:pStyle w:val="SHScheduleText3"/>
      </w:pPr>
      <w:r>
        <w:t>section 6</w:t>
      </w:r>
      <w:r>
        <w:t>(3) of the 1</w:t>
      </w:r>
      <w:r>
        <w:t>994 </w:t>
      </w:r>
      <w:r>
        <w:t>Act will not apply; and</w:t>
      </w:r>
    </w:p>
    <w:p w:rsidR="006320BF" w:rsidRDefault="0014079B">
      <w:pPr>
        <w:pStyle w:val="SHScheduleText3"/>
      </w:pPr>
      <w:r>
        <w:t>the Tenant will be treated as having actual knowledge of any matters that would be disclosed by an inspec</w:t>
      </w:r>
      <w:r>
        <w:t>tion of the Premises.</w:t>
      </w:r>
    </w:p>
    <w:p w:rsidR="006320BF" w:rsidRDefault="0014079B">
      <w:pPr>
        <w:pStyle w:val="SHScheduleText2"/>
      </w:pPr>
      <w:r>
        <w:t>The title guarantee will not apply in respect of the title to tenant’</w:t>
      </w:r>
      <w:r>
        <w:t>s fixtures.</w:t>
      </w:r>
    </w:p>
    <w:p w:rsidR="006320BF" w:rsidRDefault="0014079B">
      <w:pPr>
        <w:pStyle w:val="SHScheduleText2"/>
      </w:pPr>
      <w:r>
        <w:t>[The Tenant will be responsible for the Landlord’</w:t>
      </w:r>
      <w:r>
        <w:t>s costs incurred in complying with the covenant set out in section 2</w:t>
      </w:r>
      <w:r>
        <w:t>(1)(b) of the 1</w:t>
      </w:r>
      <w:r>
        <w:t>994 </w:t>
      </w:r>
      <w:r>
        <w:t>Act.]</w:t>
      </w:r>
    </w:p>
    <w:p w:rsidR="006320BF" w:rsidRDefault="0014079B">
      <w:pPr>
        <w:pStyle w:val="SHScheduleText2"/>
      </w:pPr>
      <w:r>
        <w:t>[The covena</w:t>
      </w:r>
      <w:r>
        <w:t>nts set out in section 2 </w:t>
      </w:r>
      <w:r>
        <w:t>of the 1</w:t>
      </w:r>
      <w:r>
        <w:t>994 </w:t>
      </w:r>
      <w:r>
        <w:t>Act will not imply any obligation on the Landlord to do anything to enable the Tenant to obtain any title at the Land Registry other than a good leasehold title.</w:t>
      </w:r>
      <w:r w:rsidRPr="0014079B">
        <w:rPr>
          <w:rStyle w:val="FootnoteReference"/>
        </w:rPr>
        <w:footnoteReference w:id="124"/>
      </w:r>
      <w:r>
        <w:t>]</w:t>
      </w:r>
    </w:p>
    <w:p w:rsidR="006320BF" w:rsidRDefault="0014079B">
      <w:pPr>
        <w:pStyle w:val="SHScheduleText2"/>
      </w:pPr>
      <w:r>
        <w:t>[The covenants set out in section 4</w:t>
      </w:r>
      <w:r>
        <w:t>(1)(b) of the 1</w:t>
      </w:r>
      <w:r>
        <w:t>994 </w:t>
      </w:r>
      <w:r>
        <w:t>Act will not extend to any breach of the tenant’</w:t>
      </w:r>
      <w:r>
        <w:t>s obligations in the Head Lease relating to the physical state of the Premises or the Building or the Estate.</w:t>
      </w:r>
      <w:r w:rsidRPr="0014079B">
        <w:rPr>
          <w:rStyle w:val="FootnoteReference"/>
        </w:rPr>
        <w:footnoteReference w:id="125"/>
      </w:r>
      <w:r>
        <w:t>]]</w:t>
      </w:r>
    </w:p>
    <w:p w:rsidR="006320BF" w:rsidRDefault="0014079B" w:rsidP="0014079B">
      <w:pPr>
        <w:pStyle w:val="SHScheduleText1"/>
        <w:keepNext/>
        <w:keepLines/>
        <w:rPr>
          <w:b/>
        </w:rPr>
      </w:pPr>
      <w:r>
        <w:rPr>
          <w:b/>
        </w:rPr>
        <w:t>Register entries</w:t>
      </w:r>
    </w:p>
    <w:p w:rsidR="006320BF" w:rsidRDefault="0014079B">
      <w:pPr>
        <w:pStyle w:val="SHParagraph1"/>
      </w:pPr>
      <w:r>
        <w:t xml:space="preserve">The matters contained or referred to in title number[S] [TITLE NUMBER(S)] as </w:t>
      </w:r>
      <w:r>
        <w:t>shown on the attached official copy entries</w:t>
      </w:r>
      <w:r w:rsidRPr="0014079B">
        <w:rPr>
          <w:rStyle w:val="FootnoteReference"/>
        </w:rPr>
        <w:footnoteReference w:id="126"/>
      </w:r>
      <w:r>
        <w:t xml:space="preserve"> other than [ENTRY NUMBERS].</w:t>
      </w:r>
    </w:p>
    <w:p w:rsidR="006320BF" w:rsidRDefault="0014079B" w:rsidP="0014079B">
      <w:pPr>
        <w:pStyle w:val="SHScheduleText1"/>
        <w:keepNext/>
        <w:keepLines/>
        <w:rPr>
          <w:b/>
        </w:rPr>
      </w:pPr>
      <w:r>
        <w:rPr>
          <w:b/>
        </w:rPr>
        <w:t>Other deeds and documents</w:t>
      </w:r>
    </w:p>
    <w:p w:rsidR="006320BF" w:rsidRDefault="0014079B">
      <w:pPr>
        <w:pStyle w:val="SHParagraph1"/>
      </w:pPr>
      <w:r>
        <w:t>The matters contained or referred to in the following deeds and documents:</w:t>
      </w:r>
    </w:p>
    <w:tbl>
      <w:tblPr>
        <w:tblW w:w="0" w:type="auto"/>
        <w:tblInd w:w="850" w:type="dxa"/>
        <w:tblLayout w:type="fixed"/>
        <w:tblCellMar>
          <w:left w:w="56" w:type="dxa"/>
          <w:right w:w="56" w:type="dxa"/>
        </w:tblCellMar>
        <w:tblLook w:val="0000" w:firstRow="0" w:lastRow="0" w:firstColumn="0" w:lastColumn="0" w:noHBand="0" w:noVBand="0"/>
      </w:tblPr>
      <w:tblGrid>
        <w:gridCol w:w="1333"/>
        <w:gridCol w:w="2976"/>
        <w:gridCol w:w="4025"/>
      </w:tblGrid>
      <w:tr w:rsidR="006320BF">
        <w:tc>
          <w:tcPr>
            <w:tcW w:w="1333" w:type="dxa"/>
            <w:shd w:val="clear" w:color="auto" w:fill="auto"/>
          </w:tcPr>
          <w:p w:rsidR="006320BF" w:rsidRDefault="0014079B">
            <w:pPr>
              <w:pStyle w:val="SHNormal"/>
            </w:pPr>
            <w:r>
              <w:rPr>
                <w:b/>
              </w:rPr>
              <w:t>Date</w:t>
            </w:r>
          </w:p>
        </w:tc>
        <w:tc>
          <w:tcPr>
            <w:tcW w:w="2976" w:type="dxa"/>
            <w:shd w:val="clear" w:color="auto" w:fill="auto"/>
          </w:tcPr>
          <w:p w:rsidR="006320BF" w:rsidRDefault="0014079B">
            <w:pPr>
              <w:pStyle w:val="SHNormal"/>
            </w:pPr>
            <w:r>
              <w:rPr>
                <w:b/>
              </w:rPr>
              <w:t>Document</w:t>
            </w:r>
          </w:p>
        </w:tc>
        <w:tc>
          <w:tcPr>
            <w:tcW w:w="4025" w:type="dxa"/>
            <w:shd w:val="clear" w:color="auto" w:fill="auto"/>
          </w:tcPr>
          <w:p w:rsidR="006320BF" w:rsidRDefault="0014079B">
            <w:pPr>
              <w:pStyle w:val="SHNormal"/>
            </w:pPr>
            <w:r>
              <w:rPr>
                <w:b/>
              </w:rPr>
              <w:t>Parties</w:t>
            </w:r>
          </w:p>
        </w:tc>
      </w:tr>
    </w:tbl>
    <w:p w:rsidR="006320BF" w:rsidRDefault="006320BF">
      <w:pPr>
        <w:pStyle w:val="SHNormal"/>
      </w:pP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p>
    <w:p w:rsidR="006320BF" w:rsidRDefault="006320BF">
      <w:pPr>
        <w:pStyle w:val="SHScheduleHeading"/>
      </w:pPr>
      <w:bookmarkStart w:id="350" w:name="_Toc536773147"/>
      <w:bookmarkStart w:id="351" w:name="_Ref498963659"/>
      <w:bookmarkStart w:id="352" w:name="_Toc50542256"/>
      <w:bookmarkEnd w:id="350"/>
      <w:bookmarkEnd w:id="352"/>
    </w:p>
    <w:p w:rsidR="006320BF" w:rsidRDefault="0014079B">
      <w:pPr>
        <w:pStyle w:val="SHScheduleSubHeading"/>
      </w:pPr>
      <w:bookmarkStart w:id="353" w:name="_Toc536773148"/>
      <w:bookmarkStart w:id="354" w:name="_Toc50542257"/>
      <w:bookmarkEnd w:id="351"/>
      <w:r>
        <w:t>Works</w:t>
      </w:r>
      <w:r w:rsidRPr="0014079B">
        <w:rPr>
          <w:rStyle w:val="FootnoteReference"/>
          <w:b/>
        </w:rPr>
        <w:footnoteReference w:id="127"/>
      </w:r>
      <w:bookmarkEnd w:id="353"/>
      <w:bookmarkEnd w:id="354"/>
    </w:p>
    <w:p w:rsidR="006320BF" w:rsidRDefault="0014079B" w:rsidP="0014079B">
      <w:pPr>
        <w:pStyle w:val="SHScheduleText1"/>
        <w:keepNext/>
        <w:keepLines/>
        <w:rPr>
          <w:b/>
        </w:rPr>
      </w:pPr>
      <w:bookmarkStart w:id="355" w:name="_Ref355780842"/>
      <w:r>
        <w:rPr>
          <w:b/>
        </w:rPr>
        <w:t>Defined terms</w:t>
      </w:r>
      <w:bookmarkEnd w:id="355"/>
    </w:p>
    <w:p w:rsidR="006320BF" w:rsidRDefault="0014079B">
      <w:pPr>
        <w:pStyle w:val="SHParagraph1"/>
      </w:pPr>
      <w:r>
        <w:t xml:space="preserve">This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uses the following definitions:</w:t>
      </w:r>
    </w:p>
    <w:p w:rsidR="006320BF" w:rsidRDefault="0014079B">
      <w:pPr>
        <w:pStyle w:val="SHNormal"/>
        <w:keepNext/>
        <w:rPr>
          <w:b/>
        </w:rPr>
      </w:pPr>
      <w:bookmarkStart w:id="356" w:name="_Ref322356762"/>
      <w:r>
        <w:rPr>
          <w:b/>
        </w:rPr>
        <w:t>“</w:t>
      </w:r>
      <w:r>
        <w:rPr>
          <w:b/>
        </w:rPr>
        <w:t>CDM Regulations”</w:t>
      </w:r>
    </w:p>
    <w:p w:rsidR="006320BF" w:rsidRDefault="0014079B">
      <w:pPr>
        <w:pStyle w:val="SHParagraph1"/>
      </w:pPr>
      <w:r>
        <w:t>the Construction (Design and Management) Regulations 2</w:t>
      </w:r>
      <w:r>
        <w:t>015.</w:t>
      </w:r>
      <w:bookmarkEnd w:id="356"/>
    </w:p>
    <w:p w:rsidR="006320BF" w:rsidRDefault="0014079B">
      <w:pPr>
        <w:pStyle w:val="SHNormal"/>
        <w:keepNext/>
        <w:rPr>
          <w:b/>
        </w:rPr>
      </w:pPr>
      <w:bookmarkStart w:id="357" w:name="_Ref322356807"/>
      <w:r>
        <w:rPr>
          <w:b/>
        </w:rPr>
        <w:t>“</w:t>
      </w:r>
      <w:r>
        <w:rPr>
          <w:b/>
        </w:rPr>
        <w:t>Consents”</w:t>
      </w:r>
    </w:p>
    <w:p w:rsidR="006320BF" w:rsidRDefault="0014079B">
      <w:pPr>
        <w:pStyle w:val="SHParagraph1"/>
      </w:pPr>
      <w:r>
        <w:t>all necessa</w:t>
      </w:r>
      <w:r>
        <w:t>ry permissions, licences and approvals for the Permitted Works under the Planning Acts, the building and fire regulations, and any other statute, bye law or regulation of any competent authority and under any covenants or provisions affecting the Premises,</w:t>
      </w:r>
      <w:r>
        <w:t xml:space="preserve"> the Building or the Estate and as otherwise required from owners, tenants or occupiers of any part of the Building, the Estate or any adjoining premises.</w:t>
      </w:r>
      <w:bookmarkEnd w:id="357"/>
    </w:p>
    <w:p w:rsidR="006320BF" w:rsidRDefault="0014079B">
      <w:pPr>
        <w:pStyle w:val="SHNormal"/>
        <w:rPr>
          <w:b/>
        </w:rPr>
      </w:pPr>
      <w:r>
        <w:rPr>
          <w:b/>
        </w:rPr>
        <w:t>“</w:t>
      </w:r>
      <w:r>
        <w:rPr>
          <w:b/>
        </w:rPr>
        <w:t>Prohibited Materials”</w:t>
      </w:r>
    </w:p>
    <w:p w:rsidR="006320BF" w:rsidRDefault="0014079B">
      <w:pPr>
        <w:pStyle w:val="SHParagraph1"/>
      </w:pPr>
      <w:r>
        <w:t>any products or materials that:</w:t>
      </w:r>
    </w:p>
    <w:p w:rsidR="006320BF" w:rsidRDefault="0014079B">
      <w:pPr>
        <w:pStyle w:val="SHDefinitiona"/>
        <w:numPr>
          <w:ilvl w:val="0"/>
          <w:numId w:val="65"/>
        </w:numPr>
      </w:pPr>
      <w:r>
        <w:t xml:space="preserve">do not conform to relevant British and </w:t>
      </w:r>
      <w:r>
        <w:t>European standards or codes of practice; or</w:t>
      </w:r>
    </w:p>
    <w:p w:rsidR="006320BF" w:rsidRDefault="0014079B">
      <w:pPr>
        <w:pStyle w:val="SHDefinitiona"/>
        <w:numPr>
          <w:ilvl w:val="0"/>
          <w:numId w:val="65"/>
        </w:numPr>
      </w:pPr>
      <w:r>
        <w:t xml:space="preserve">are generally known within the construction industry at the time of specification to be deleterious to health and safety or the durability of buildings or structures in the particular circumstances in which </w:t>
      </w:r>
      <w:r>
        <w:t>they are specified for use.</w:t>
      </w:r>
    </w:p>
    <w:p w:rsidR="006320BF" w:rsidRDefault="0014079B" w:rsidP="0014079B">
      <w:pPr>
        <w:pStyle w:val="SHScheduleText1"/>
        <w:keepNext/>
        <w:keepLines/>
        <w:rPr>
          <w:b/>
        </w:rPr>
      </w:pPr>
      <w:r>
        <w:rPr>
          <w:b/>
        </w:rPr>
        <w:t>Tenant’</w:t>
      </w:r>
      <w:r>
        <w:rPr>
          <w:b/>
        </w:rPr>
        <w:t>s obligations in relation to Permitted Works</w:t>
      </w:r>
    </w:p>
    <w:p w:rsidR="006320BF" w:rsidRDefault="0014079B">
      <w:pPr>
        <w:pStyle w:val="SHScheduleText2"/>
      </w:pPr>
      <w:r>
        <w:t>Before starting any Permitted Works the Tenant must:</w:t>
      </w:r>
    </w:p>
    <w:p w:rsidR="006320BF" w:rsidRDefault="0014079B">
      <w:pPr>
        <w:pStyle w:val="SHScheduleText3"/>
      </w:pPr>
      <w:r>
        <w:t>obtain and provide the Landlord with copies of any Consents that are required before they are begun;</w:t>
      </w:r>
    </w:p>
    <w:p w:rsidR="006320BF" w:rsidRDefault="0014079B">
      <w:pPr>
        <w:pStyle w:val="SHScheduleText3"/>
      </w:pPr>
      <w:r>
        <w:t xml:space="preserve">fulfil any conditions </w:t>
      </w:r>
      <w:r>
        <w:t>in the Consents required to be fulfilled before they are begun;</w:t>
      </w:r>
    </w:p>
    <w:p w:rsidR="006320BF" w:rsidRDefault="0014079B">
      <w:pPr>
        <w:pStyle w:val="SHScheduleText3"/>
      </w:pPr>
      <w:r>
        <w:t>comply with its obligations in clause </w:t>
      </w:r>
      <w:r>
        <w:rPr>
          <w:b/>
        </w:rPr>
        <w:fldChar w:fldCharType="begin"/>
      </w:r>
      <w:r>
        <w:rPr>
          <w:b/>
        </w:rPr>
        <w:instrText xml:space="preserve"> REF _Ref386636093 \r \h  \* MERGEFORMAT </w:instrText>
      </w:r>
      <w:r>
        <w:rPr>
          <w:b/>
        </w:rPr>
      </w:r>
      <w:r>
        <w:rPr>
          <w:b/>
        </w:rPr>
        <w:fldChar w:fldCharType="separate"/>
      </w:r>
      <w:r>
        <w:rPr>
          <w:b/>
        </w:rPr>
        <w:t>4.20.4</w:t>
      </w:r>
      <w:r>
        <w:rPr>
          <w:b/>
        </w:rPr>
        <w:fldChar w:fldCharType="end"/>
      </w:r>
      <w:r>
        <w:t>;</w:t>
      </w:r>
    </w:p>
    <w:p w:rsidR="006320BF" w:rsidRDefault="0014079B">
      <w:pPr>
        <w:pStyle w:val="SHScheduleText3"/>
      </w:pPr>
      <w:r>
        <w:t>notify the Landlord of the date on whi</w:t>
      </w:r>
      <w:r>
        <w:t>ch the Tenant intends to start the Permitted Works;</w:t>
      </w:r>
    </w:p>
    <w:p w:rsidR="006320BF" w:rsidRDefault="0014079B">
      <w:pPr>
        <w:pStyle w:val="SHScheduleText3"/>
      </w:pPr>
      <w:r>
        <w:t>provide the Landlord with any information relating to the Permitted Works as may be required by its insurers; and</w:t>
      </w:r>
    </w:p>
    <w:p w:rsidR="006320BF" w:rsidRDefault="0014079B">
      <w:pPr>
        <w:pStyle w:val="SHScheduleText3"/>
      </w:pPr>
      <w:r>
        <w:t>ensure that it or its building contractor has put in place public liability and employers’</w:t>
      </w:r>
      <w:r>
        <w:t xml:space="preserve"> liability insurance of at least £[5] million in respect of each claim and provided the Landlord with a summary of the main terms of the insurance and evidence that the premiums have been paid.</w:t>
      </w:r>
    </w:p>
    <w:p w:rsidR="006320BF" w:rsidRDefault="0014079B">
      <w:pPr>
        <w:pStyle w:val="SHScheduleText2"/>
      </w:pPr>
      <w:r>
        <w:t>If it starts any Permitted Works, the Tenant must carry out an</w:t>
      </w:r>
      <w:r>
        <w:t>d complete them:</w:t>
      </w:r>
    </w:p>
    <w:p w:rsidR="006320BF" w:rsidRDefault="0014079B">
      <w:pPr>
        <w:pStyle w:val="SHScheduleText3"/>
      </w:pPr>
      <w:r>
        <w:t>diligently and without interruption, and in any event before the End Date;</w:t>
      </w:r>
      <w:r w:rsidRPr="0014079B">
        <w:rPr>
          <w:rStyle w:val="FootnoteReference"/>
        </w:rPr>
        <w:footnoteReference w:id="128"/>
      </w:r>
    </w:p>
    <w:p w:rsidR="006320BF" w:rsidRDefault="0014079B">
      <w:pPr>
        <w:pStyle w:val="SHScheduleText3"/>
      </w:pPr>
      <w:r>
        <w:lastRenderedPageBreak/>
        <w:t>in accordance with any drawings, specifications and other documents relating to the Permitted Works that the Landlord has approved;</w:t>
      </w:r>
    </w:p>
    <w:p w:rsidR="006320BF" w:rsidRDefault="0014079B">
      <w:pPr>
        <w:pStyle w:val="SHScheduleText3"/>
      </w:pPr>
      <w:r>
        <w:t>in a good and workmanlike mann</w:t>
      </w:r>
      <w:r>
        <w:t>er and with good quality materials;</w:t>
      </w:r>
    </w:p>
    <w:p w:rsidR="006320BF" w:rsidRDefault="0014079B">
      <w:pPr>
        <w:pStyle w:val="SHScheduleText3"/>
      </w:pPr>
      <w:r>
        <w:t>[in accordance with the reasonable principles, standards and guidelines set out in any relevant guide or handbook published by the Landlord from time to time for tenant’</w:t>
      </w:r>
      <w:r>
        <w:t>s works carried out at the Building or the Estate;]</w:t>
      </w:r>
    </w:p>
    <w:p w:rsidR="006320BF" w:rsidRDefault="0014079B">
      <w:pPr>
        <w:pStyle w:val="SHScheduleText3"/>
      </w:pPr>
      <w:r>
        <w:t>without using Prohibited Materials;</w:t>
      </w:r>
    </w:p>
    <w:p w:rsidR="006320BF" w:rsidRDefault="0014079B">
      <w:pPr>
        <w:pStyle w:val="SHScheduleText3"/>
      </w:pPr>
      <w:r>
        <w:t>in compliance with the Consents and all Acts (including the Planning Acts) and with the requirements of the insurers of the Estate and the Premises and (where applicable) of any competent authority or utility provider;</w:t>
      </w:r>
    </w:p>
    <w:p w:rsidR="006320BF" w:rsidRDefault="0014079B">
      <w:pPr>
        <w:pStyle w:val="SHScheduleText3"/>
      </w:pPr>
      <w:r>
        <w:t>without affecting the structural integrity of the Building;</w:t>
      </w:r>
    </w:p>
    <w:p w:rsidR="006320BF" w:rsidRDefault="0014079B">
      <w:pPr>
        <w:pStyle w:val="SHScheduleText3"/>
      </w:pPr>
      <w:r>
        <w:t>with as little interference as reasonably practicable to the owners and occupiers of any other parts of the Building, the Estate or any adjoining premises; and</w:t>
      </w:r>
    </w:p>
    <w:p w:rsidR="006320BF" w:rsidRDefault="0014079B">
      <w:pPr>
        <w:pStyle w:val="SHScheduleText3"/>
      </w:pPr>
      <w:r>
        <w:t>in compliance, to the extent applica</w:t>
      </w:r>
      <w:r>
        <w:t>ble, with the CDM Regulations.</w:t>
      </w:r>
    </w:p>
    <w:p w:rsidR="006320BF" w:rsidRDefault="0014079B">
      <w:pPr>
        <w:pStyle w:val="SHScheduleText2"/>
      </w:pPr>
      <w:r>
        <w:t>The Tenant must make good immediately any physical damage caused by carrying out the Permitted Works.</w:t>
      </w:r>
    </w:p>
    <w:p w:rsidR="006320BF" w:rsidRDefault="0014079B">
      <w:pPr>
        <w:pStyle w:val="SHScheduleText2"/>
      </w:pPr>
      <w:r>
        <w:t>The Tenant must permit the Landlord to enter the Premises to inspect the progress of the Permitted Works.</w:t>
      </w:r>
    </w:p>
    <w:p w:rsidR="006320BF" w:rsidRDefault="0014079B">
      <w:pPr>
        <w:pStyle w:val="SHScheduleText2"/>
      </w:pPr>
      <w:r>
        <w:t>Until practical c</w:t>
      </w:r>
      <w:r>
        <w:t>ompletion of the Permitted Works, the Tenant must:</w:t>
      </w:r>
    </w:p>
    <w:p w:rsidR="006320BF" w:rsidRDefault="0014079B">
      <w:pPr>
        <w:pStyle w:val="SHScheduleText3"/>
      </w:pPr>
      <w:r>
        <w:t>insure any Permitted Works for their full reinstatement cost (including professional fees) against loss or damage by the Insured Risks with a reputable insurer and provide the Landlord with a summary of th</w:t>
      </w:r>
      <w:r>
        <w:t>e main terms of the insurance; and</w:t>
      </w:r>
    </w:p>
    <w:p w:rsidR="006320BF" w:rsidRDefault="0014079B">
      <w:pPr>
        <w:pStyle w:val="SHScheduleText3"/>
      </w:pPr>
      <w:r>
        <w:t>reinstate any of the Permitted Works that are damaged or destroyed before their completion.</w:t>
      </w:r>
    </w:p>
    <w:p w:rsidR="006320BF" w:rsidRDefault="0014079B">
      <w:pPr>
        <w:pStyle w:val="SHScheduleText2"/>
      </w:pPr>
      <w:bookmarkStart w:id="358" w:name="_Ref358201880"/>
      <w:bookmarkStart w:id="359" w:name="_Ref499016372"/>
      <w:r>
        <w:t>Where the Landlord has given the Landlord’</w:t>
      </w:r>
      <w:r>
        <w:t>s consent to any Permitted Works, the Tenant must comply with any additional obligation</w:t>
      </w:r>
      <w:r>
        <w:t>s in relation to those Permitted Works that the Landlord lawfully imposes on the Tenant in giving the Landlord’</w:t>
      </w:r>
      <w:r>
        <w:t>s consent.</w:t>
      </w:r>
      <w:bookmarkEnd w:id="358"/>
      <w:r w:rsidRPr="0014079B">
        <w:rPr>
          <w:rStyle w:val="FootnoteReference"/>
        </w:rPr>
        <w:footnoteReference w:id="129"/>
      </w:r>
      <w:bookmarkEnd w:id="359"/>
    </w:p>
    <w:p w:rsidR="006320BF" w:rsidRDefault="0014079B">
      <w:pPr>
        <w:pStyle w:val="SHScheduleText2"/>
      </w:pPr>
      <w:r>
        <w:t>As soon as reasonably practicable following completion of the Permitted Works the Tenant must:</w:t>
      </w:r>
    </w:p>
    <w:p w:rsidR="006320BF" w:rsidRDefault="0014079B">
      <w:pPr>
        <w:pStyle w:val="SHScheduleText3"/>
      </w:pPr>
      <w:r>
        <w:t xml:space="preserve">notify the Landlord of their </w:t>
      </w:r>
      <w:r>
        <w:t>completion;</w:t>
      </w:r>
    </w:p>
    <w:p w:rsidR="006320BF" w:rsidRDefault="0014079B">
      <w:pPr>
        <w:pStyle w:val="SHScheduleText3"/>
      </w:pPr>
      <w:r>
        <w:t>obtain any Consents that are required on their completion;</w:t>
      </w:r>
    </w:p>
    <w:p w:rsidR="006320BF" w:rsidRDefault="0014079B">
      <w:pPr>
        <w:pStyle w:val="SHScheduleText3"/>
      </w:pPr>
      <w:r>
        <w:t>remove all debris and equipment used in carrying out the Permitted Works;</w:t>
      </w:r>
    </w:p>
    <w:p w:rsidR="006320BF" w:rsidRDefault="0014079B">
      <w:pPr>
        <w:pStyle w:val="SHScheduleText3"/>
      </w:pPr>
      <w:r>
        <w:t>notify the Landlord of the cost of the Permitted Works;</w:t>
      </w:r>
    </w:p>
    <w:p w:rsidR="006320BF" w:rsidRDefault="0014079B">
      <w:pPr>
        <w:pStyle w:val="SHScheduleText3"/>
      </w:pPr>
      <w:r>
        <w:t>permit the Landlord to enter the Premises to inspect th</w:t>
      </w:r>
      <w:r>
        <w:t>e completed Permitted Works;</w:t>
      </w:r>
    </w:p>
    <w:p w:rsidR="006320BF" w:rsidRDefault="0014079B">
      <w:pPr>
        <w:pStyle w:val="SHScheduleText3"/>
      </w:pPr>
      <w:r>
        <w:t>supply the Landlord with two complete sets of as-built plans showing the Permitted Works; and</w:t>
      </w:r>
    </w:p>
    <w:p w:rsidR="006320BF" w:rsidRDefault="0014079B">
      <w:pPr>
        <w:pStyle w:val="SHScheduleText3"/>
      </w:pPr>
      <w:bookmarkStart w:id="360" w:name="_Ref356813424"/>
      <w:bookmarkStart w:id="361" w:name="_Ref499016218"/>
      <w:r>
        <w:lastRenderedPageBreak/>
        <w:t>ensure that the Landlord is able to use and reproduce the as-built plans for any lawful purpose</w:t>
      </w:r>
      <w:bookmarkEnd w:id="360"/>
      <w:r>
        <w:t>.</w:t>
      </w:r>
      <w:bookmarkEnd w:id="361"/>
    </w:p>
    <w:p w:rsidR="006320BF" w:rsidRDefault="0014079B">
      <w:pPr>
        <w:pStyle w:val="SHScheduleText2"/>
      </w:pPr>
      <w:r>
        <w:t xml:space="preserve">If the CDM Regulations apply to the </w:t>
      </w:r>
      <w:r>
        <w:t>Permitted Works, the Tenant must:</w:t>
      </w:r>
    </w:p>
    <w:p w:rsidR="006320BF" w:rsidRDefault="0014079B">
      <w:pPr>
        <w:pStyle w:val="SHScheduleText3"/>
      </w:pPr>
      <w:r>
        <w:t>comply with them and ensure that any person involved in the management, design and construction of the Permitted Works complies with their respective obligations under the CDM Regulations;</w:t>
      </w:r>
    </w:p>
    <w:p w:rsidR="006320BF" w:rsidRDefault="0014079B">
      <w:pPr>
        <w:pStyle w:val="SHScheduleText3"/>
      </w:pPr>
      <w:r>
        <w:t xml:space="preserve">if the Landlord would be treated </w:t>
      </w:r>
      <w:r>
        <w:t>as a client for the purposes of the CDM Regulations, agree to be treated as the only client in respect of the Permitted Works; and</w:t>
      </w:r>
    </w:p>
    <w:p w:rsidR="006320BF" w:rsidRDefault="0014079B">
      <w:pPr>
        <w:pStyle w:val="SHScheduleText3"/>
      </w:pPr>
      <w:r>
        <w:t>on completion of the Permitted Works provide the Landlord with a copy of any health and safety file relating to the Permitted</w:t>
      </w:r>
      <w:r>
        <w:t xml:space="preserve"> Works and deliver the original file to the Landlord at the End Date.</w:t>
      </w:r>
    </w:p>
    <w:p w:rsidR="006320BF" w:rsidRDefault="0014079B">
      <w:pPr>
        <w:pStyle w:val="SHScheduleText2"/>
      </w:pPr>
      <w:r>
        <w:t>If the Permitted Works invalidate or materially adversely affect an existing EPC or require the commissioning of an EPC, the Tenant must (at the Landlord’</w:t>
      </w:r>
      <w:r>
        <w:t>s option):</w:t>
      </w:r>
    </w:p>
    <w:p w:rsidR="006320BF" w:rsidRDefault="0014079B">
      <w:pPr>
        <w:pStyle w:val="SHScheduleText3"/>
      </w:pPr>
      <w:r>
        <w:t xml:space="preserve">commission an EPC </w:t>
      </w:r>
      <w:r>
        <w:t>from an assessor approved by the Landlord and give the Landlord written details of the unique reference number for that EPC; or</w:t>
      </w:r>
    </w:p>
    <w:p w:rsidR="006320BF" w:rsidRDefault="0014079B">
      <w:pPr>
        <w:pStyle w:val="SHScheduleText3"/>
      </w:pPr>
      <w:r>
        <w:t>pay the Landlord’</w:t>
      </w:r>
      <w:r>
        <w:t>s costs of commissioning an EPC.</w:t>
      </w:r>
    </w:p>
    <w:p w:rsidR="006320BF" w:rsidRDefault="0014079B">
      <w:pPr>
        <w:pStyle w:val="SHScheduleText2"/>
      </w:pPr>
      <w:r>
        <w:t>[The Tenant must label all Plant installed outside the Premises as part of the</w:t>
      </w:r>
      <w:r>
        <w:t xml:space="preserve"> Permitted Works in the manner requested by the Landlord and must not place any other signs or advertisements on the Plant other than signs that are legally required to be displayed on the Plant.</w:t>
      </w:r>
      <w:r w:rsidRPr="0014079B">
        <w:rPr>
          <w:rStyle w:val="FootnoteReference"/>
        </w:rPr>
        <w:footnoteReference w:id="130"/>
      </w:r>
      <w:r>
        <w:t>]</w:t>
      </w:r>
    </w:p>
    <w:p w:rsidR="006320BF" w:rsidRDefault="0014079B" w:rsidP="0014079B">
      <w:pPr>
        <w:pStyle w:val="SHScheduleText1"/>
        <w:keepNext/>
        <w:keepLines/>
        <w:rPr>
          <w:b/>
        </w:rPr>
      </w:pPr>
      <w:r>
        <w:rPr>
          <w:b/>
        </w:rPr>
        <w:t>No warranty relating to Permitted Works</w:t>
      </w:r>
    </w:p>
    <w:p w:rsidR="006320BF" w:rsidRDefault="0014079B">
      <w:pPr>
        <w:pStyle w:val="SHScheduleText2"/>
      </w:pPr>
      <w:r>
        <w:t>The Landlord give</w:t>
      </w:r>
      <w:r>
        <w:t>s no express or implied warranty (and the Tenant acknowledges that the Tenant must satisfy itself):</w:t>
      </w:r>
    </w:p>
    <w:p w:rsidR="006320BF" w:rsidRDefault="0014079B">
      <w:pPr>
        <w:pStyle w:val="SHScheduleText3"/>
      </w:pPr>
      <w:r>
        <w:t>as to the suitability, safety, adequacy or quality of the design or method of construction of any Permitted Works;</w:t>
      </w:r>
    </w:p>
    <w:p w:rsidR="006320BF" w:rsidRDefault="0014079B">
      <w:pPr>
        <w:pStyle w:val="SHScheduleText3"/>
      </w:pPr>
      <w:r>
        <w:t xml:space="preserve">that any Permitted Works may lawfully be </w:t>
      </w:r>
      <w:r>
        <w:t>carried out;</w:t>
      </w:r>
    </w:p>
    <w:p w:rsidR="006320BF" w:rsidRDefault="0014079B">
      <w:pPr>
        <w:pStyle w:val="SHScheduleText3"/>
      </w:pPr>
      <w:r>
        <w:t>that the structure, fabric or facilities of the Premises or the Building are able to accommodate any Permitted Works; or</w:t>
      </w:r>
    </w:p>
    <w:p w:rsidR="006320BF" w:rsidRDefault="0014079B">
      <w:pPr>
        <w:pStyle w:val="SHScheduleText3"/>
      </w:pPr>
      <w:r>
        <w:t>that any of the services supplying the Premises, the Building or the Estate will have sufficient capacity for and will not</w:t>
      </w:r>
      <w:r>
        <w:t xml:space="preserve"> be adversely affected by any Permitted Works.</w:t>
      </w:r>
    </w:p>
    <w:p w:rsidR="006320BF" w:rsidRDefault="006320BF">
      <w:pPr>
        <w:pStyle w:val="SHNormal"/>
      </w:pP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bookmarkStart w:id="362" w:name="_Ref322094759"/>
    </w:p>
    <w:p w:rsidR="006320BF" w:rsidRDefault="006320BF">
      <w:pPr>
        <w:pStyle w:val="SHScheduleHeading"/>
      </w:pPr>
      <w:bookmarkStart w:id="363" w:name="_Toc536773149"/>
      <w:bookmarkStart w:id="364" w:name="_Ref498963039"/>
      <w:bookmarkStart w:id="365" w:name="_Toc50542258"/>
      <w:bookmarkEnd w:id="362"/>
      <w:bookmarkEnd w:id="363"/>
      <w:bookmarkEnd w:id="365"/>
    </w:p>
    <w:p w:rsidR="006320BF" w:rsidRDefault="0014079B">
      <w:pPr>
        <w:pStyle w:val="SHScheduleSubHeading"/>
      </w:pPr>
      <w:bookmarkStart w:id="366" w:name="_Toc536773150"/>
      <w:bookmarkStart w:id="367" w:name="_Toc50542259"/>
      <w:bookmarkEnd w:id="364"/>
      <w:r>
        <w:t>Sustainability</w:t>
      </w:r>
      <w:r w:rsidRPr="0014079B">
        <w:rPr>
          <w:rStyle w:val="FootnoteReference"/>
          <w:b/>
        </w:rPr>
        <w:footnoteReference w:id="131"/>
      </w:r>
      <w:bookmarkEnd w:id="366"/>
      <w:bookmarkEnd w:id="367"/>
    </w:p>
    <w:p w:rsidR="006320BF" w:rsidRDefault="0014079B" w:rsidP="0014079B">
      <w:pPr>
        <w:pStyle w:val="SHScheduleText1"/>
        <w:keepNext/>
        <w:keepLines/>
        <w:rPr>
          <w:b/>
        </w:rPr>
      </w:pPr>
      <w:bookmarkStart w:id="368" w:name="_Ref322092820"/>
      <w:r>
        <w:rPr>
          <w:b/>
        </w:rPr>
        <w:t>Co-operation to improve Environmental Performance</w:t>
      </w:r>
    </w:p>
    <w:p w:rsidR="006320BF" w:rsidRDefault="0014079B">
      <w:pPr>
        <w:pStyle w:val="SHScheduleText2"/>
      </w:pPr>
      <w:r>
        <w:t>The Landlord and the Tenant confirm that they:</w:t>
      </w:r>
    </w:p>
    <w:p w:rsidR="006320BF" w:rsidRDefault="0014079B">
      <w:pPr>
        <w:pStyle w:val="SHScheduleText3"/>
      </w:pPr>
      <w:r>
        <w:t xml:space="preserve">wish to promote and improve the Environmental Performance of the </w:t>
      </w:r>
      <w:r>
        <w:t>Premises, the Building and the Estate; and</w:t>
      </w:r>
    </w:p>
    <w:p w:rsidR="006320BF" w:rsidRDefault="0014079B">
      <w:pPr>
        <w:pStyle w:val="SHScheduleText3"/>
      </w:pPr>
      <w:r>
        <w:t>wish to co-operate with each other (without legal obligation) to identify appropriate strategies for the improvement of the Environmental Performance of the Premises, the Building and the Estate.</w:t>
      </w:r>
    </w:p>
    <w:p w:rsidR="006320BF" w:rsidRDefault="0014079B" w:rsidP="0014079B">
      <w:pPr>
        <w:pStyle w:val="SHScheduleText1"/>
        <w:keepNext/>
        <w:keepLines/>
      </w:pPr>
      <w:r>
        <w:rPr>
          <w:b/>
        </w:rPr>
        <w:t>Environmental for</w:t>
      </w:r>
      <w:r>
        <w:rPr>
          <w:b/>
        </w:rPr>
        <w:t>um</w:t>
      </w:r>
    </w:p>
    <w:p w:rsidR="006320BF" w:rsidRDefault="0014079B" w:rsidP="0014079B">
      <w:pPr>
        <w:pStyle w:val="SHScheduleText2"/>
        <w:keepNext/>
        <w:keepLines/>
      </w:pPr>
      <w:r>
        <w:t xml:space="preserve">The Landlord [may][must] provide an environmental forum (the </w:t>
      </w:r>
      <w:r>
        <w:rPr>
          <w:b/>
          <w:bCs/>
        </w:rPr>
        <w:t>“</w:t>
      </w:r>
      <w:r>
        <w:rPr>
          <w:b/>
          <w:bCs/>
        </w:rPr>
        <w:t>Forum”</w:t>
      </w:r>
      <w:r>
        <w:t>) that will meet on a regular basis to:</w:t>
      </w:r>
    </w:p>
    <w:p w:rsidR="006320BF" w:rsidRDefault="0014079B">
      <w:pPr>
        <w:pStyle w:val="SHScheduleText3"/>
      </w:pPr>
      <w:r>
        <w:t>consider the adequacy and improvement of data sharing on energy and water use, waste production and recycling;</w:t>
      </w:r>
    </w:p>
    <w:p w:rsidR="006320BF" w:rsidRDefault="0014079B">
      <w:pPr>
        <w:pStyle w:val="SHScheduleText3"/>
      </w:pPr>
      <w:r>
        <w:t>review the Environmental Performan</w:t>
      </w:r>
      <w:r>
        <w:t>ce of the Lettable Units, the Building and the Estate;</w:t>
      </w:r>
    </w:p>
    <w:p w:rsidR="006320BF" w:rsidRDefault="0014079B">
      <w:pPr>
        <w:pStyle w:val="SHScheduleText3"/>
      </w:pPr>
      <w:r>
        <w:t>agree targets and strategies for a travel plan for travelling to and from the Building and the Estate; and</w:t>
      </w:r>
    </w:p>
    <w:p w:rsidR="006320BF" w:rsidRDefault="0014079B">
      <w:pPr>
        <w:pStyle w:val="SHScheduleText3"/>
      </w:pPr>
      <w:r>
        <w:t>agree targets and strategies to improve the Environmental Performance of the Lettable Units, t</w:t>
      </w:r>
      <w:r>
        <w:t>he Building and the Estate.</w:t>
      </w:r>
    </w:p>
    <w:p w:rsidR="006320BF" w:rsidRDefault="0014079B">
      <w:pPr>
        <w:pStyle w:val="SHScheduleText2"/>
      </w:pPr>
      <w:r>
        <w:t>The Forum may take any form that affords an appropriate means of communication and exchange of views, whether by meeting in person or not.</w:t>
      </w:r>
    </w:p>
    <w:p w:rsidR="006320BF" w:rsidRDefault="0014079B">
      <w:pPr>
        <w:pStyle w:val="SHScheduleText2"/>
      </w:pPr>
      <w:r>
        <w:t>The Landlord and the Tenant will each nominate a suitable person to participate in the Fo</w:t>
      </w:r>
      <w:r>
        <w:t xml:space="preserve">rum.  </w:t>
      </w:r>
      <w:r>
        <w:t>They will try to ensure that their nominees attend and participate in any Forum meetings or discussions of which appropriate advance notice has been given.</w:t>
      </w:r>
    </w:p>
    <w:p w:rsidR="006320BF" w:rsidRDefault="0014079B">
      <w:pPr>
        <w:pStyle w:val="SHScheduleText2"/>
      </w:pPr>
      <w:r>
        <w:t>All tenants of the Building and the Estate will be entitled to attend and take part in the For</w:t>
      </w:r>
      <w:r>
        <w:t>um.</w:t>
      </w:r>
    </w:p>
    <w:p w:rsidR="006320BF" w:rsidRDefault="0014079B">
      <w:pPr>
        <w:pStyle w:val="SHScheduleText2"/>
      </w:pPr>
      <w:r>
        <w:t>[The Landlord and the Tenant may agree to allow third parties to participate in the Forum for a specified period or for a specified purpose.]</w:t>
      </w:r>
    </w:p>
    <w:p w:rsidR="006320BF" w:rsidRDefault="0014079B">
      <w:pPr>
        <w:pStyle w:val="SHScheduleText2"/>
      </w:pPr>
      <w:r>
        <w:t>[The Landlord will try to ensure that a representative of any managing agents appointed by the Landlord attend</w:t>
      </w:r>
      <w:r>
        <w:t>s and participates in any Forum meetings or discussions of which appropriate advance notice has been given.]</w:t>
      </w:r>
    </w:p>
    <w:p w:rsidR="006320BF" w:rsidRDefault="0014079B">
      <w:pPr>
        <w:pStyle w:val="SHScheduleText2"/>
      </w:pPr>
      <w:r>
        <w:t>Where any of the issues considered, reviewed or agreed in the Forum relate exclusively to the Premises, either the Landlord or the Tenant may reque</w:t>
      </w:r>
      <w:r>
        <w:t>st that these are discussed between them and their authorised agents only (and not with any other permitted participants in the Forum).</w:t>
      </w:r>
    </w:p>
    <w:p w:rsidR="006320BF" w:rsidRDefault="0014079B" w:rsidP="0014079B">
      <w:pPr>
        <w:pStyle w:val="SHScheduleText1"/>
        <w:keepNext/>
        <w:keepLines/>
        <w:rPr>
          <w:b/>
        </w:rPr>
      </w:pPr>
      <w:bookmarkStart w:id="369" w:name="_Ref386188892"/>
      <w:r>
        <w:rPr>
          <w:b/>
        </w:rPr>
        <w:t>Data sharing</w:t>
      </w:r>
      <w:bookmarkEnd w:id="369"/>
    </w:p>
    <w:p w:rsidR="006320BF" w:rsidRDefault="0014079B">
      <w:pPr>
        <w:pStyle w:val="SHScheduleText2"/>
      </w:pPr>
      <w:r>
        <w:t>The Landlord and the Tenant will share the Environmental Performance data they hold relating to the Premise</w:t>
      </w:r>
      <w:r>
        <w:t xml:space="preserve">s, the Building and the Estate.  </w:t>
      </w:r>
      <w:r>
        <w:t xml:space="preserve">This data will be shared on a regular basis [not </w:t>
      </w:r>
      <w:r>
        <w:lastRenderedPageBreak/>
        <w:t>less frequently than quarterly] with each other, with any managing agents appointed by the Landlord and with any third party that the Landlord and the Tenant agree should rec</w:t>
      </w:r>
      <w:r>
        <w:t>eive the data.</w:t>
      </w:r>
    </w:p>
    <w:p w:rsidR="006320BF" w:rsidRDefault="0014079B">
      <w:pPr>
        <w:pStyle w:val="SHScheduleText2"/>
      </w:pPr>
      <w:r>
        <w:t>Unless they are under a statutory disclosure obligation, the Landlord and the Tenant must keep the data shared under this clause </w:t>
      </w:r>
      <w:r>
        <w:t xml:space="preserve">confidential.  </w:t>
      </w:r>
      <w:r>
        <w:t>They will use that data only for the purpose of:</w:t>
      </w:r>
    </w:p>
    <w:p w:rsidR="006320BF" w:rsidRDefault="0014079B">
      <w:pPr>
        <w:pStyle w:val="SHScheduleText3"/>
      </w:pPr>
      <w:r>
        <w:t>monitoring and improving the Environmental Perfo</w:t>
      </w:r>
      <w:r>
        <w:t>rmance of the Premises, the Building and the Estate; and</w:t>
      </w:r>
    </w:p>
    <w:p w:rsidR="006320BF" w:rsidRDefault="0014079B">
      <w:pPr>
        <w:pStyle w:val="SHScheduleText3"/>
      </w:pPr>
      <w:r>
        <w:t>measuring the Environmental Performance of the Premises, the Building and the Estate against any agreed targets.</w:t>
      </w:r>
    </w:p>
    <w:p w:rsidR="006320BF" w:rsidRDefault="0014079B" w:rsidP="0014079B">
      <w:pPr>
        <w:pStyle w:val="SHScheduleText2"/>
        <w:keepNext/>
        <w:keepLines/>
      </w:pPr>
      <w:r>
        <w:t>Nothing in this paragraph </w:t>
      </w:r>
      <w:r>
        <w:fldChar w:fldCharType="begin"/>
      </w:r>
      <w:r>
        <w:instrText xml:space="preserve"> REF _Ref386188892 \r \h  \* MERGEFORMAT </w:instrText>
      </w:r>
      <w:r>
        <w:fldChar w:fldCharType="separate"/>
      </w:r>
      <w:r w:rsidRPr="0014079B">
        <w:rPr>
          <w:b/>
          <w:bCs/>
        </w:rPr>
        <w:t>3</w:t>
      </w:r>
      <w:r>
        <w:fldChar w:fldCharType="end"/>
      </w:r>
      <w:r>
        <w:t xml:space="preserve"> will oblige the Landlord to disclose to the Tenant Environmental Performance data received from any other tenants or occupiers of the Building or the Estate.</w:t>
      </w:r>
    </w:p>
    <w:p w:rsidR="006320BF" w:rsidRDefault="0014079B">
      <w:pPr>
        <w:pStyle w:val="SHScheduleText2"/>
      </w:pPr>
      <w:r>
        <w:t>The Landlord will not disclose Environmental Pe</w:t>
      </w:r>
      <w:r>
        <w:t>rformance data provided by the Tenant to any other tenants or occupiers of the Building or the Estate.</w:t>
      </w:r>
    </w:p>
    <w:p w:rsidR="006320BF" w:rsidRDefault="0014079B" w:rsidP="0014079B">
      <w:pPr>
        <w:pStyle w:val="SHScheduleText2"/>
        <w:keepNext/>
        <w:keepLines/>
      </w:pPr>
      <w:r>
        <w:t>The Landlord must ensure any managing agents appointed by the Landlord are placed under a similar obligation to keep shared data confidential on the same</w:t>
      </w:r>
      <w:r>
        <w:t xml:space="preserve"> terms as this paragraph </w:t>
      </w:r>
      <w:r>
        <w:fldChar w:fldCharType="begin"/>
      </w:r>
      <w:r>
        <w:instrText xml:space="preserve"> REF _Ref386188892 \r \h  \* MERGEFORMAT </w:instrText>
      </w:r>
      <w:r>
        <w:fldChar w:fldCharType="separate"/>
      </w:r>
      <w:r w:rsidRPr="0014079B">
        <w:rPr>
          <w:b/>
          <w:bCs/>
        </w:rPr>
        <w:t>3</w:t>
      </w:r>
      <w:r>
        <w:fldChar w:fldCharType="end"/>
      </w:r>
      <w:r>
        <w:t>.</w:t>
      </w:r>
    </w:p>
    <w:p w:rsidR="006320BF" w:rsidRDefault="0014079B" w:rsidP="0014079B">
      <w:pPr>
        <w:pStyle w:val="SHScheduleText1"/>
        <w:keepNext/>
        <w:keepLines/>
        <w:rPr>
          <w:b/>
        </w:rPr>
      </w:pPr>
      <w:r>
        <w:rPr>
          <w:b/>
        </w:rPr>
        <w:t>Alterations</w:t>
      </w:r>
    </w:p>
    <w:p w:rsidR="006320BF" w:rsidRDefault="0014079B">
      <w:pPr>
        <w:pStyle w:val="SHScheduleText2"/>
      </w:pPr>
      <w:r>
        <w:t>Both the Landlord and the Tenant will take into consideration any impact on the Environmental Performance of the Premises and the Building from any proposed works to or at the Pr</w:t>
      </w:r>
      <w:r>
        <w:t>emises[ or the Building].</w:t>
      </w:r>
    </w:p>
    <w:p w:rsidR="006320BF" w:rsidRDefault="0014079B">
      <w:pPr>
        <w:pStyle w:val="SHScheduleText2"/>
      </w:pPr>
      <w:r>
        <w:t>The Tenant agrees to allow the Landlord (if the Landlord so wishes and upon reasonable prior notice) to install, at the Landlord’</w:t>
      </w:r>
      <w:r>
        <w:t>s own cost, separate metering of utilities used in the Common Parts </w:t>
      </w:r>
      <w:r>
        <w:t>and the Premises[ and the Landlor</w:t>
      </w:r>
      <w:r>
        <w:t>d agrees to allow the Tenant to install separate [sub-]metering of the utilities used in the Premises</w:t>
      </w:r>
      <w:r w:rsidRPr="0014079B">
        <w:rPr>
          <w:rStyle w:val="FootnoteReference"/>
        </w:rPr>
        <w:footnoteReference w:id="132"/>
      </w:r>
      <w:r>
        <w:t>].</w:t>
      </w:r>
    </w:p>
    <w:p w:rsidR="006320BF" w:rsidRDefault="006320BF">
      <w:pPr>
        <w:pStyle w:val="SHNormal"/>
      </w:pP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p>
    <w:p w:rsidR="006320BF" w:rsidRDefault="006320BF">
      <w:pPr>
        <w:pStyle w:val="SHScheduleHeading"/>
      </w:pPr>
      <w:bookmarkStart w:id="370" w:name="_Toc536773151"/>
      <w:bookmarkStart w:id="371" w:name="_Ref498963698"/>
      <w:bookmarkStart w:id="372" w:name="_Toc50542260"/>
      <w:bookmarkEnd w:id="370"/>
      <w:bookmarkEnd w:id="372"/>
    </w:p>
    <w:p w:rsidR="006320BF" w:rsidRDefault="0014079B">
      <w:pPr>
        <w:pStyle w:val="SHScheduleSubHeading"/>
      </w:pPr>
      <w:bookmarkStart w:id="373" w:name="_Toc536773152"/>
      <w:bookmarkStart w:id="374" w:name="_Toc50542261"/>
      <w:bookmarkEnd w:id="371"/>
      <w:r>
        <w:t>Underletting</w:t>
      </w:r>
      <w:bookmarkEnd w:id="373"/>
      <w:bookmarkEnd w:id="374"/>
    </w:p>
    <w:p w:rsidR="006320BF" w:rsidRDefault="0014079B" w:rsidP="0014079B">
      <w:pPr>
        <w:pStyle w:val="SHScheduleText1"/>
        <w:keepNext/>
        <w:keepLines/>
        <w:rPr>
          <w:b/>
        </w:rPr>
      </w:pPr>
      <w:bookmarkStart w:id="375" w:name="_Ref322356894"/>
      <w:bookmarkEnd w:id="368"/>
      <w:r>
        <w:rPr>
          <w:b/>
        </w:rPr>
        <w:t>Defined terms</w:t>
      </w:r>
      <w:bookmarkEnd w:id="375"/>
    </w:p>
    <w:p w:rsidR="006320BF" w:rsidRDefault="0014079B">
      <w:pPr>
        <w:pStyle w:val="SHParagraph1"/>
      </w:pPr>
      <w:r>
        <w:t xml:space="preserve">This </w:t>
      </w:r>
      <w:r>
        <w:rPr>
          <w:b/>
        </w:rPr>
        <w:fldChar w:fldCharType="begin"/>
      </w:r>
      <w:r>
        <w:rPr>
          <w:b/>
        </w:rPr>
        <w:instrText xml:space="preserve"> REF _Ref498963698 \n \h  \* MERGEFORMAT </w:instrText>
      </w:r>
      <w:r>
        <w:rPr>
          <w:b/>
        </w:rPr>
      </w:r>
      <w:r>
        <w:rPr>
          <w:b/>
        </w:rPr>
        <w:fldChar w:fldCharType="separate"/>
      </w:r>
      <w:r>
        <w:rPr>
          <w:b/>
        </w:rPr>
        <w:t>Schedule 8</w:t>
      </w:r>
      <w:r>
        <w:rPr>
          <w:b/>
        </w:rPr>
        <w:fldChar w:fldCharType="end"/>
      </w:r>
      <w:r>
        <w:t xml:space="preserve"> uses the following definitions:</w:t>
      </w:r>
    </w:p>
    <w:p w:rsidR="006320BF" w:rsidRDefault="0014079B">
      <w:pPr>
        <w:pStyle w:val="SHNormal"/>
        <w:keepNext/>
        <w:rPr>
          <w:b/>
        </w:rPr>
      </w:pPr>
      <w:r>
        <w:rPr>
          <w:b/>
        </w:rPr>
        <w:t>“</w:t>
      </w:r>
      <w:r>
        <w:rPr>
          <w:b/>
        </w:rPr>
        <w:t>Approved Underlease”</w:t>
      </w:r>
    </w:p>
    <w:p w:rsidR="006320BF" w:rsidRDefault="0014079B">
      <w:pPr>
        <w:pStyle w:val="SHParagraph1"/>
      </w:pPr>
      <w:r>
        <w:t>an underlease approved by the Landlord and, subject to any variations agreed by the Landlord in its absolute discretion:</w:t>
      </w:r>
    </w:p>
    <w:p w:rsidR="006320BF" w:rsidRDefault="0014079B">
      <w:pPr>
        <w:pStyle w:val="SHDefinitiona"/>
        <w:numPr>
          <w:ilvl w:val="0"/>
          <w:numId w:val="50"/>
        </w:numPr>
      </w:pPr>
      <w:r>
        <w:t xml:space="preserve">granted without </w:t>
      </w:r>
      <w:r>
        <w:t>any premium being received by the Tenant;</w:t>
      </w:r>
    </w:p>
    <w:p w:rsidR="006320BF" w:rsidRDefault="0014079B">
      <w:pPr>
        <w:pStyle w:val="SHDefinitiona"/>
      </w:pPr>
      <w:r>
        <w:t>reserving a market rent, taking into account the terms of the underletting;</w:t>
      </w:r>
    </w:p>
    <w:p w:rsidR="006320BF" w:rsidRDefault="0014079B">
      <w:pPr>
        <w:pStyle w:val="SHDefinitiona"/>
      </w:pPr>
      <w:r>
        <w:t>[for a term of not less than [NUMBER] years calculated from the date on which the underlease is completed;]</w:t>
      </w:r>
    </w:p>
    <w:p w:rsidR="006320BF" w:rsidRDefault="0014079B">
      <w:pPr>
        <w:pStyle w:val="SHDefinitiona"/>
      </w:pPr>
      <w:r>
        <w:t>lawfully excluded from the sec</w:t>
      </w:r>
      <w:r>
        <w:t>urity of tenure provisions of the 1</w:t>
      </w:r>
      <w:r>
        <w:t>954 </w:t>
      </w:r>
      <w:r>
        <w:t>Act [if it creates an underletting of a Permitted Part];</w:t>
      </w:r>
    </w:p>
    <w:p w:rsidR="006320BF" w:rsidRDefault="0014079B">
      <w:pPr>
        <w:pStyle w:val="SHDefinitiona"/>
      </w:pPr>
      <w:r>
        <w:t>containing provisions:</w:t>
      </w:r>
    </w:p>
    <w:p w:rsidR="006320BF" w:rsidRDefault="0014079B">
      <w:pPr>
        <w:pStyle w:val="SHDefinitioni"/>
      </w:pPr>
      <w:r>
        <w:t xml:space="preserve">requiring the Undertenant to pay as additional rent the whole or, in the case of an Underlease of a Permitted Part, a due proportion, of </w:t>
      </w:r>
      <w:r>
        <w:t>the Insurance Rent, Service Charge and other sums, excluding the Main Rent, payable by the Tenant under this Lease;</w:t>
      </w:r>
    </w:p>
    <w:p w:rsidR="006320BF" w:rsidRDefault="0014079B">
      <w:pPr>
        <w:pStyle w:val="SHDefinitioni"/>
      </w:pPr>
      <w:r>
        <w:t xml:space="preserve">for rent review at [five yearly] intervals and otherwise on the same terms as in </w:t>
      </w:r>
      <w:r>
        <w:rPr>
          <w:b/>
        </w:rPr>
        <w:fldChar w:fldCharType="begin"/>
      </w:r>
      <w:r>
        <w:rPr>
          <w:b/>
        </w:rPr>
        <w:instrText xml:space="preserve"> REF _Ref498961971 \n \h  \* MERGEFORMAT </w:instrText>
      </w:r>
      <w:r>
        <w:rPr>
          <w:b/>
        </w:rPr>
      </w:r>
      <w:r>
        <w:rPr>
          <w:b/>
        </w:rPr>
        <w:fldChar w:fldCharType="separate"/>
      </w:r>
      <w:r>
        <w:rPr>
          <w:b/>
        </w:rPr>
        <w:t>Schedule 2</w:t>
      </w:r>
      <w:r>
        <w:rPr>
          <w:b/>
        </w:rPr>
        <w:fldChar w:fldCharType="end"/>
      </w:r>
      <w:r>
        <w:t>; and</w:t>
      </w:r>
      <w:r w:rsidRPr="0014079B">
        <w:rPr>
          <w:rStyle w:val="FootnoteReference"/>
        </w:rPr>
        <w:footnoteReference w:id="133"/>
      </w:r>
    </w:p>
    <w:p w:rsidR="006320BF" w:rsidRDefault="0014079B">
      <w:pPr>
        <w:pStyle w:val="SHDefinitioni"/>
      </w:pPr>
      <w:r>
        <w:t>for change of use and alterations corresponding to those in this Lease;</w:t>
      </w:r>
    </w:p>
    <w:p w:rsidR="006320BF" w:rsidRDefault="0014079B">
      <w:pPr>
        <w:pStyle w:val="SHDefinitiona"/>
      </w:pPr>
      <w:r>
        <w:t xml:space="preserve">containing a covenant by the Undertenant not to assign the whole of the Underlet Premises without the prior written </w:t>
      </w:r>
      <w:r>
        <w:t>consent</w:t>
      </w:r>
      <w:r w:rsidRPr="0014079B">
        <w:rPr>
          <w:rStyle w:val="FootnoteReference"/>
        </w:rPr>
        <w:footnoteReference w:id="134"/>
      </w:r>
      <w:r>
        <w:t xml:space="preserve"> of the Landlord and the Tenant on terms corresponding to those in this Lease and a covenant not to assign part only of the Underlet Premises;</w:t>
      </w:r>
    </w:p>
    <w:p w:rsidR="006320BF" w:rsidRDefault="0014079B">
      <w:pPr>
        <w:pStyle w:val="SHDefinitiona"/>
      </w:pPr>
      <w:bookmarkStart w:id="376" w:name="_Ref409511632"/>
      <w:r>
        <w:t>[containing a covenant by the Undertenant not to create any Sub-Underlease of the whole or any part of t</w:t>
      </w:r>
      <w:r>
        <w:t>he Underlet Premises] OR [containing a covenant by the Undertenant not to create any Sub-Underlease of the whole of the Underlet Premises without the prior written consent of the Landlord and the Tenant and a covenant by the Undertenant not to create any S</w:t>
      </w:r>
      <w:r>
        <w:t>ub-Underlease of any part of the Underlet Premises] OR [containing a covenant by the Undertenant not to create any Sub-Underlease of the whole or any part of the Underlet Premises without the prior written consent of the Landlord and the Tenant];</w:t>
      </w:r>
      <w:r w:rsidRPr="0014079B">
        <w:rPr>
          <w:rStyle w:val="FootnoteReference"/>
        </w:rPr>
        <w:footnoteReference w:id="135"/>
      </w:r>
      <w:bookmarkEnd w:id="376"/>
    </w:p>
    <w:p w:rsidR="006320BF" w:rsidRDefault="0014079B">
      <w:pPr>
        <w:pStyle w:val="SHDefinitiona"/>
      </w:pPr>
      <w:r>
        <w:t>[</w:t>
      </w:r>
      <w:bookmarkStart w:id="377" w:name="_Ref535238761"/>
      <w:bookmarkStart w:id="378" w:name="_Ref409511619"/>
      <w:r>
        <w:t>contai</w:t>
      </w:r>
      <w:r>
        <w:t>ning provisions requiring any Sub-Underlease to contain:</w:t>
      </w:r>
      <w:bookmarkEnd w:id="377"/>
    </w:p>
    <w:p w:rsidR="006320BF" w:rsidRDefault="0014079B">
      <w:pPr>
        <w:pStyle w:val="SHDefinitioni"/>
      </w:pPr>
      <w:r>
        <w:t>a valid agreement to exclude the security of tenure provisions of the 1</w:t>
      </w:r>
      <w:r>
        <w:t>954 </w:t>
      </w:r>
      <w:r>
        <w:t>Act;</w:t>
      </w:r>
    </w:p>
    <w:p w:rsidR="006320BF" w:rsidRDefault="0014079B">
      <w:pPr>
        <w:pStyle w:val="SHDefinitioni"/>
      </w:pPr>
      <w:r>
        <w:lastRenderedPageBreak/>
        <w:t>obligations by the Sub-Undertenant not to assign the whole of the Sub-Underlet Premises without the prior written conse</w:t>
      </w:r>
      <w:r>
        <w:t>nt of the Landlord, the Tenant and the Undertenant and not to assign part of the Sub-Underlet Premises;</w:t>
      </w:r>
      <w:bookmarkEnd w:id="378"/>
    </w:p>
    <w:p w:rsidR="006320BF" w:rsidRDefault="0014079B">
      <w:pPr>
        <w:pStyle w:val="SHDefinitioni"/>
      </w:pPr>
      <w:r>
        <w:t>an absolute prohibition on the creation of further underleases of whole or part [except where the Sub-Underlease is of the whole of the Premises when th</w:t>
      </w:r>
      <w:r>
        <w:t>e Sub-Underlease may contain provisions permitting the creation of one further underlease of whole with the prior consent of the Landlord, the Tenant and the Undertenant but with the additional provision that no underleases of whole or part will be created</w:t>
      </w:r>
      <w:r>
        <w:t xml:space="preserve"> out of that further underlease];]</w:t>
      </w:r>
    </w:p>
    <w:p w:rsidR="006320BF" w:rsidRDefault="0014079B">
      <w:pPr>
        <w:pStyle w:val="SHDefinitiona"/>
      </w:pPr>
      <w:r>
        <w:t>if the Underlease is excluded from the security of tenure provisions of the 1</w:t>
      </w:r>
      <w:r>
        <w:t>954 </w:t>
      </w:r>
      <w:r>
        <w:t xml:space="preserve">Act, containing any other provisions that are reasonable in the context of the terms of this Lease and the nature of the proposed </w:t>
      </w:r>
      <w:r>
        <w:t>Underlease; and</w:t>
      </w:r>
    </w:p>
    <w:p w:rsidR="006320BF" w:rsidRDefault="0014079B">
      <w:pPr>
        <w:pStyle w:val="SHDefinitiona"/>
      </w:pPr>
      <w:r>
        <w:t>if the Underlease is not excluded from the security of tenure provisions of the 1</w:t>
      </w:r>
      <w:r>
        <w:t>954 </w:t>
      </w:r>
      <w:r>
        <w:t>Act, containing other provisions corresponding with those in this Lease;</w:t>
      </w:r>
    </w:p>
    <w:p w:rsidR="006320BF" w:rsidRDefault="0014079B">
      <w:pPr>
        <w:pStyle w:val="SHNormal"/>
        <w:keepNext/>
      </w:pPr>
      <w:r>
        <w:rPr>
          <w:b/>
        </w:rPr>
        <w:t>“</w:t>
      </w:r>
      <w:r>
        <w:rPr>
          <w:b/>
        </w:rPr>
        <w:t>Approved Undertenant”</w:t>
      </w:r>
      <w:r w:rsidRPr="0014079B">
        <w:rPr>
          <w:rStyle w:val="FootnoteReference"/>
        </w:rPr>
        <w:footnoteReference w:id="136"/>
      </w:r>
    </w:p>
    <w:p w:rsidR="006320BF" w:rsidRDefault="0014079B">
      <w:pPr>
        <w:pStyle w:val="SHParagraph1"/>
      </w:pPr>
      <w:r>
        <w:t>a person approved by the Landlord and who has entered int</w:t>
      </w:r>
      <w:r>
        <w:t>o a direct deed with the Landlord agreeing:</w:t>
      </w:r>
    </w:p>
    <w:p w:rsidR="006320BF" w:rsidRDefault="0014079B">
      <w:pPr>
        <w:pStyle w:val="SHDefinitiona"/>
        <w:numPr>
          <w:ilvl w:val="0"/>
          <w:numId w:val="51"/>
        </w:numPr>
      </w:pPr>
      <w:r>
        <w:t>to comply with the terms of the Approved Underlease; and</w:t>
      </w:r>
    </w:p>
    <w:p w:rsidR="006320BF" w:rsidRDefault="0014079B">
      <w:pPr>
        <w:pStyle w:val="SHDefinitiona"/>
      </w:pPr>
      <w:r>
        <w:t>to procure that any proposed assignee of the Underlet Premises enters into a direct deed in the same terms as set out in this definition of Approved Undert</w:t>
      </w:r>
      <w:r>
        <w:t>enant;</w:t>
      </w:r>
    </w:p>
    <w:p w:rsidR="006320BF" w:rsidRDefault="0014079B">
      <w:pPr>
        <w:pStyle w:val="SHNormal"/>
        <w:keepNext/>
      </w:pPr>
      <w:r>
        <w:t>[</w:t>
      </w:r>
      <w:r>
        <w:rPr>
          <w:b/>
        </w:rPr>
        <w:t>“</w:t>
      </w:r>
      <w:r>
        <w:rPr>
          <w:b/>
        </w:rPr>
        <w:t>Permitted Part”</w:t>
      </w:r>
    </w:p>
    <w:p w:rsidR="006320BF" w:rsidRDefault="0014079B">
      <w:pPr>
        <w:pStyle w:val="SHParagraph1"/>
      </w:pPr>
      <w:r>
        <w:t>any part of the Premises that the Landlord approves;</w:t>
      </w:r>
    </w:p>
    <w:p w:rsidR="006320BF" w:rsidRDefault="0014079B">
      <w:pPr>
        <w:pStyle w:val="SHParagraph1"/>
        <w:rPr>
          <w:b/>
          <w:bCs/>
        </w:rPr>
      </w:pPr>
      <w:r>
        <w:rPr>
          <w:b/>
          <w:bCs/>
        </w:rPr>
        <w:t>OR</w:t>
      </w:r>
    </w:p>
    <w:p w:rsidR="006320BF" w:rsidRDefault="0014079B">
      <w:pPr>
        <w:pStyle w:val="SHParagraph1"/>
      </w:pPr>
      <w:r>
        <w:t>any part of the Premises:</w:t>
      </w:r>
    </w:p>
    <w:p w:rsidR="006320BF" w:rsidRDefault="0014079B">
      <w:pPr>
        <w:pStyle w:val="SHDefinitiona"/>
        <w:numPr>
          <w:ilvl w:val="0"/>
          <w:numId w:val="53"/>
        </w:numPr>
      </w:pPr>
      <w:r>
        <w:t>that is self-contained;</w:t>
      </w:r>
    </w:p>
    <w:p w:rsidR="006320BF" w:rsidRDefault="0014079B">
      <w:pPr>
        <w:pStyle w:val="SHDefinitiona"/>
      </w:pPr>
      <w:r>
        <w:t>capable of separate beneficial occupation;</w:t>
      </w:r>
    </w:p>
    <w:p w:rsidR="006320BF" w:rsidRDefault="0014079B">
      <w:pPr>
        <w:pStyle w:val="SHDefinitiona"/>
      </w:pPr>
      <w:r>
        <w:t>having independent means of access, for general access and for servicing, from the public highway , from the Building Common Parts </w:t>
      </w:r>
      <w:r>
        <w:t xml:space="preserve">or from those parts of the Premises approved by the Landlord as common parts for the use and enjoyment of the Tenant and any </w:t>
      </w:r>
      <w:r>
        <w:t>permitted undertenants of the Premises;</w:t>
      </w:r>
    </w:p>
    <w:p w:rsidR="006320BF" w:rsidRDefault="0014079B">
      <w:pPr>
        <w:pStyle w:val="SHDefinitiona"/>
      </w:pPr>
      <w:r>
        <w:t>has a Gross Internal Area of not less than [NUMBER] square [feet] [metres] nor more than [NUMBER] square [feet] [metres]; and</w:t>
      </w:r>
    </w:p>
    <w:p w:rsidR="006320BF" w:rsidRDefault="0014079B">
      <w:pPr>
        <w:pStyle w:val="SHDefinitiona"/>
      </w:pPr>
      <w:r>
        <w:t>that, once underlet, leaves the remainder of the Premises self-contained and capable of se</w:t>
      </w:r>
      <w:r>
        <w:t>parate beneficial occupation with a Gross Internal Area of not less than [NUMBER] square [feet] [metres];]</w:t>
      </w:r>
    </w:p>
    <w:p w:rsidR="006320BF" w:rsidRDefault="0014079B">
      <w:pPr>
        <w:pStyle w:val="SHNormal"/>
        <w:keepNext/>
        <w:rPr>
          <w:b/>
        </w:rPr>
      </w:pPr>
      <w:r>
        <w:rPr>
          <w:b/>
        </w:rPr>
        <w:t>“</w:t>
      </w:r>
      <w:r>
        <w:rPr>
          <w:b/>
        </w:rPr>
        <w:t>Sub-Underlease”</w:t>
      </w:r>
    </w:p>
    <w:p w:rsidR="006320BF" w:rsidRDefault="0014079B">
      <w:pPr>
        <w:pStyle w:val="SHParagraph1"/>
      </w:pPr>
      <w:r>
        <w:t>any sub-underlease created out of an Underlease;</w:t>
      </w:r>
    </w:p>
    <w:p w:rsidR="006320BF" w:rsidRDefault="0014079B">
      <w:pPr>
        <w:pStyle w:val="SHNormal"/>
        <w:keepNext/>
        <w:rPr>
          <w:b/>
        </w:rPr>
      </w:pPr>
      <w:r>
        <w:rPr>
          <w:b/>
        </w:rPr>
        <w:lastRenderedPageBreak/>
        <w:t>“</w:t>
      </w:r>
      <w:r>
        <w:rPr>
          <w:b/>
        </w:rPr>
        <w:t>Sub-Underlet Premises”</w:t>
      </w:r>
    </w:p>
    <w:p w:rsidR="006320BF" w:rsidRDefault="0014079B">
      <w:pPr>
        <w:pStyle w:val="SHParagraph1"/>
      </w:pPr>
      <w:r>
        <w:t>the premises let by a Sub-Underlease;</w:t>
      </w:r>
    </w:p>
    <w:p w:rsidR="006320BF" w:rsidRDefault="0014079B">
      <w:pPr>
        <w:pStyle w:val="SHNormal"/>
        <w:keepNext/>
        <w:rPr>
          <w:b/>
        </w:rPr>
      </w:pPr>
      <w:r>
        <w:rPr>
          <w:b/>
        </w:rPr>
        <w:t>“</w:t>
      </w:r>
      <w:r>
        <w:rPr>
          <w:b/>
        </w:rPr>
        <w:t>Sub-Undertenant”</w:t>
      </w:r>
    </w:p>
    <w:p w:rsidR="006320BF" w:rsidRDefault="0014079B">
      <w:pPr>
        <w:pStyle w:val="SHParagraph1"/>
      </w:pPr>
      <w:r>
        <w:t>any</w:t>
      </w:r>
      <w:r>
        <w:t xml:space="preserve"> tenant under a Sub-Underlease;</w:t>
      </w:r>
    </w:p>
    <w:p w:rsidR="006320BF" w:rsidRDefault="0014079B">
      <w:pPr>
        <w:pStyle w:val="SHNormal"/>
        <w:keepNext/>
        <w:rPr>
          <w:b/>
        </w:rPr>
      </w:pPr>
      <w:r>
        <w:rPr>
          <w:b/>
        </w:rPr>
        <w:t>“</w:t>
      </w:r>
      <w:r>
        <w:rPr>
          <w:b/>
        </w:rPr>
        <w:t>Underlease”</w:t>
      </w:r>
    </w:p>
    <w:p w:rsidR="006320BF" w:rsidRDefault="0014079B">
      <w:pPr>
        <w:pStyle w:val="SHParagraph1"/>
      </w:pPr>
      <w:r>
        <w:t>the underlease granted following the approval of the Approved Underlease;</w:t>
      </w:r>
    </w:p>
    <w:p w:rsidR="006320BF" w:rsidRDefault="0014079B">
      <w:pPr>
        <w:pStyle w:val="SHNormal"/>
        <w:keepNext/>
        <w:rPr>
          <w:b/>
        </w:rPr>
      </w:pPr>
      <w:r>
        <w:rPr>
          <w:b/>
        </w:rPr>
        <w:t>“</w:t>
      </w:r>
      <w:r>
        <w:rPr>
          <w:b/>
        </w:rPr>
        <w:t>Underlet Premises”</w:t>
      </w:r>
    </w:p>
    <w:p w:rsidR="006320BF" w:rsidRDefault="0014079B">
      <w:pPr>
        <w:pStyle w:val="SHParagraph1"/>
      </w:pPr>
      <w:r>
        <w:t>the premises let by an Underlease; and</w:t>
      </w:r>
    </w:p>
    <w:p w:rsidR="006320BF" w:rsidRDefault="0014079B">
      <w:pPr>
        <w:pStyle w:val="SHNormal"/>
        <w:keepNext/>
        <w:rPr>
          <w:b/>
        </w:rPr>
      </w:pPr>
      <w:r>
        <w:rPr>
          <w:b/>
        </w:rPr>
        <w:t>“</w:t>
      </w:r>
      <w:r>
        <w:rPr>
          <w:b/>
        </w:rPr>
        <w:t>Undertenant”</w:t>
      </w:r>
    </w:p>
    <w:p w:rsidR="006320BF" w:rsidRDefault="0014079B">
      <w:pPr>
        <w:pStyle w:val="SHParagraph1"/>
      </w:pPr>
      <w:r>
        <w:t xml:space="preserve">the Approved Undertenant to whom the Tenant grants an </w:t>
      </w:r>
      <w:r>
        <w:t>Underlease.</w:t>
      </w:r>
    </w:p>
    <w:p w:rsidR="006320BF" w:rsidRDefault="0014079B" w:rsidP="0014079B">
      <w:pPr>
        <w:pStyle w:val="SHScheduleText1"/>
        <w:keepNext/>
        <w:keepLines/>
        <w:rPr>
          <w:b/>
        </w:rPr>
      </w:pPr>
      <w:r>
        <w:rPr>
          <w:b/>
        </w:rPr>
        <w:t>Right to underlet</w:t>
      </w:r>
    </w:p>
    <w:p w:rsidR="006320BF" w:rsidRDefault="0014079B" w:rsidP="0014079B">
      <w:pPr>
        <w:pStyle w:val="SHScheduleText2"/>
        <w:keepNext/>
        <w:keepLines/>
      </w:pPr>
      <w:r>
        <w:t>[Subject to paragraph </w:t>
      </w:r>
      <w:r>
        <w:fldChar w:fldCharType="begin"/>
      </w:r>
      <w:r>
        <w:rPr>
          <w:b/>
          <w:bCs/>
        </w:rPr>
        <w:instrText xml:space="preserve"> REF _Ref488911314 \n \h </w:instrText>
      </w:r>
      <w:r>
        <w:fldChar w:fldCharType="separate"/>
      </w:r>
      <w:r>
        <w:rPr>
          <w:b/>
          <w:bCs/>
        </w:rPr>
        <w:t>2.2</w:t>
      </w:r>
      <w:r>
        <w:fldChar w:fldCharType="end"/>
      </w:r>
      <w:r>
        <w:t>, the][The] Tenant may, with the Landlord’</w:t>
      </w:r>
      <w:r>
        <w:t>s consent, underlet the whole of the Premises [or the whole of a P</w:t>
      </w:r>
      <w:r>
        <w:t>ermitted Part] by an Approved Underlease to an Approved Undertenant.</w:t>
      </w:r>
    </w:p>
    <w:p w:rsidR="006320BF" w:rsidRDefault="0014079B">
      <w:pPr>
        <w:pStyle w:val="SHScheduleText2"/>
      </w:pPr>
      <w:r>
        <w:t>[</w:t>
      </w:r>
      <w:bookmarkStart w:id="379" w:name="_Ref488911314"/>
      <w:r>
        <w:t>The grant of an Underlease [or a Sub-Underlease] must not result in the Premises being divided into more than [NUMBER] self-contained units of occupation, taking into account any existin</w:t>
      </w:r>
      <w:r>
        <w:t>g Underleases [or Sub-Underleases].</w:t>
      </w:r>
      <w:bookmarkEnd w:id="379"/>
      <w:r>
        <w:t>]</w:t>
      </w:r>
    </w:p>
    <w:p w:rsidR="006320BF" w:rsidRDefault="0014079B" w:rsidP="0014079B">
      <w:pPr>
        <w:pStyle w:val="SHScheduleText1"/>
        <w:keepNext/>
        <w:keepLines/>
        <w:rPr>
          <w:b/>
        </w:rPr>
      </w:pPr>
      <w:r>
        <w:rPr>
          <w:b/>
        </w:rPr>
        <w:t>Obligations in relation to underleases</w:t>
      </w:r>
    </w:p>
    <w:p w:rsidR="006320BF" w:rsidRDefault="0014079B">
      <w:pPr>
        <w:pStyle w:val="SHScheduleText2"/>
      </w:pPr>
      <w:r>
        <w:t>The Tenant must not waive any material breach by an Undertenant of any terms of its Underlease [or by a Sub-Undertenant of any terms of its Sub-Underlease].</w:t>
      </w:r>
    </w:p>
    <w:p w:rsidR="006320BF" w:rsidRDefault="0014079B">
      <w:pPr>
        <w:pStyle w:val="SHScheduleText2"/>
      </w:pPr>
      <w:r>
        <w:t>The Tenant must not red</w:t>
      </w:r>
      <w:r>
        <w:t>uce, defer, accelerate or commute any rent payable under any Underlease.</w:t>
      </w:r>
    </w:p>
    <w:p w:rsidR="006320BF" w:rsidRDefault="0014079B">
      <w:pPr>
        <w:pStyle w:val="SHScheduleText2"/>
      </w:pPr>
      <w:r>
        <w:t>On any review of the rent payable under any Underlease, the Tenant must:</w:t>
      </w:r>
    </w:p>
    <w:p w:rsidR="006320BF" w:rsidRDefault="0014079B">
      <w:pPr>
        <w:pStyle w:val="SHScheduleText3"/>
      </w:pPr>
      <w:r>
        <w:t>review the rent payable under the Underlease in compliance with its terms;</w:t>
      </w:r>
    </w:p>
    <w:p w:rsidR="006320BF" w:rsidRDefault="0014079B">
      <w:pPr>
        <w:pStyle w:val="SHScheduleText3"/>
      </w:pPr>
      <w:r>
        <w:t>not agree the reviewed rent (or the</w:t>
      </w:r>
      <w:r>
        <w:t xml:space="preserve"> appointment of any third party to decide it) without the Landlord’</w:t>
      </w:r>
      <w:r>
        <w:t>s approval;</w:t>
      </w:r>
    </w:p>
    <w:p w:rsidR="006320BF" w:rsidRDefault="0014079B">
      <w:pPr>
        <w:pStyle w:val="SHScheduleText3"/>
      </w:pPr>
      <w:r>
        <w:t>include in the Tenant’</w:t>
      </w:r>
      <w:r>
        <w:t>s representations to any third party any representations that the Landlord may require; and</w:t>
      </w:r>
    </w:p>
    <w:p w:rsidR="006320BF" w:rsidRDefault="0014079B">
      <w:pPr>
        <w:pStyle w:val="SHScheduleText3"/>
      </w:pPr>
      <w:r>
        <w:t xml:space="preserve">notify the Landlord what the reviewed rent is within two weeks </w:t>
      </w:r>
      <w:r>
        <w:t>of its agreement or resolution by a third party.</w:t>
      </w:r>
    </w:p>
    <w:p w:rsidR="006320BF" w:rsidRDefault="0014079B">
      <w:pPr>
        <w:pStyle w:val="SHScheduleText2"/>
      </w:pPr>
      <w:r>
        <w:t>The Tenant must not vary the terms or accept any surrender of any Underlease without the Landlord’</w:t>
      </w:r>
      <w:r>
        <w:t>s approval.</w:t>
      </w:r>
    </w:p>
    <w:p w:rsidR="006320BF" w:rsidRDefault="006320BF">
      <w:pPr>
        <w:pStyle w:val="SHNormal"/>
      </w:pP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p>
    <w:p w:rsidR="006320BF" w:rsidRDefault="006320BF">
      <w:pPr>
        <w:pStyle w:val="SHScheduleHeading"/>
      </w:pPr>
      <w:bookmarkStart w:id="380" w:name="_Toc536773155"/>
      <w:bookmarkStart w:id="381" w:name="_Ref498960089"/>
      <w:bookmarkStart w:id="382" w:name="_Toc50542262"/>
      <w:bookmarkEnd w:id="380"/>
      <w:bookmarkEnd w:id="382"/>
    </w:p>
    <w:p w:rsidR="006320BF" w:rsidRDefault="0014079B">
      <w:pPr>
        <w:pStyle w:val="SHScheduleSubHeading"/>
      </w:pPr>
      <w:bookmarkStart w:id="383" w:name="_Toc536773156"/>
      <w:bookmarkStart w:id="384" w:name="_Toc50542263"/>
      <w:bookmarkEnd w:id="381"/>
      <w:r>
        <w:t>Base Rent and Turnover Rent</w:t>
      </w:r>
      <w:bookmarkEnd w:id="383"/>
      <w:bookmarkEnd w:id="384"/>
    </w:p>
    <w:p w:rsidR="006320BF" w:rsidRDefault="0014079B" w:rsidP="0014079B">
      <w:pPr>
        <w:pStyle w:val="SHScheduleText1"/>
        <w:keepNext/>
        <w:keepLines/>
        <w:rPr>
          <w:b/>
        </w:rPr>
      </w:pPr>
      <w:r>
        <w:rPr>
          <w:b/>
        </w:rPr>
        <w:t>Defined terms</w:t>
      </w:r>
    </w:p>
    <w:p w:rsidR="006320BF" w:rsidRDefault="0014079B">
      <w:pPr>
        <w:pStyle w:val="SHParagraph1"/>
      </w:pPr>
      <w:r>
        <w:t>This Schedule </w:t>
      </w:r>
      <w:r>
        <w:t>uses the follo</w:t>
      </w:r>
      <w:r>
        <w:t>wing definitions:</w:t>
      </w:r>
    </w:p>
    <w:p w:rsidR="006320BF" w:rsidRDefault="0014079B">
      <w:pPr>
        <w:pStyle w:val="SHNormal"/>
        <w:keepNext/>
        <w:rPr>
          <w:b/>
        </w:rPr>
      </w:pPr>
      <w:r>
        <w:rPr>
          <w:b/>
        </w:rPr>
        <w:t>“</w:t>
      </w:r>
      <w:r>
        <w:rPr>
          <w:b/>
        </w:rPr>
        <w:t>Annual Turnover Certificate”</w:t>
      </w:r>
    </w:p>
    <w:p w:rsidR="006320BF" w:rsidRDefault="0014079B">
      <w:pPr>
        <w:pStyle w:val="SHParagraph1"/>
      </w:pPr>
      <w:r>
        <w:t>the certificate to be provided by the Tenant in accordance with paragraph </w:t>
      </w:r>
      <w:r>
        <w:fldChar w:fldCharType="begin"/>
      </w:r>
      <w:r>
        <w:instrText xml:space="preserve"> REF _Ref270080680 \r \h  \* MERGEFORMAT </w:instrText>
      </w:r>
      <w:r>
        <w:fldChar w:fldCharType="separate"/>
      </w:r>
      <w:r w:rsidRPr="0014079B">
        <w:rPr>
          <w:b/>
          <w:bCs/>
        </w:rPr>
        <w:t>4.1</w:t>
      </w:r>
      <w:r>
        <w:fldChar w:fldCharType="end"/>
      </w:r>
      <w:r>
        <w:t>;</w:t>
      </w:r>
    </w:p>
    <w:p w:rsidR="006320BF" w:rsidRDefault="0014079B">
      <w:pPr>
        <w:pStyle w:val="SHNormal"/>
        <w:keepNext/>
        <w:rPr>
          <w:b/>
        </w:rPr>
      </w:pPr>
      <w:r>
        <w:rPr>
          <w:b/>
        </w:rPr>
        <w:t>“</w:t>
      </w:r>
      <w:r>
        <w:rPr>
          <w:b/>
        </w:rPr>
        <w:t>Authorised Group Company”</w:t>
      </w:r>
    </w:p>
    <w:p w:rsidR="006320BF" w:rsidRDefault="0014079B">
      <w:pPr>
        <w:pStyle w:val="SHParagraph1"/>
      </w:pPr>
      <w:r>
        <w:t>a Group Company of the Tenant who is carrying on materially the same trade or business as [NAME OF INITIAL TENANT];</w:t>
      </w:r>
      <w:r w:rsidRPr="0014079B">
        <w:rPr>
          <w:rStyle w:val="FootnoteReference"/>
        </w:rPr>
        <w:footnoteReference w:id="137"/>
      </w:r>
    </w:p>
    <w:p w:rsidR="006320BF" w:rsidRDefault="0014079B">
      <w:pPr>
        <w:pStyle w:val="SHNormal"/>
        <w:keepNext/>
        <w:rPr>
          <w:b/>
        </w:rPr>
      </w:pPr>
      <w:r>
        <w:rPr>
          <w:b/>
        </w:rPr>
        <w:t>“</w:t>
      </w:r>
      <w:r>
        <w:rPr>
          <w:b/>
        </w:rPr>
        <w:t>Base Rent”</w:t>
      </w:r>
    </w:p>
    <w:p w:rsidR="006320BF" w:rsidRDefault="0014079B">
      <w:pPr>
        <w:pStyle w:val="SHParagraph1"/>
      </w:pPr>
      <w:r>
        <w:t>[80%] of the Main Rent reserved under this Lease;</w:t>
      </w:r>
      <w:r w:rsidRPr="0014079B">
        <w:rPr>
          <w:rStyle w:val="FootnoteReference"/>
        </w:rPr>
        <w:footnoteReference w:id="138"/>
      </w:r>
    </w:p>
    <w:p w:rsidR="006320BF" w:rsidRDefault="0014079B">
      <w:pPr>
        <w:pStyle w:val="SHNormal"/>
        <w:keepNext/>
      </w:pPr>
      <w:r>
        <w:t>[</w:t>
      </w:r>
      <w:r>
        <w:rPr>
          <w:b/>
        </w:rPr>
        <w:t>“</w:t>
      </w:r>
      <w:r>
        <w:rPr>
          <w:b/>
        </w:rPr>
        <w:t>Default On-Account Payment”</w:t>
      </w:r>
      <w:r w:rsidRPr="0014079B">
        <w:rPr>
          <w:rStyle w:val="FootnoteReference"/>
        </w:rPr>
        <w:footnoteReference w:id="139"/>
      </w:r>
    </w:p>
    <w:p w:rsidR="006320BF" w:rsidRDefault="0014079B">
      <w:pPr>
        <w:pStyle w:val="SHParagraph1"/>
      </w:pPr>
      <w:r>
        <w:t xml:space="preserve">[AMOUNT IN </w:t>
      </w:r>
      <w:r>
        <w:t>FIGURES];</w:t>
      </w:r>
      <w:r w:rsidRPr="0014079B">
        <w:rPr>
          <w:rStyle w:val="FootnoteReference"/>
        </w:rPr>
        <w:footnoteReference w:id="140"/>
      </w:r>
      <w:r>
        <w:t>]</w:t>
      </w:r>
    </w:p>
    <w:p w:rsidR="006320BF" w:rsidRDefault="0014079B">
      <w:pPr>
        <w:pStyle w:val="SHNormal"/>
        <w:keepNext/>
        <w:rPr>
          <w:b/>
        </w:rPr>
      </w:pPr>
      <w:r>
        <w:rPr>
          <w:b/>
        </w:rPr>
        <w:t>“</w:t>
      </w:r>
      <w:r>
        <w:rPr>
          <w:b/>
        </w:rPr>
        <w:t>Normal Shopping Day”</w:t>
      </w:r>
    </w:p>
    <w:p w:rsidR="006320BF" w:rsidRDefault="0014079B">
      <w:pPr>
        <w:pStyle w:val="SHParagraph1"/>
      </w:pPr>
      <w:r>
        <w:t>any day on which [the majority of the shops within the Estate are open for business</w:t>
      </w:r>
      <w:r w:rsidRPr="0014079B">
        <w:rPr>
          <w:rStyle w:val="FootnoteReference"/>
        </w:rPr>
        <w:footnoteReference w:id="141"/>
      </w:r>
      <w:r>
        <w:t>][the Tenant should be open for business in accordance with its obligations in paragraph </w:t>
      </w:r>
      <w:r>
        <w:fldChar w:fldCharType="begin"/>
      </w:r>
      <w:r>
        <w:instrText xml:space="preserve"> REF _Ref360102766 \r \h  \* MERGEFORMAT </w:instrText>
      </w:r>
      <w:r>
        <w:fldChar w:fldCharType="separate"/>
      </w:r>
      <w:r w:rsidRPr="0014079B">
        <w:rPr>
          <w:b/>
          <w:bCs/>
        </w:rPr>
        <w:t>8.1</w:t>
      </w:r>
      <w:r>
        <w:fldChar w:fldCharType="end"/>
      </w:r>
      <w:r w:rsidRPr="0014079B">
        <w:rPr>
          <w:rStyle w:val="FootnoteReference"/>
        </w:rPr>
        <w:footnoteReference w:id="142"/>
      </w:r>
      <w:r>
        <w:t xml:space="preserve">] and </w:t>
      </w:r>
      <w:r>
        <w:rPr>
          <w:b/>
          <w:bCs/>
        </w:rPr>
        <w:t>“</w:t>
      </w:r>
      <w:r>
        <w:rPr>
          <w:b/>
          <w:bCs/>
        </w:rPr>
        <w:t>Normal Shopping Days”</w:t>
      </w:r>
      <w:r>
        <w:t xml:space="preserve"> has a corresponding meaning;</w:t>
      </w:r>
    </w:p>
    <w:p w:rsidR="006320BF" w:rsidRDefault="0014079B">
      <w:pPr>
        <w:pStyle w:val="SHNormal"/>
        <w:keepNext/>
        <w:rPr>
          <w:b/>
        </w:rPr>
      </w:pPr>
      <w:r>
        <w:rPr>
          <w:b/>
        </w:rPr>
        <w:t>“</w:t>
      </w:r>
      <w:r>
        <w:rPr>
          <w:b/>
        </w:rPr>
        <w:t>On-Account Payment”</w:t>
      </w:r>
    </w:p>
    <w:p w:rsidR="006320BF" w:rsidRDefault="0014079B">
      <w:pPr>
        <w:pStyle w:val="SHDefinitiona"/>
        <w:numPr>
          <w:ilvl w:val="0"/>
          <w:numId w:val="66"/>
        </w:numPr>
      </w:pPr>
      <w:r>
        <w:t>in respect of the first Turnover Period £[AMOUNT]; and</w:t>
      </w:r>
    </w:p>
    <w:p w:rsidR="006320BF" w:rsidRDefault="0014079B">
      <w:pPr>
        <w:pStyle w:val="SHDefinitiona"/>
      </w:pPr>
      <w:r>
        <w:t>in respect of each succeeding Turnover Period:</w:t>
      </w:r>
    </w:p>
    <w:p w:rsidR="006320BF" w:rsidRDefault="0014079B">
      <w:pPr>
        <w:pStyle w:val="SHDefinitioni"/>
      </w:pPr>
      <w:r>
        <w:t>up to the</w:t>
      </w:r>
      <w:r>
        <w:t xml:space="preserve"> date of service of a demand in accordance with paragraph </w:t>
      </w:r>
      <w:r>
        <w:rPr>
          <w:b/>
        </w:rPr>
        <w:fldChar w:fldCharType="begin"/>
      </w:r>
      <w:r>
        <w:rPr>
          <w:b/>
        </w:rPr>
        <w:instrText xml:space="preserve"> REF _Ref336260355 \n \h  \* MERGEFORMAT </w:instrText>
      </w:r>
      <w:r>
        <w:rPr>
          <w:b/>
        </w:rPr>
      </w:r>
      <w:r>
        <w:rPr>
          <w:b/>
        </w:rPr>
        <w:fldChar w:fldCharType="separate"/>
      </w:r>
      <w:r>
        <w:rPr>
          <w:b/>
        </w:rPr>
        <w:t>4.3</w:t>
      </w:r>
      <w:r>
        <w:rPr>
          <w:b/>
        </w:rPr>
        <w:fldChar w:fldCharType="end"/>
      </w:r>
      <w:r>
        <w:t xml:space="preserve"> for the preceding Turnover Period, the On-Account Payment for the preceding Turnover </w:t>
      </w:r>
      <w:r>
        <w:t>Period; and</w:t>
      </w:r>
    </w:p>
    <w:p w:rsidR="006320BF" w:rsidRDefault="0014079B">
      <w:pPr>
        <w:pStyle w:val="SHDefinitioni"/>
      </w:pPr>
      <w:r>
        <w:t>from and including the date of service of a demand in accordance with paragraph </w:t>
      </w:r>
      <w:r>
        <w:rPr>
          <w:b/>
        </w:rPr>
        <w:fldChar w:fldCharType="begin"/>
      </w:r>
      <w:r>
        <w:rPr>
          <w:b/>
        </w:rPr>
        <w:instrText xml:space="preserve"> REF _Ref336260355 \n \h  \* MERGEFORMAT </w:instrText>
      </w:r>
      <w:r>
        <w:rPr>
          <w:b/>
        </w:rPr>
      </w:r>
      <w:r>
        <w:rPr>
          <w:b/>
        </w:rPr>
        <w:fldChar w:fldCharType="separate"/>
      </w:r>
      <w:r>
        <w:rPr>
          <w:b/>
        </w:rPr>
        <w:t>4.3</w:t>
      </w:r>
      <w:r>
        <w:rPr>
          <w:b/>
        </w:rPr>
        <w:fldChar w:fldCharType="end"/>
      </w:r>
      <w:r>
        <w:t xml:space="preserve"> for the preceding Turnover Period, [one-quarter][on</w:t>
      </w:r>
      <w:r>
        <w:t>e-</w:t>
      </w:r>
      <w:r>
        <w:lastRenderedPageBreak/>
        <w:t>twelfth] of the Turnover Rent payable in respect of the preceding Turnover Period;</w:t>
      </w:r>
      <w:r w:rsidRPr="0014079B">
        <w:rPr>
          <w:rStyle w:val="FootnoteReference"/>
        </w:rPr>
        <w:footnoteReference w:id="143"/>
      </w:r>
    </w:p>
    <w:p w:rsidR="006320BF" w:rsidRDefault="0014079B">
      <w:pPr>
        <w:pStyle w:val="SHParagraph1"/>
        <w:rPr>
          <w:b/>
          <w:bCs/>
        </w:rPr>
      </w:pPr>
      <w:r>
        <w:rPr>
          <w:b/>
          <w:bCs/>
        </w:rPr>
        <w:t>OR</w:t>
      </w:r>
    </w:p>
    <w:p w:rsidR="006320BF" w:rsidRDefault="0014079B">
      <w:pPr>
        <w:pStyle w:val="SHParagraph1"/>
        <w:rPr>
          <w:b/>
          <w:bCs/>
        </w:rPr>
      </w:pPr>
      <w:r>
        <w:t>the amount by which the Specified Percentage of the Turnover in each On-Account Period exceeds the Base Rent payable in respect of that On-Account Period;</w:t>
      </w:r>
      <w:r w:rsidRPr="0014079B">
        <w:rPr>
          <w:rStyle w:val="FootnoteReference"/>
        </w:rPr>
        <w:footnoteReference w:id="144"/>
      </w:r>
    </w:p>
    <w:p w:rsidR="006320BF" w:rsidRDefault="0014079B">
      <w:pPr>
        <w:pStyle w:val="SHNormal"/>
        <w:keepNext/>
        <w:rPr>
          <w:b/>
        </w:rPr>
      </w:pPr>
      <w:r>
        <w:rPr>
          <w:b/>
        </w:rPr>
        <w:t>“</w:t>
      </w:r>
      <w:r>
        <w:rPr>
          <w:b/>
        </w:rPr>
        <w:t>On-Accou</w:t>
      </w:r>
      <w:r>
        <w:rPr>
          <w:b/>
        </w:rPr>
        <w:t>nt Period”</w:t>
      </w:r>
    </w:p>
    <w:p w:rsidR="006320BF" w:rsidRDefault="0014079B">
      <w:pPr>
        <w:pStyle w:val="SHParagraph1"/>
      </w:pPr>
      <w:r>
        <w:t>each period starting on a Rent Day and ending on the day before the following Rent Day but:</w:t>
      </w:r>
    </w:p>
    <w:p w:rsidR="006320BF" w:rsidRDefault="0014079B">
      <w:pPr>
        <w:pStyle w:val="SHDefinitiona"/>
        <w:numPr>
          <w:ilvl w:val="0"/>
          <w:numId w:val="57"/>
        </w:numPr>
      </w:pPr>
      <w:r>
        <w:t>the first On-Account Period will be the period starting on the [Rent Commencement Date] and ending on the day before the following Rent Day; and</w:t>
      </w:r>
    </w:p>
    <w:p w:rsidR="006320BF" w:rsidRDefault="0014079B">
      <w:pPr>
        <w:pStyle w:val="SHDefinitiona"/>
      </w:pPr>
      <w:r>
        <w:t>the last</w:t>
      </w:r>
      <w:r>
        <w:t xml:space="preserve"> On-Account Period will be the period starting on the last Rent Day before the Turnover End Date and ending on the Turnover End Date;</w:t>
      </w:r>
    </w:p>
    <w:p w:rsidR="006320BF" w:rsidRDefault="0014079B">
      <w:pPr>
        <w:pStyle w:val="SHNormal"/>
        <w:keepNext/>
      </w:pPr>
      <w:r>
        <w:t>[</w:t>
      </w:r>
      <w:r>
        <w:rPr>
          <w:b/>
        </w:rPr>
        <w:t>“</w:t>
      </w:r>
      <w:r>
        <w:rPr>
          <w:b/>
        </w:rPr>
        <w:t>On-Account Turnover Certificate”</w:t>
      </w:r>
    </w:p>
    <w:p w:rsidR="006320BF" w:rsidRDefault="0014079B">
      <w:pPr>
        <w:pStyle w:val="SHParagraph2"/>
      </w:pPr>
      <w:r>
        <w:t>the certificate to be provided by the Tenant in accordance with paragraph </w:t>
      </w:r>
      <w:r>
        <w:fldChar w:fldCharType="begin"/>
      </w:r>
      <w:r>
        <w:instrText xml:space="preserve"> REF _Ref357777069 \r \h  \* MERGEFORMAT </w:instrText>
      </w:r>
      <w:r>
        <w:fldChar w:fldCharType="separate"/>
      </w:r>
      <w:r w:rsidRPr="0014079B">
        <w:rPr>
          <w:b/>
          <w:bCs/>
        </w:rPr>
        <w:t>3.2</w:t>
      </w:r>
      <w:r>
        <w:fldChar w:fldCharType="end"/>
      </w:r>
      <w:r>
        <w:t>;</w:t>
      </w:r>
      <w:r w:rsidRPr="0014079B">
        <w:rPr>
          <w:rStyle w:val="FootnoteReference"/>
        </w:rPr>
        <w:footnoteReference w:id="145"/>
      </w:r>
      <w:r>
        <w:t>]</w:t>
      </w:r>
    </w:p>
    <w:p w:rsidR="006320BF" w:rsidRDefault="0014079B">
      <w:pPr>
        <w:pStyle w:val="SHNormal"/>
        <w:keepNext/>
        <w:rPr>
          <w:b/>
        </w:rPr>
      </w:pPr>
      <w:r>
        <w:rPr>
          <w:b/>
        </w:rPr>
        <w:t>“</w:t>
      </w:r>
      <w:r>
        <w:rPr>
          <w:b/>
        </w:rPr>
        <w:t>Records”</w:t>
      </w:r>
    </w:p>
    <w:p w:rsidR="006320BF" w:rsidRDefault="0014079B">
      <w:pPr>
        <w:pStyle w:val="SHParagraph1"/>
      </w:pPr>
      <w:r>
        <w:t>all books and other documents, records or information (</w:t>
      </w:r>
      <w:r>
        <w:t xml:space="preserve">including computer tapes, discs and other storage systems, cash register tapes, bank statements, Till Rolls and any tax returns that relate to VAT or any similar or substituted tax) that are or ought in the reasonable opinion of the Landlord to be kept by </w:t>
      </w:r>
      <w:r>
        <w:t>the Tenant for the purpose of ascertaining and verifying the Turnover;</w:t>
      </w:r>
    </w:p>
    <w:p w:rsidR="006320BF" w:rsidRDefault="0014079B">
      <w:pPr>
        <w:pStyle w:val="SHNormal"/>
        <w:keepNext/>
        <w:rPr>
          <w:b/>
        </w:rPr>
      </w:pPr>
      <w:r>
        <w:rPr>
          <w:b/>
        </w:rPr>
        <w:t>“</w:t>
      </w:r>
      <w:r>
        <w:rPr>
          <w:b/>
        </w:rPr>
        <w:t>Specified Percentage”</w:t>
      </w:r>
    </w:p>
    <w:p w:rsidR="006320BF" w:rsidRDefault="0014079B">
      <w:pPr>
        <w:pStyle w:val="SHParagraph1"/>
      </w:pPr>
      <w:r>
        <w:t>[10]%;</w:t>
      </w:r>
    </w:p>
    <w:p w:rsidR="006320BF" w:rsidRDefault="0014079B">
      <w:pPr>
        <w:pStyle w:val="SHNormal"/>
        <w:keepNext/>
        <w:rPr>
          <w:b/>
        </w:rPr>
      </w:pPr>
      <w:r>
        <w:rPr>
          <w:b/>
        </w:rPr>
        <w:t>“</w:t>
      </w:r>
      <w:r>
        <w:rPr>
          <w:b/>
        </w:rPr>
        <w:t>Till Rolls”</w:t>
      </w:r>
    </w:p>
    <w:p w:rsidR="006320BF" w:rsidRDefault="0014079B">
      <w:pPr>
        <w:pStyle w:val="SHParagraph1"/>
      </w:pPr>
      <w:r>
        <w:t xml:space="preserve">the printed rolls produced by the tills installed at the Premises and all computerised records (both hard copies and on CD ROM or an </w:t>
      </w:r>
      <w:r>
        <w:t>equivalent recording medium) recording all sales and entries to the tills and, in the case of EPOS tills, all polling reports and transactions and turnover reports produced on a daily and weekly basis;</w:t>
      </w:r>
    </w:p>
    <w:p w:rsidR="006320BF" w:rsidRDefault="0014079B">
      <w:pPr>
        <w:pStyle w:val="SHNormal"/>
        <w:keepNext/>
        <w:rPr>
          <w:b/>
        </w:rPr>
      </w:pPr>
      <w:r>
        <w:rPr>
          <w:b/>
        </w:rPr>
        <w:t>“</w:t>
      </w:r>
      <w:r>
        <w:rPr>
          <w:b/>
        </w:rPr>
        <w:t>Turnover”</w:t>
      </w:r>
    </w:p>
    <w:p w:rsidR="006320BF" w:rsidRDefault="0014079B">
      <w:pPr>
        <w:pStyle w:val="SHParagraph1"/>
      </w:pPr>
      <w:r>
        <w:t>Turnover as defined in paragraph </w:t>
      </w:r>
      <w:r>
        <w:fldChar w:fldCharType="begin"/>
      </w:r>
      <w:r>
        <w:instrText xml:space="preserve"> REF _Ref3</w:instrText>
      </w:r>
      <w:r>
        <w:instrText xml:space="preserve">36257921 \r \h  \* MERGEFORMAT </w:instrText>
      </w:r>
      <w:r>
        <w:fldChar w:fldCharType="separate"/>
      </w:r>
      <w:r w:rsidRPr="0014079B">
        <w:rPr>
          <w:b/>
          <w:bCs/>
        </w:rPr>
        <w:t>7</w:t>
      </w:r>
      <w:r>
        <w:fldChar w:fldCharType="end"/>
      </w:r>
      <w:r>
        <w:t>;</w:t>
      </w:r>
    </w:p>
    <w:p w:rsidR="006320BF" w:rsidRDefault="0014079B">
      <w:pPr>
        <w:pStyle w:val="SHNormal"/>
        <w:keepNext/>
        <w:rPr>
          <w:b/>
        </w:rPr>
      </w:pPr>
      <w:r>
        <w:rPr>
          <w:b/>
        </w:rPr>
        <w:t>“</w:t>
      </w:r>
      <w:r>
        <w:rPr>
          <w:b/>
        </w:rPr>
        <w:t>Turnover End Date”</w:t>
      </w:r>
    </w:p>
    <w:p w:rsidR="006320BF" w:rsidRDefault="0014079B">
      <w:pPr>
        <w:pStyle w:val="SHParagraph1"/>
      </w:pPr>
      <w:r>
        <w:t>the final day that the arrangements in this Schedule </w:t>
      </w:r>
      <w:r>
        <w:t>apply;</w:t>
      </w:r>
    </w:p>
    <w:p w:rsidR="006320BF" w:rsidRDefault="0014079B">
      <w:pPr>
        <w:pStyle w:val="SHNormal"/>
        <w:keepNext/>
        <w:rPr>
          <w:b/>
        </w:rPr>
      </w:pPr>
      <w:r>
        <w:rPr>
          <w:b/>
        </w:rPr>
        <w:t>“</w:t>
      </w:r>
      <w:r>
        <w:rPr>
          <w:b/>
        </w:rPr>
        <w:t>Turnover Period”</w:t>
      </w:r>
    </w:p>
    <w:p w:rsidR="006320BF" w:rsidRDefault="0014079B">
      <w:pPr>
        <w:pStyle w:val="SHParagraph1"/>
      </w:pPr>
      <w:r>
        <w:t xml:space="preserve">a period of one year falling within the Term and ending </w:t>
      </w:r>
      <w:r>
        <w:t>on and including a Year End but:</w:t>
      </w:r>
    </w:p>
    <w:p w:rsidR="006320BF" w:rsidRDefault="0014079B">
      <w:pPr>
        <w:pStyle w:val="SHDefinitiona"/>
        <w:numPr>
          <w:ilvl w:val="0"/>
          <w:numId w:val="58"/>
        </w:numPr>
      </w:pPr>
      <w:r>
        <w:t xml:space="preserve">the first Turnover Period will be the period starting on [the Rent Commencement Date] and ending on the Year End that follows or if that Year End is less than [3] </w:t>
      </w:r>
      <w:r>
        <w:lastRenderedPageBreak/>
        <w:t xml:space="preserve">months after the commencement of the first Turnover Period, </w:t>
      </w:r>
      <w:r>
        <w:t>ending on the second following Year End; and</w:t>
      </w:r>
    </w:p>
    <w:p w:rsidR="006320BF" w:rsidRDefault="0014079B">
      <w:pPr>
        <w:pStyle w:val="SHDefinitiona"/>
      </w:pPr>
      <w:r>
        <w:t>the last Turnover Period will be the period starting on the day after the last Year End before the Turnover End Date and ending on the Turnover End Date;</w:t>
      </w:r>
    </w:p>
    <w:p w:rsidR="006320BF" w:rsidRDefault="0014079B">
      <w:pPr>
        <w:pStyle w:val="SHNormal"/>
        <w:keepNext/>
        <w:rPr>
          <w:b/>
        </w:rPr>
      </w:pPr>
      <w:r>
        <w:rPr>
          <w:b/>
        </w:rPr>
        <w:t>“</w:t>
      </w:r>
      <w:r>
        <w:rPr>
          <w:b/>
        </w:rPr>
        <w:t>Turnover Rent”</w:t>
      </w:r>
    </w:p>
    <w:p w:rsidR="006320BF" w:rsidRDefault="0014079B">
      <w:pPr>
        <w:pStyle w:val="SHParagraph1"/>
      </w:pPr>
      <w:r>
        <w:t>the amount by which the Specified Percent</w:t>
      </w:r>
      <w:r>
        <w:t>age of the Turnover in each Turnover Period exceeds the Base Rent payable in respect of that Turnover Period; and</w:t>
      </w:r>
      <w:r w:rsidRPr="0014079B">
        <w:rPr>
          <w:rStyle w:val="FootnoteReference"/>
        </w:rPr>
        <w:footnoteReference w:id="146"/>
      </w:r>
    </w:p>
    <w:p w:rsidR="006320BF" w:rsidRDefault="0014079B">
      <w:pPr>
        <w:pStyle w:val="SHNormal"/>
        <w:keepNext/>
        <w:rPr>
          <w:b/>
        </w:rPr>
      </w:pPr>
      <w:r>
        <w:rPr>
          <w:b/>
        </w:rPr>
        <w:t>“</w:t>
      </w:r>
      <w:r>
        <w:rPr>
          <w:b/>
        </w:rPr>
        <w:t>Year End”</w:t>
      </w:r>
    </w:p>
    <w:p w:rsidR="006320BF" w:rsidRDefault="0014079B">
      <w:pPr>
        <w:pStyle w:val="SHParagraph1"/>
      </w:pPr>
      <w:r>
        <w:t>[DATE] in each year.</w:t>
      </w:r>
      <w:r w:rsidRPr="0014079B">
        <w:rPr>
          <w:rStyle w:val="FootnoteReference"/>
        </w:rPr>
        <w:footnoteReference w:id="147"/>
      </w:r>
    </w:p>
    <w:p w:rsidR="006320BF" w:rsidRDefault="0014079B" w:rsidP="0014079B">
      <w:pPr>
        <w:pStyle w:val="SHScheduleText1"/>
        <w:keepNext/>
        <w:keepLines/>
        <w:rPr>
          <w:b/>
        </w:rPr>
      </w:pPr>
      <w:r>
        <w:rPr>
          <w:b/>
        </w:rPr>
        <w:t>Payment of Base Rent and Turnover Rent</w:t>
      </w:r>
    </w:p>
    <w:p w:rsidR="006320BF" w:rsidRDefault="0014079B">
      <w:pPr>
        <w:pStyle w:val="SHScheduleText2"/>
      </w:pPr>
      <w:bookmarkStart w:id="385" w:name="_Ref241392411"/>
      <w:r>
        <w:t>Starting on the Rent Commencement Date,</w:t>
      </w:r>
      <w:r w:rsidRPr="0014079B">
        <w:rPr>
          <w:rStyle w:val="FootnoteReference"/>
        </w:rPr>
        <w:footnoteReference w:id="148"/>
      </w:r>
      <w:r>
        <w:t xml:space="preserve"> instead of the Main Rent </w:t>
      </w:r>
      <w:r>
        <w:t>the Tenant must pay as a rent an annual sum equivalent to:</w:t>
      </w:r>
    </w:p>
    <w:p w:rsidR="006320BF" w:rsidRDefault="0014079B">
      <w:pPr>
        <w:pStyle w:val="SHScheduleText3"/>
      </w:pPr>
      <w:r>
        <w:t>the Base Rent, payable at the same time as the Main Rent would otherwise have been payable under clause </w:t>
      </w:r>
      <w:r>
        <w:rPr>
          <w:b/>
        </w:rPr>
        <w:fldChar w:fldCharType="begin"/>
      </w:r>
      <w:r>
        <w:rPr>
          <w:b/>
        </w:rPr>
        <w:instrText xml:space="preserve"> REF _Ref384803428 \n \h  \* MERGEFORMAT </w:instrText>
      </w:r>
      <w:r>
        <w:rPr>
          <w:b/>
        </w:rPr>
      </w:r>
      <w:r>
        <w:rPr>
          <w:b/>
        </w:rPr>
        <w:fldChar w:fldCharType="separate"/>
      </w:r>
      <w:r>
        <w:rPr>
          <w:b/>
        </w:rPr>
        <w:t>3.2</w:t>
      </w:r>
      <w:r>
        <w:rPr>
          <w:b/>
        </w:rPr>
        <w:fldChar w:fldCharType="end"/>
      </w:r>
      <w:r>
        <w:t xml:space="preserve"> if the provisions of this Schedule </w:t>
      </w:r>
      <w:r>
        <w:t>did not apply; and</w:t>
      </w:r>
    </w:p>
    <w:p w:rsidR="006320BF" w:rsidRDefault="0014079B">
      <w:pPr>
        <w:pStyle w:val="SHScheduleText3"/>
      </w:pPr>
      <w:r>
        <w:t>the Turnover Rent, payable as set out in this Schedule.</w:t>
      </w:r>
    </w:p>
    <w:p w:rsidR="006320BF" w:rsidRDefault="0014079B">
      <w:pPr>
        <w:pStyle w:val="SHScheduleText2"/>
      </w:pPr>
      <w:r>
        <w:t>The remedies for late payment or non-payment of Main Rent will apply equally to late payment or non-payment of the sums payable</w:t>
      </w:r>
      <w:r>
        <w:t xml:space="preserve"> under this Schedule.</w:t>
      </w:r>
    </w:p>
    <w:bookmarkEnd w:id="385"/>
    <w:p w:rsidR="006320BF" w:rsidRDefault="0014079B" w:rsidP="0014079B">
      <w:pPr>
        <w:pStyle w:val="SHScheduleText1"/>
        <w:keepNext/>
        <w:keepLines/>
        <w:rPr>
          <w:b/>
        </w:rPr>
      </w:pPr>
      <w:r>
        <w:rPr>
          <w:b/>
        </w:rPr>
        <w:t>On-account payments of Turnover Rent</w:t>
      </w:r>
    </w:p>
    <w:p w:rsidR="006320BF" w:rsidRDefault="0014079B">
      <w:pPr>
        <w:pStyle w:val="SHScheduleText2"/>
      </w:pPr>
      <w:bookmarkStart w:id="386" w:name="_Ref336260027"/>
      <w:bookmarkStart w:id="387" w:name="_Ref229976104"/>
      <w:r>
        <w:t>The Tenant must pay an On-Account Payment for each On-Account Period on account of the Turnover Rent</w:t>
      </w:r>
      <w:bookmarkEnd w:id="386"/>
      <w:r>
        <w:t>.[The On-Account Payment must be paid in advance at the same time as the Base Rent.]</w:t>
      </w:r>
      <w:r w:rsidRPr="0014079B">
        <w:rPr>
          <w:rStyle w:val="FootnoteReference"/>
        </w:rPr>
        <w:footnoteReference w:id="149"/>
      </w:r>
    </w:p>
    <w:p w:rsidR="006320BF" w:rsidRDefault="0014079B">
      <w:pPr>
        <w:pStyle w:val="SHScheduleText2"/>
      </w:pPr>
      <w:r>
        <w:t>[</w:t>
      </w:r>
      <w:bookmarkStart w:id="388" w:name="_Ref384802288"/>
      <w:bookmarkStart w:id="389" w:name="_Ref272133265"/>
      <w:bookmarkStart w:id="390" w:name="_Ref357777069"/>
      <w:r>
        <w:t>Within [10 </w:t>
      </w:r>
      <w:r>
        <w:t>Business Days] after the end of each On-Account Period, the Tenant must deliver to the Landlord a certificate signed by [a senior manager of the Tenant] certifying:</w:t>
      </w:r>
      <w:bookmarkEnd w:id="388"/>
    </w:p>
    <w:p w:rsidR="006320BF" w:rsidRDefault="0014079B">
      <w:pPr>
        <w:pStyle w:val="SHScheduleText3"/>
      </w:pPr>
      <w:r>
        <w:t>the amount of the Turnover during that On-Account Period with the Turnover broke</w:t>
      </w:r>
      <w:r>
        <w:t>n down on a daily basis; and</w:t>
      </w:r>
    </w:p>
    <w:p w:rsidR="006320BF" w:rsidRDefault="0014079B">
      <w:pPr>
        <w:pStyle w:val="SHScheduleText3"/>
      </w:pPr>
      <w:r>
        <w:t>the number of Normal Shopping Days during that On-Account Period and the hours on those days when the Tenant was not open for trade during the whole of the Estate Opening Hours.</w:t>
      </w:r>
    </w:p>
    <w:p w:rsidR="006320BF" w:rsidRDefault="0014079B">
      <w:pPr>
        <w:pStyle w:val="SHScheduleText2"/>
      </w:pPr>
      <w:r>
        <w:lastRenderedPageBreak/>
        <w:t xml:space="preserve">The On-Account Turnover Certificate must contain </w:t>
      </w:r>
      <w:r>
        <w:t>such details as to the method of calculation as the Landlord reasonably require</w:t>
      </w:r>
      <w:bookmarkEnd w:id="387"/>
      <w:r>
        <w:t>s</w:t>
      </w:r>
      <w:bookmarkEnd w:id="389"/>
      <w:bookmarkEnd w:id="390"/>
      <w:r>
        <w:t xml:space="preserve">.  </w:t>
      </w:r>
      <w:r>
        <w:t>The Tenant must ensure that the On-Account Turnover Certificate states as accurately as the Tenant is reasonably able to do so the amount of the Turnover during the relevant</w:t>
      </w:r>
      <w:r>
        <w:t xml:space="preserve"> On-Account Period.</w:t>
      </w:r>
    </w:p>
    <w:p w:rsidR="006320BF" w:rsidRDefault="0014079B">
      <w:pPr>
        <w:pStyle w:val="SHScheduleText2"/>
      </w:pPr>
      <w:bookmarkStart w:id="391" w:name="_Ref270079864"/>
      <w:bookmarkStart w:id="392" w:name="_Ref336259699"/>
      <w:r>
        <w:t>Upon receipt of an On-Account Turnover Certificate, the Landlord must calculate the On-Account Payment due for that On-Account Period and issue a demand to the Tenant for the On-Account Payment</w:t>
      </w:r>
      <w:bookmarkStart w:id="393" w:name="_Ref229977198"/>
      <w:bookmarkEnd w:id="391"/>
      <w:bookmarkEnd w:id="392"/>
      <w:r>
        <w:t>.</w:t>
      </w:r>
    </w:p>
    <w:p w:rsidR="006320BF" w:rsidRDefault="0014079B" w:rsidP="0014079B">
      <w:pPr>
        <w:pStyle w:val="SHScheduleText2"/>
        <w:keepNext/>
        <w:keepLines/>
      </w:pPr>
      <w:bookmarkStart w:id="394" w:name="_Ref357777522"/>
      <w:r>
        <w:t>The Tenant must pay the On-Account Paymen</w:t>
      </w:r>
      <w:r>
        <w:t>t within 10 </w:t>
      </w:r>
      <w:r>
        <w:t>Business Days after receiving the demand referred to in paragraph </w:t>
      </w:r>
      <w:r>
        <w:rPr>
          <w:b/>
        </w:rPr>
        <w:fldChar w:fldCharType="begin"/>
      </w:r>
      <w:r>
        <w:rPr>
          <w:b/>
        </w:rPr>
        <w:instrText xml:space="preserve"> REF _Ref270079864 \r \h  \* MERGEFORMAT </w:instrText>
      </w:r>
      <w:r>
        <w:rPr>
          <w:b/>
        </w:rPr>
      </w:r>
      <w:r>
        <w:rPr>
          <w:b/>
        </w:rPr>
        <w:fldChar w:fldCharType="separate"/>
      </w:r>
      <w:r>
        <w:rPr>
          <w:b/>
        </w:rPr>
        <w:t>3.4</w:t>
      </w:r>
      <w:r>
        <w:rPr>
          <w:b/>
        </w:rPr>
        <w:fldChar w:fldCharType="end"/>
      </w:r>
      <w:r>
        <w:t>.</w:t>
      </w:r>
      <w:bookmarkEnd w:id="394"/>
    </w:p>
    <w:p w:rsidR="006320BF" w:rsidRDefault="0014079B" w:rsidP="0014079B">
      <w:pPr>
        <w:pStyle w:val="SHScheduleText2"/>
        <w:keepNext/>
        <w:keepLines/>
      </w:pPr>
      <w:bookmarkStart w:id="395" w:name="_Ref336259983"/>
      <w:r>
        <w:t>If the Tenant does not deliver an On-Account Turnover Certificat</w:t>
      </w:r>
      <w:r>
        <w:t>e in accordance with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 Tenant must, within [10 </w:t>
      </w:r>
      <w:r>
        <w:t xml:space="preserve">Business Days] after the end of the relevant On-Account Period, pay to the Landlord </w:t>
      </w:r>
      <w:r>
        <w:t>on account of the Turnover Rent an amount equal to the higher of:</w:t>
      </w:r>
      <w:bookmarkEnd w:id="395"/>
    </w:p>
    <w:p w:rsidR="006320BF" w:rsidRDefault="0014079B">
      <w:pPr>
        <w:pStyle w:val="SHScheduleText3"/>
      </w:pPr>
      <w:r>
        <w:t>the Default On-Account Payment; and</w:t>
      </w:r>
    </w:p>
    <w:p w:rsidR="006320BF" w:rsidRDefault="0014079B">
      <w:pPr>
        <w:pStyle w:val="SHScheduleText3"/>
      </w:pPr>
      <w:r>
        <w:t>the On-Account Payment made in respect of the most recent On-Account Period in respect of which an On-Account Turnover Certificate has been provided.</w:t>
      </w:r>
    </w:p>
    <w:p w:rsidR="006320BF" w:rsidRDefault="0014079B" w:rsidP="0014079B">
      <w:pPr>
        <w:pStyle w:val="SHScheduleText2"/>
        <w:keepNext/>
        <w:keepLines/>
      </w:pPr>
      <w:bookmarkStart w:id="396" w:name="_Ref384802299"/>
      <w:r>
        <w:t xml:space="preserve">If, </w:t>
      </w:r>
      <w:r>
        <w:t>having made a payment under paragraph </w:t>
      </w:r>
      <w:r>
        <w:fldChar w:fldCharType="begin"/>
      </w:r>
      <w:r>
        <w:instrText xml:space="preserve"> REF _Ref336259983 \r \h  \* MERGEFORMAT </w:instrText>
      </w:r>
      <w:r>
        <w:fldChar w:fldCharType="separate"/>
      </w:r>
      <w:r w:rsidRPr="0014079B">
        <w:rPr>
          <w:b/>
          <w:bCs/>
        </w:rPr>
        <w:t>3.6</w:t>
      </w:r>
      <w:r>
        <w:fldChar w:fldCharType="end"/>
      </w:r>
      <w:r>
        <w:t>, the Tenant subsequently submits an On-Account Turnover Certificate:</w:t>
      </w:r>
      <w:bookmarkEnd w:id="396"/>
    </w:p>
    <w:p w:rsidR="006320BF" w:rsidRDefault="0014079B">
      <w:pPr>
        <w:pStyle w:val="SHScheduleText3"/>
      </w:pPr>
      <w:r>
        <w:t>if it appears that the amount paid i</w:t>
      </w:r>
      <w:r>
        <w:t>s more than the On-Account Payment that would have been due had the certificate been submitted on time 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Landlord will [</w:t>
      </w:r>
      <w:r>
        <w:t>repay the excess to the Tenant within 10 </w:t>
      </w:r>
      <w:r>
        <w:t>Business Days] [credit such excess to the next On-Account Payment due]; and</w:t>
      </w:r>
    </w:p>
    <w:p w:rsidR="006320BF" w:rsidRDefault="0014079B">
      <w:pPr>
        <w:pStyle w:val="SHScheduleText3"/>
      </w:pPr>
      <w:r>
        <w:t xml:space="preserve">if it appears that the amount paid is less than the On-Account Payment that would have been due had the certificate been submitted on time </w:t>
      </w:r>
      <w:r>
        <w:t>under paragraph </w:t>
      </w:r>
      <w:r>
        <w:rPr>
          <w:b/>
        </w:rPr>
        <w:fldChar w:fldCharType="begin"/>
      </w:r>
      <w:r>
        <w:rPr>
          <w:b/>
        </w:rPr>
        <w:instrText xml:space="preserve"> REF _Ref357777069 \r \h  \* MERGEFORMAT </w:instrText>
      </w:r>
      <w:r>
        <w:rPr>
          <w:b/>
        </w:rPr>
      </w:r>
      <w:r>
        <w:rPr>
          <w:b/>
        </w:rPr>
        <w:fldChar w:fldCharType="separate"/>
      </w:r>
      <w:r>
        <w:rPr>
          <w:b/>
        </w:rPr>
        <w:t>3.2</w:t>
      </w:r>
      <w:r>
        <w:rPr>
          <w:b/>
        </w:rPr>
        <w:fldChar w:fldCharType="end"/>
      </w:r>
      <w:r>
        <w:t>, then the Tenant must pay the balance immediately with interest at the Interest Rate calculated from the date on which the rele</w:t>
      </w:r>
      <w:r>
        <w:t>vant On-Account Payment should have been made pursuant to paragraph </w:t>
      </w:r>
      <w:r>
        <w:fldChar w:fldCharType="begin"/>
      </w:r>
      <w:r>
        <w:instrText xml:space="preserve"> REF _Ref357777522 \r \h  \* MERGEFORMAT </w:instrText>
      </w:r>
      <w:r>
        <w:fldChar w:fldCharType="separate"/>
      </w:r>
      <w:r w:rsidRPr="0014079B">
        <w:rPr>
          <w:b/>
          <w:bCs/>
        </w:rPr>
        <w:t>3.5</w:t>
      </w:r>
      <w:r>
        <w:fldChar w:fldCharType="end"/>
      </w:r>
      <w:r>
        <w:t>.</w:t>
      </w:r>
      <w:r w:rsidRPr="0014079B">
        <w:rPr>
          <w:rStyle w:val="FootnoteReference"/>
        </w:rPr>
        <w:footnoteReference w:id="150"/>
      </w:r>
      <w:r>
        <w:t>]</w:t>
      </w:r>
    </w:p>
    <w:p w:rsidR="006320BF" w:rsidRDefault="0014079B" w:rsidP="0014079B">
      <w:pPr>
        <w:pStyle w:val="SHScheduleText1"/>
        <w:keepNext/>
        <w:keepLines/>
        <w:rPr>
          <w:b/>
        </w:rPr>
      </w:pPr>
      <w:r>
        <w:rPr>
          <w:b/>
        </w:rPr>
        <w:t>Annual reconciliation</w:t>
      </w:r>
    </w:p>
    <w:p w:rsidR="006320BF" w:rsidRDefault="0014079B">
      <w:pPr>
        <w:pStyle w:val="SHScheduleText2"/>
      </w:pPr>
      <w:bookmarkStart w:id="397" w:name="_Ref270080680"/>
      <w:bookmarkStart w:id="398" w:name="_Ref368060672"/>
      <w:r>
        <w:t>Within [20 </w:t>
      </w:r>
      <w:r>
        <w:t>Business Days] after the end of each T</w:t>
      </w:r>
      <w:r>
        <w:t>urnover Period, the Tenant must deliver to the Landlord:</w:t>
      </w:r>
    </w:p>
    <w:p w:rsidR="006320BF" w:rsidRDefault="0014079B">
      <w:pPr>
        <w:pStyle w:val="SHScheduleText3"/>
      </w:pPr>
      <w:r>
        <w:t>a certificate signed by [an independent and professionally qualified auditor] certifying the amount of the Turnover during that Turnover Period with the Turnover broken down on a daily basis; and</w:t>
      </w:r>
    </w:p>
    <w:p w:rsidR="006320BF" w:rsidRDefault="0014079B">
      <w:pPr>
        <w:pStyle w:val="SHScheduleText3"/>
      </w:pPr>
      <w:r>
        <w:t>a certificate signed by a senior manager of the Tenant certifying the number of Normal Shopping Days during that Turnover Period and the hours on those days when the Tenant was not open for trade during whole of the Estate Opening Hours.</w:t>
      </w:r>
    </w:p>
    <w:p w:rsidR="006320BF" w:rsidRDefault="0014079B">
      <w:pPr>
        <w:pStyle w:val="SHScheduleText2"/>
      </w:pPr>
      <w:r>
        <w:t>The Annual Turnove</w:t>
      </w:r>
      <w:r>
        <w:t>r Certificate must contain such details as to the method of calculation as the Landlord may reasonably require</w:t>
      </w:r>
      <w:bookmarkEnd w:id="397"/>
      <w:r>
        <w:t xml:space="preserve">.  </w:t>
      </w:r>
      <w:r>
        <w:t>The Tenant must ensure that the Annual Turnover Certificate states as accurately as the Tenant is reasonably able to do so the amount of the Tu</w:t>
      </w:r>
      <w:r>
        <w:t>rnover during the relevant Turnover Period.</w:t>
      </w:r>
      <w:bookmarkEnd w:id="398"/>
    </w:p>
    <w:p w:rsidR="006320BF" w:rsidRDefault="0014079B">
      <w:pPr>
        <w:pStyle w:val="SHScheduleText2"/>
      </w:pPr>
      <w:bookmarkStart w:id="399" w:name="_Ref336260355"/>
      <w:bookmarkEnd w:id="393"/>
      <w:r>
        <w:lastRenderedPageBreak/>
        <w:t>Upon receipt of an Annual Turnover Certificate, the Landlord must calculate the Turnover Rent for the Turnover Period and serve on the Tenant a demand for any balance due taking into account all On-Account Paymen</w:t>
      </w:r>
      <w:r>
        <w:t>ts made in respect of the relevant Turnover Period.</w:t>
      </w:r>
      <w:bookmarkEnd w:id="399"/>
    </w:p>
    <w:p w:rsidR="006320BF" w:rsidRDefault="0014079B" w:rsidP="0014079B">
      <w:pPr>
        <w:pStyle w:val="SHScheduleText2"/>
        <w:keepNext/>
        <w:keepLines/>
      </w:pPr>
      <w:bookmarkStart w:id="400" w:name="_Ref368061634"/>
      <w:r>
        <w:t>The Tenant must pay any balance of Turnover Rent within [10 </w:t>
      </w:r>
      <w:r>
        <w:t>Business Days] of receiving the written demand referred to in paragraph </w:t>
      </w:r>
      <w:r>
        <w:fldChar w:fldCharType="begin"/>
      </w:r>
      <w:r>
        <w:instrText xml:space="preserve"> REF _Ref336260355 \r \h  \* MERGEFORMAT </w:instrText>
      </w:r>
      <w:r>
        <w:fldChar w:fldCharType="separate"/>
      </w:r>
      <w:r w:rsidRPr="0014079B">
        <w:rPr>
          <w:b/>
          <w:bCs/>
        </w:rPr>
        <w:t>4.3</w:t>
      </w:r>
      <w:r>
        <w:fldChar w:fldCharType="end"/>
      </w:r>
      <w:bookmarkEnd w:id="400"/>
      <w:r>
        <w:t>.</w:t>
      </w:r>
    </w:p>
    <w:p w:rsidR="006320BF" w:rsidRDefault="0014079B">
      <w:pPr>
        <w:pStyle w:val="SHScheduleText2"/>
      </w:pPr>
      <w:r>
        <w:t>If the On-Account Payments exceed the Turnover Rent due in respect of the relevant Turnover Period then the balance will be credited to the next On-Account Payment due for the following Turnover Period (or refunded</w:t>
      </w:r>
      <w:r>
        <w:t xml:space="preserve"> to the Tenant in respect of the last Turnover Period before the Turnover End Date).</w:t>
      </w:r>
    </w:p>
    <w:p w:rsidR="006320BF" w:rsidRDefault="0014079B" w:rsidP="0014079B">
      <w:pPr>
        <w:pStyle w:val="SHScheduleText2"/>
        <w:keepNext/>
        <w:keepLines/>
      </w:pPr>
      <w:bookmarkStart w:id="401" w:name="_Ref368061473"/>
      <w:r>
        <w:t>If the Tenant does not deliver the Annual Turnover Certificate in accordance with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xml:space="preserve"> the Tenant must, within [20 </w:t>
      </w:r>
      <w:r>
        <w:t>Business Days] after the end of the relevant Turnover Period, pay to the Landlord on account of the Turnover Rent an amount equal to:</w:t>
      </w:r>
      <w:bookmarkEnd w:id="401"/>
    </w:p>
    <w:p w:rsidR="006320BF" w:rsidRDefault="0014079B">
      <w:pPr>
        <w:pStyle w:val="SHScheduleText3"/>
      </w:pPr>
      <w:r>
        <w:t>[PERCENTAGE]</w:t>
      </w:r>
      <w:r w:rsidRPr="0014079B">
        <w:rPr>
          <w:rStyle w:val="FootnoteReference"/>
        </w:rPr>
        <w:footnoteReference w:id="151"/>
      </w:r>
      <w:r>
        <w:t xml:space="preserve"> of the Main Rent; less</w:t>
      </w:r>
    </w:p>
    <w:p w:rsidR="006320BF" w:rsidRDefault="0014079B">
      <w:pPr>
        <w:pStyle w:val="SHScheduleText3"/>
      </w:pPr>
      <w:r>
        <w:t>the total On-Account Pa</w:t>
      </w:r>
      <w:r>
        <w:t>yments made in respect of the Turnover Period in respect of which the Annual Turnover Certificate should have been provided.</w:t>
      </w:r>
    </w:p>
    <w:p w:rsidR="006320BF" w:rsidRDefault="0014079B" w:rsidP="0014079B">
      <w:pPr>
        <w:pStyle w:val="SHScheduleText2"/>
        <w:keepNext/>
        <w:keepLines/>
      </w:pPr>
      <w:r>
        <w:t>If the calculation in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xml:space="preserve"> produces a negative figure, the Landlord will not be under any obligation to make a payment to the Tenant.</w:t>
      </w:r>
    </w:p>
    <w:p w:rsidR="006320BF" w:rsidRDefault="0014079B" w:rsidP="0014079B">
      <w:pPr>
        <w:pStyle w:val="SHScheduleText2"/>
        <w:keepNext/>
        <w:keepLines/>
      </w:pPr>
      <w:r>
        <w:t>If, having made a payment under paragraph </w:t>
      </w:r>
      <w:r>
        <w:rPr>
          <w:b/>
        </w:rPr>
        <w:fldChar w:fldCharType="begin"/>
      </w:r>
      <w:r>
        <w:rPr>
          <w:b/>
        </w:rPr>
        <w:instrText xml:space="preserve"> REF _Ref368061473 \r \h  \* MERGEFORMAT </w:instrText>
      </w:r>
      <w:r>
        <w:rPr>
          <w:b/>
        </w:rPr>
      </w:r>
      <w:r>
        <w:rPr>
          <w:b/>
        </w:rPr>
        <w:fldChar w:fldCharType="separate"/>
      </w:r>
      <w:r>
        <w:rPr>
          <w:b/>
        </w:rPr>
        <w:t>4.6</w:t>
      </w:r>
      <w:r>
        <w:rPr>
          <w:b/>
        </w:rPr>
        <w:fldChar w:fldCharType="end"/>
      </w:r>
      <w:r>
        <w:t>, the Tenant subsequently submits an Annual Turnover Certificate:</w:t>
      </w:r>
    </w:p>
    <w:p w:rsidR="006320BF" w:rsidRDefault="0014079B">
      <w:pPr>
        <w:pStyle w:val="SHScheduleText3"/>
      </w:pPr>
      <w:r>
        <w:t>if it appears that the amount paid is more than the balance of the Turnover Rent that would have been due had the certificate been submitted on time under paragraph </w:t>
      </w:r>
      <w:r>
        <w:rPr>
          <w:b/>
        </w:rPr>
        <w:fldChar w:fldCharType="begin"/>
      </w:r>
      <w:r>
        <w:rPr>
          <w:b/>
        </w:rPr>
        <w:instrText xml:space="preserve"> REF _R</w:instrText>
      </w:r>
      <w:r>
        <w:rPr>
          <w:b/>
        </w:rPr>
        <w:instrText xml:space="preserve">ef368060672 \r \h  \* MERGEFORMAT </w:instrText>
      </w:r>
      <w:r>
        <w:rPr>
          <w:b/>
        </w:rPr>
      </w:r>
      <w:r>
        <w:rPr>
          <w:b/>
        </w:rPr>
        <w:fldChar w:fldCharType="separate"/>
      </w:r>
      <w:r>
        <w:rPr>
          <w:b/>
        </w:rPr>
        <w:t>4.1</w:t>
      </w:r>
      <w:r>
        <w:rPr>
          <w:b/>
        </w:rPr>
        <w:fldChar w:fldCharType="end"/>
      </w:r>
      <w:r>
        <w:t>, then the Landlord will [repay the excess to the Tenant within 10 </w:t>
      </w:r>
      <w:r>
        <w:t xml:space="preserve">Business Days] [credit such excess to the next On-Account Payment due or repay it to </w:t>
      </w:r>
      <w:r>
        <w:t>the Tenant if the payment was made in respect of the last Turnover Period before the Turnover End Date]; and</w:t>
      </w:r>
    </w:p>
    <w:p w:rsidR="006320BF" w:rsidRDefault="0014079B">
      <w:pPr>
        <w:pStyle w:val="SHScheduleText3"/>
      </w:pPr>
      <w:r>
        <w:t>if it appears that the amount paid is less than the balance of the Turnover Rent that would have been due had the certificate been submitted on time under paragraph </w:t>
      </w:r>
      <w:r>
        <w:rPr>
          <w:b/>
        </w:rPr>
        <w:fldChar w:fldCharType="begin"/>
      </w:r>
      <w:r>
        <w:rPr>
          <w:b/>
        </w:rPr>
        <w:instrText xml:space="preserve"> REF _Ref368060672 \r \h  \* MERGEFORMAT </w:instrText>
      </w:r>
      <w:r>
        <w:rPr>
          <w:b/>
        </w:rPr>
      </w:r>
      <w:r>
        <w:rPr>
          <w:b/>
        </w:rPr>
        <w:fldChar w:fldCharType="separate"/>
      </w:r>
      <w:r>
        <w:rPr>
          <w:b/>
        </w:rPr>
        <w:t>4.1</w:t>
      </w:r>
      <w:r>
        <w:rPr>
          <w:b/>
        </w:rPr>
        <w:fldChar w:fldCharType="end"/>
      </w:r>
      <w:r>
        <w:t>, then the Tenant must pay the balance immediately with interest at the Interest Rate calculated from the date on which the relevant balancing payment should have been made pursuant to paragraph </w:t>
      </w:r>
      <w:r>
        <w:rPr>
          <w:b/>
          <w:bCs/>
        </w:rPr>
        <w:fldChar w:fldCharType="begin"/>
      </w:r>
      <w:r>
        <w:rPr>
          <w:b/>
          <w:bCs/>
        </w:rPr>
        <w:instrText xml:space="preserve"> REF _Ref368061634 \r \h </w:instrText>
      </w:r>
      <w:r>
        <w:rPr>
          <w:b/>
          <w:bCs/>
        </w:rPr>
      </w:r>
      <w:r>
        <w:rPr>
          <w:b/>
          <w:bCs/>
        </w:rPr>
        <w:fldChar w:fldCharType="separate"/>
      </w:r>
      <w:r>
        <w:rPr>
          <w:b/>
          <w:bCs/>
        </w:rPr>
        <w:t>4.4</w:t>
      </w:r>
      <w:r>
        <w:rPr>
          <w:b/>
          <w:bCs/>
        </w:rPr>
        <w:fldChar w:fldCharType="end"/>
      </w:r>
      <w:r>
        <w:t>.</w:t>
      </w:r>
    </w:p>
    <w:p w:rsidR="006320BF" w:rsidRDefault="0014079B" w:rsidP="0014079B">
      <w:pPr>
        <w:pStyle w:val="SHScheduleText1"/>
        <w:keepNext/>
        <w:keepLines/>
        <w:rPr>
          <w:b/>
        </w:rPr>
      </w:pPr>
      <w:r>
        <w:rPr>
          <w:b/>
        </w:rPr>
        <w:t>Maintenance of Records</w:t>
      </w:r>
    </w:p>
    <w:p w:rsidR="006320BF" w:rsidRDefault="0014079B">
      <w:pPr>
        <w:pStyle w:val="SHScheduleText2"/>
      </w:pPr>
      <w:r>
        <w:t>The Tenant must maintain the Records fully and accurately whilst the arrangements in this Schedule </w:t>
      </w:r>
      <w:r>
        <w:t>apply and for a period of 12 </w:t>
      </w:r>
      <w:r>
        <w:t>months beyond the Turnover End Date.</w:t>
      </w:r>
    </w:p>
    <w:p w:rsidR="006320BF" w:rsidRDefault="0014079B">
      <w:pPr>
        <w:pStyle w:val="SHScheduleText2"/>
      </w:pPr>
      <w:r>
        <w:t xml:space="preserve">The </w:t>
      </w:r>
      <w:r>
        <w:t xml:space="preserve">Tenant must keep the Records relating to the then current and two immediately preceding Turnover Periods safely on the Premises or in such other place reasonably accessible for inspection as the Landlord approves.  </w:t>
      </w:r>
      <w:r>
        <w:t>The Tenant must make the Records relating</w:t>
      </w:r>
      <w:r>
        <w:t xml:space="preserve"> to these Turnover Periods available for inspection at all reasonable times by a representative of the Landlord.</w:t>
      </w:r>
    </w:p>
    <w:p w:rsidR="006320BF" w:rsidRDefault="0014079B">
      <w:pPr>
        <w:pStyle w:val="SHScheduleText2"/>
      </w:pPr>
      <w:r>
        <w:t>To preserve the operation of this Schedule </w:t>
      </w:r>
      <w:r>
        <w:t>and to enable the Turnover Rent to be accurately assessed, the Tenant must ensure that:</w:t>
      </w:r>
    </w:p>
    <w:p w:rsidR="006320BF" w:rsidRDefault="0014079B">
      <w:pPr>
        <w:pStyle w:val="SHScheduleText3"/>
      </w:pPr>
      <w:r>
        <w:lastRenderedPageBreak/>
        <w:t>any person o</w:t>
      </w:r>
      <w:r>
        <w:t>ther than the Tenant who contributes to Turnover is subject to the same obligations with respect to Records as are imposed on the Tenant in this Schedule;</w:t>
      </w:r>
    </w:p>
    <w:p w:rsidR="006320BF" w:rsidRDefault="0014079B">
      <w:pPr>
        <w:pStyle w:val="SHScheduleText3"/>
      </w:pPr>
      <w:r>
        <w:t>the Landlord has the same rights in respect of any such person(s) as it does in this Schedule </w:t>
      </w:r>
      <w:r>
        <w:t>in resp</w:t>
      </w:r>
      <w:r>
        <w:t>ect of the Tenant.</w:t>
      </w:r>
    </w:p>
    <w:p w:rsidR="006320BF" w:rsidRDefault="0014079B" w:rsidP="0014079B">
      <w:pPr>
        <w:pStyle w:val="SHScheduleText1"/>
        <w:keepNext/>
        <w:keepLines/>
      </w:pPr>
      <w:bookmarkStart w:id="402" w:name="_Ref368299276"/>
      <w:r>
        <w:rPr>
          <w:b/>
        </w:rPr>
        <w:t>Main Rent reviewed late</w:t>
      </w:r>
      <w:r w:rsidRPr="0014079B">
        <w:rPr>
          <w:rStyle w:val="FootnoteReference"/>
        </w:rPr>
        <w:footnoteReference w:id="152"/>
      </w:r>
      <w:bookmarkEnd w:id="402"/>
    </w:p>
    <w:p w:rsidR="006320BF" w:rsidRDefault="0014079B">
      <w:pPr>
        <w:pStyle w:val="SHScheduleText2"/>
      </w:pPr>
      <w:r>
        <w:t>If, by any Rent Review Date, the reviewed Main Rent (and therefore the Base Rent) has not been ascertained:</w:t>
      </w:r>
    </w:p>
    <w:p w:rsidR="006320BF" w:rsidRDefault="0014079B">
      <w:pPr>
        <w:pStyle w:val="SHScheduleText3"/>
      </w:pPr>
      <w:r>
        <w:t>until the new Main Rent has been ascertained, the Base Rent and Turnover Rent will be calculated and pa</w:t>
      </w:r>
      <w:r>
        <w:t>id by reference to the Main Rent reserved immediately before the Rent Review Date;</w:t>
      </w:r>
    </w:p>
    <w:p w:rsidR="006320BF" w:rsidRDefault="0014079B">
      <w:pPr>
        <w:pStyle w:val="SHScheduleText3"/>
      </w:pPr>
      <w:r>
        <w:t>following the ascertainment of the Main Rent, the Landlord will demand the difference (if any) between the amount the Tenant has actually paid and the amount of Base Rent an</w:t>
      </w:r>
      <w:r>
        <w:t>d Turnover Rent that would have been payable had the Main Rent been ascertained before the Rent Review Date; and</w:t>
      </w:r>
    </w:p>
    <w:p w:rsidR="006320BF" w:rsidRDefault="0014079B">
      <w:pPr>
        <w:pStyle w:val="SHScheduleText3"/>
      </w:pPr>
      <w:r>
        <w:t>the Tenant must pay that difference to the Landlord within 10 </w:t>
      </w:r>
      <w:r>
        <w:t>Business Days after that demand and interest at three per cent below the Interest</w:t>
      </w:r>
      <w:r>
        <w:t xml:space="preserve"> Rate calculated on a daily basis on each instalment of that difference from the date on which such instalment would have become payable to the date of payment.  </w:t>
      </w:r>
      <w:r>
        <w:t>If not paid those sums will be treated as rent in arrear.</w:t>
      </w:r>
    </w:p>
    <w:p w:rsidR="006320BF" w:rsidRDefault="0014079B" w:rsidP="0014079B">
      <w:pPr>
        <w:pStyle w:val="SHScheduleText1"/>
        <w:keepNext/>
        <w:keepLines/>
        <w:rPr>
          <w:b/>
        </w:rPr>
      </w:pPr>
      <w:bookmarkStart w:id="403" w:name="_Ref336257921"/>
      <w:r>
        <w:rPr>
          <w:b/>
        </w:rPr>
        <w:t>Turnover</w:t>
      </w:r>
      <w:bookmarkEnd w:id="403"/>
    </w:p>
    <w:p w:rsidR="006320BF" w:rsidRDefault="0014079B" w:rsidP="0014079B">
      <w:pPr>
        <w:pStyle w:val="SHScheduleText2"/>
        <w:keepNext/>
        <w:keepLines/>
      </w:pPr>
      <w:r>
        <w:t>Subject to this paragraph </w:t>
      </w:r>
      <w:r>
        <w:fldChar w:fldCharType="begin"/>
      </w:r>
      <w:r>
        <w:instrText xml:space="preserve"> </w:instrText>
      </w:r>
      <w:r>
        <w:instrText xml:space="preserve">REF _Ref336257921 \r \h  \* MERGEFORMAT </w:instrText>
      </w:r>
      <w:r>
        <w:fldChar w:fldCharType="separate"/>
      </w:r>
      <w:r w:rsidRPr="0014079B">
        <w:rPr>
          <w:b/>
          <w:bCs/>
        </w:rPr>
        <w:t>7</w:t>
      </w:r>
      <w:r>
        <w:fldChar w:fldCharType="end"/>
      </w:r>
      <w:r>
        <w:rPr>
          <w:b/>
          <w:bCs/>
        </w:rPr>
        <w:t xml:space="preserve"> and paragraph </w:t>
      </w:r>
      <w:r>
        <w:fldChar w:fldCharType="begin"/>
      </w:r>
      <w:r>
        <w:instrText xml:space="preserve"> REF _Ref357779620 \r \h  \* MERGEFORMAT </w:instrText>
      </w:r>
      <w:r>
        <w:fldChar w:fldCharType="separate"/>
      </w:r>
      <w:r w:rsidRPr="0014079B">
        <w:rPr>
          <w:b/>
          <w:bCs/>
        </w:rPr>
        <w:t>8.1</w:t>
      </w:r>
      <w:r>
        <w:fldChar w:fldCharType="end"/>
      </w:r>
      <w:r>
        <w:t>, “</w:t>
      </w:r>
      <w:r>
        <w:rPr>
          <w:b/>
          <w:bCs/>
        </w:rPr>
        <w:t>Turnover</w:t>
      </w:r>
      <w:r>
        <w:t>”</w:t>
      </w:r>
      <w:r>
        <w:t xml:space="preserve"> means the</w:t>
      </w:r>
      <w:r>
        <w:t xml:space="preserve"> aggregate of all sums of money or other consideration received or receivable for all goods sold, leased, hired or otherwise disposed of and for all services sold or performed and from all business of any nature whatever conducted at, in front of or upon t</w:t>
      </w:r>
      <w:r>
        <w:t xml:space="preserve">he Premises by the Tenant.  </w:t>
      </w:r>
      <w:r>
        <w:t>It includes:</w:t>
      </w:r>
    </w:p>
    <w:p w:rsidR="006320BF" w:rsidRDefault="0014079B">
      <w:pPr>
        <w:pStyle w:val="SHScheduleText3"/>
      </w:pPr>
      <w:r>
        <w:t>all amounts received or receivable from the sale of gift cards or vouchers;</w:t>
      </w:r>
    </w:p>
    <w:p w:rsidR="006320BF" w:rsidRDefault="0014079B">
      <w:pPr>
        <w:pStyle w:val="SHScheduleText3"/>
      </w:pPr>
      <w:r>
        <w:t>all amounts received or receivable from orders that originate or are received or accepted or solicited at or from the Premises even if deli</w:t>
      </w:r>
      <w:r>
        <w:t>very or performance is made at or from any place other than the Premises and even if payment is made to a person other than the Tenant;</w:t>
      </w:r>
    </w:p>
    <w:p w:rsidR="006320BF" w:rsidRDefault="0014079B">
      <w:pPr>
        <w:pStyle w:val="SHScheduleText3"/>
      </w:pPr>
      <w:r>
        <w:t>all amounts received or receivable from mail, telephone, facsimile, internet or similar medium orders received at or lod</w:t>
      </w:r>
      <w:r>
        <w:t>ged at or from the Premises[ or collected by the customer from the Premises];</w:t>
      </w:r>
    </w:p>
    <w:p w:rsidR="006320BF" w:rsidRDefault="0014079B">
      <w:pPr>
        <w:pStyle w:val="SHScheduleText3"/>
      </w:pPr>
      <w:r>
        <w:t>all amounts received or receivable from mail, telephone, facsimile, internet or similar medium orders where the relevant goods or services are satisfied from stock at the Premise</w:t>
      </w:r>
      <w:r>
        <w:t>s or by those at the Premises;</w:t>
      </w:r>
    </w:p>
    <w:p w:rsidR="006320BF" w:rsidRDefault="0014079B">
      <w:pPr>
        <w:pStyle w:val="SHScheduleText3"/>
      </w:pPr>
      <w:r>
        <w:t>all amounts received or receivable from sales made or services provided by means of electronic, mechanical or vending devices at the Premises;</w:t>
      </w:r>
    </w:p>
    <w:p w:rsidR="006320BF" w:rsidRDefault="0014079B">
      <w:pPr>
        <w:pStyle w:val="SHScheduleText3"/>
      </w:pPr>
      <w:r>
        <w:t xml:space="preserve">all amounts received or receivable from sales and services that the Tenant in the </w:t>
      </w:r>
      <w:r>
        <w:t>normal and customary course of the Tenant’</w:t>
      </w:r>
      <w:r>
        <w:t>s operations would or should credit or attribute to the Tenant’</w:t>
      </w:r>
      <w:r>
        <w:t>s business on the Premises;</w:t>
      </w:r>
    </w:p>
    <w:p w:rsidR="006320BF" w:rsidRDefault="0014079B">
      <w:pPr>
        <w:pStyle w:val="SHScheduleText3"/>
      </w:pPr>
      <w:r>
        <w:t>all bonuses, commissions, payments or discounts received or receivable from third parties relating to any transactions or s</w:t>
      </w:r>
      <w:r>
        <w:t xml:space="preserve">ervices conducted at or from the Premises </w:t>
      </w:r>
      <w:r>
        <w:lastRenderedPageBreak/>
        <w:t>including those relating to insurance, warranties and the delivery or installation of goods;</w:t>
      </w:r>
    </w:p>
    <w:p w:rsidR="006320BF" w:rsidRDefault="0014079B">
      <w:pPr>
        <w:pStyle w:val="SHScheduleText3"/>
      </w:pPr>
      <w:r>
        <w:t xml:space="preserve">[all commissions, rents or licence fees received or receivable from concessionaires, undertenants or licensees who trade </w:t>
      </w:r>
      <w:r>
        <w:t>at or from the Premises;]</w:t>
      </w:r>
      <w:bookmarkStart w:id="404" w:name="_Ref368297857"/>
      <w:r w:rsidRPr="0014079B">
        <w:rPr>
          <w:rStyle w:val="FootnoteReference"/>
        </w:rPr>
        <w:footnoteReference w:id="153"/>
      </w:r>
      <w:bookmarkEnd w:id="404"/>
    </w:p>
    <w:p w:rsidR="006320BF" w:rsidRDefault="0014079B">
      <w:pPr>
        <w:pStyle w:val="SHScheduleText3"/>
      </w:pPr>
      <w:r>
        <w:t>all amounts received or receivable in respect of delivery, postage or insurance charges in excess of the actual costs of delivery, postage or insurance;</w:t>
      </w:r>
    </w:p>
    <w:p w:rsidR="006320BF" w:rsidRDefault="0014079B">
      <w:pPr>
        <w:pStyle w:val="SHScheduleText3"/>
      </w:pPr>
      <w:r>
        <w:t>all amounts received or receivable from orders solicited off the Premises b</w:t>
      </w:r>
      <w:r>
        <w:t>y persons operating from or reporting to the Premises;</w:t>
      </w:r>
    </w:p>
    <w:p w:rsidR="006320BF" w:rsidRDefault="0014079B">
      <w:pPr>
        <w:pStyle w:val="SHScheduleText3"/>
      </w:pPr>
      <w:r>
        <w:t>all grants, subsidies and fees of a revenue nature paid to the Tenant by national or local government or any public authority in consideration of or to defray in whole or part the cost of the supply of</w:t>
      </w:r>
      <w:r>
        <w:t xml:space="preserve"> goods or services at or from the Premises; and</w:t>
      </w:r>
    </w:p>
    <w:p w:rsidR="006320BF" w:rsidRDefault="0014079B">
      <w:pPr>
        <w:pStyle w:val="SHScheduleText3"/>
      </w:pPr>
      <w:r>
        <w:t>all other consideration received or receivable by the Tenant in respect of the Premises that, in accordance with standard accounting practices, is credited or attributed to the trade or business of the Tenant</w:t>
      </w:r>
      <w:r>
        <w:t xml:space="preserve"> carried out at the Premises as income or revenue of the Tenant.</w:t>
      </w:r>
    </w:p>
    <w:p w:rsidR="006320BF" w:rsidRDefault="0014079B">
      <w:pPr>
        <w:pStyle w:val="SHScheduleText2"/>
      </w:pPr>
      <w:r>
        <w:t>In calculating the amount of the Turnover:</w:t>
      </w:r>
    </w:p>
    <w:p w:rsidR="006320BF" w:rsidRDefault="0014079B">
      <w:pPr>
        <w:pStyle w:val="SHScheduleText3"/>
      </w:pPr>
      <w:r>
        <w:t xml:space="preserve">every sale on credit terms or on an instalment basis will be treated as a sale for the full cash price at the date when it is made </w:t>
      </w:r>
      <w:r>
        <w:t>irrespective of the time or times at which the Tenant receives payment;</w:t>
      </w:r>
    </w:p>
    <w:p w:rsidR="006320BF" w:rsidRDefault="0014079B">
      <w:pPr>
        <w:pStyle w:val="SHScheduleText3"/>
      </w:pPr>
      <w:r>
        <w:t>every hiring of goods to a customer with an option to purchase will be treated as a sale of goods for the normal full cash price at the date when the hiring is made (irrespective of th</w:t>
      </w:r>
      <w:r>
        <w:t>e time or times at which the Tenant receives payment) and there will be excluded from the Turnover any hiring charges in respect of that hiring; and</w:t>
      </w:r>
    </w:p>
    <w:p w:rsidR="006320BF" w:rsidRDefault="0014079B">
      <w:pPr>
        <w:pStyle w:val="SHScheduleText3"/>
      </w:pPr>
      <w:r>
        <w:t>every deposit by a customer will be included in the Turnover at the time of receipt and will only be deduct</w:t>
      </w:r>
      <w:r>
        <w:t>ed from the Turnover if and when repaid.</w:t>
      </w:r>
    </w:p>
    <w:p w:rsidR="006320BF" w:rsidRDefault="0014079B">
      <w:pPr>
        <w:pStyle w:val="SHScheduleText2"/>
      </w:pPr>
      <w:bookmarkStart w:id="405" w:name="_Ref270082892"/>
      <w:r>
        <w:t>In calculating the amount of the Turnover, no deduction will be made for:</w:t>
      </w:r>
      <w:bookmarkEnd w:id="405"/>
    </w:p>
    <w:p w:rsidR="006320BF" w:rsidRDefault="0014079B">
      <w:pPr>
        <w:pStyle w:val="SHScheduleText3"/>
      </w:pPr>
      <w:r>
        <w:t>bad or doubtful debts;</w:t>
      </w:r>
    </w:p>
    <w:p w:rsidR="006320BF" w:rsidRDefault="0014079B">
      <w:pPr>
        <w:pStyle w:val="SHScheduleText3"/>
      </w:pPr>
      <w:r>
        <w:t>discounts allowed to employees of the Tenant in respect of goods or services supplied to them by the Tenant; or</w:t>
      </w:r>
    </w:p>
    <w:p w:rsidR="006320BF" w:rsidRDefault="0014079B">
      <w:pPr>
        <w:pStyle w:val="SHScheduleText3"/>
      </w:pPr>
      <w:r>
        <w:t xml:space="preserve">in </w:t>
      </w:r>
      <w:r>
        <w:t>the case of transactions paid by credit card, discounts or commissions payable by the Tenant to the provider of the credit.</w:t>
      </w:r>
    </w:p>
    <w:p w:rsidR="006320BF" w:rsidRDefault="0014079B">
      <w:pPr>
        <w:pStyle w:val="SHScheduleText2"/>
      </w:pPr>
      <w:bookmarkStart w:id="406" w:name="_Ref270082893"/>
      <w:r>
        <w:t>The following amounts will not be included in the Turnover or if included will be deducted:</w:t>
      </w:r>
      <w:bookmarkEnd w:id="406"/>
    </w:p>
    <w:p w:rsidR="006320BF" w:rsidRDefault="0014079B">
      <w:pPr>
        <w:pStyle w:val="SHScheduleText3"/>
      </w:pPr>
      <w:r>
        <w:t>VAT, purchase tax and similar sales or e</w:t>
      </w:r>
      <w:r>
        <w:t>xcise tax imposed directly on the Tenant in respect of the supply of goods or services but only to the extent that such tax is actually paid or accounted for by the Tenant to the taxing authority;</w:t>
      </w:r>
    </w:p>
    <w:p w:rsidR="006320BF" w:rsidRDefault="0014079B">
      <w:pPr>
        <w:pStyle w:val="SHScheduleText3"/>
      </w:pPr>
      <w:r>
        <w:t>the amount of any cash refund or credit given to a customer</w:t>
      </w:r>
      <w:r>
        <w:t xml:space="preserve"> when goods are returned so long as the cash refund or credit does not exceed the sale price of the goods included in the Turnover;</w:t>
      </w:r>
    </w:p>
    <w:p w:rsidR="006320BF" w:rsidRDefault="0014079B">
      <w:pPr>
        <w:pStyle w:val="SHScheduleText3"/>
      </w:pPr>
      <w:r>
        <w:lastRenderedPageBreak/>
        <w:t>the sale price of goods returned by customers for exchange so long as the sale price has been included in the Turnover and t</w:t>
      </w:r>
      <w:r>
        <w:t>he sale price of the goods given in exchange is included in the Turnover;</w:t>
      </w:r>
    </w:p>
    <w:p w:rsidR="006320BF" w:rsidRDefault="0014079B">
      <w:pPr>
        <w:pStyle w:val="SHScheduleText3"/>
      </w:pPr>
      <w:r>
        <w:t>allowances made in respect of defective or unsatisfactory goods or services so long as those allowances do not exceed the sale price of the goods or the charge for the services inclu</w:t>
      </w:r>
      <w:r>
        <w:t>ded in the Turnover;</w:t>
      </w:r>
    </w:p>
    <w:p w:rsidR="006320BF" w:rsidRDefault="0014079B">
      <w:pPr>
        <w:pStyle w:val="SHScheduleText3"/>
      </w:pPr>
      <w:r>
        <w:t>the value of the goods transferred whether by way of exchange or otherwise from the Premises to other premises of the Tenant so long as that transfer:</w:t>
      </w:r>
    </w:p>
    <w:p w:rsidR="006320BF" w:rsidRDefault="0014079B">
      <w:pPr>
        <w:pStyle w:val="SHScheduleText4"/>
      </w:pPr>
      <w:r>
        <w:t xml:space="preserve">is not made for the purpose of consummating a sale that has been made at in or from </w:t>
      </w:r>
      <w:r>
        <w:t>the Premises; and</w:t>
      </w:r>
    </w:p>
    <w:p w:rsidR="006320BF" w:rsidRDefault="0014079B">
      <w:pPr>
        <w:pStyle w:val="SHScheduleText4"/>
      </w:pPr>
      <w:r>
        <w:t>does not deprive the Landlord of the benefit of a sale that would otherwise have been made at in or from the Premises;</w:t>
      </w:r>
    </w:p>
    <w:p w:rsidR="006320BF" w:rsidRDefault="0014079B">
      <w:pPr>
        <w:pStyle w:val="SHScheduleText3"/>
      </w:pPr>
      <w:r>
        <w:t>the value of goods returned to shippers, wholesalers or manufacturers; and</w:t>
      </w:r>
    </w:p>
    <w:p w:rsidR="006320BF" w:rsidRDefault="0014079B">
      <w:pPr>
        <w:pStyle w:val="SHScheduleText3"/>
      </w:pPr>
      <w:r>
        <w:t xml:space="preserve">interest charges and credit account service </w:t>
      </w:r>
      <w:r>
        <w:t>charges.</w:t>
      </w:r>
    </w:p>
    <w:p w:rsidR="006320BF" w:rsidRDefault="0014079B" w:rsidP="0014079B">
      <w:pPr>
        <w:pStyle w:val="SHScheduleText2"/>
        <w:keepNext/>
        <w:keepLines/>
      </w:pPr>
      <w:bookmarkStart w:id="407" w:name="_Ref270082895"/>
      <w:bookmarkStart w:id="408" w:name="_Ref384802368"/>
      <w:r>
        <w:t>[For the purposes of this paragraph </w:t>
      </w:r>
      <w:r>
        <w:fldChar w:fldCharType="begin"/>
      </w:r>
      <w:r>
        <w:instrText xml:space="preserve"> REF _Ref336257921 \r \h  \* MERGEFORMAT </w:instrText>
      </w:r>
      <w:r>
        <w:fldChar w:fldCharType="separate"/>
      </w:r>
      <w:r w:rsidRPr="0014079B">
        <w:rPr>
          <w:b/>
          <w:bCs/>
        </w:rPr>
        <w:t>7</w:t>
      </w:r>
      <w:r>
        <w:fldChar w:fldCharType="end"/>
      </w:r>
      <w:r>
        <w:t>, “</w:t>
      </w:r>
      <w:r>
        <w:t>the Tenant”</w:t>
      </w:r>
      <w:r>
        <w:t xml:space="preserve"> means the Tenant and any sub-tenant, licensee or concessionaire of the Tenant and any o</w:t>
      </w:r>
      <w:r>
        <w:t>ther person in occupation of the Premises.]</w:t>
      </w:r>
      <w:bookmarkEnd w:id="407"/>
      <w:r w:rsidRPr="0014079B">
        <w:rPr>
          <w:rStyle w:val="FootnoteReference"/>
        </w:rPr>
        <w:footnoteReference w:id="154"/>
      </w:r>
      <w:bookmarkEnd w:id="408"/>
    </w:p>
    <w:p w:rsidR="006320BF" w:rsidRDefault="0014079B" w:rsidP="0014079B">
      <w:pPr>
        <w:pStyle w:val="SHScheduleText1"/>
        <w:keepNext/>
        <w:keepLines/>
        <w:rPr>
          <w:b/>
        </w:rPr>
      </w:pPr>
      <w:r>
        <w:rPr>
          <w:b/>
        </w:rPr>
        <w:t>Substituted Turnover</w:t>
      </w:r>
    </w:p>
    <w:p w:rsidR="006320BF" w:rsidRDefault="0014079B">
      <w:pPr>
        <w:pStyle w:val="SHScheduleText2"/>
      </w:pPr>
      <w:r>
        <w:t>[</w:t>
      </w:r>
      <w:bookmarkStart w:id="409" w:name="_Ref360102766"/>
      <w:bookmarkStart w:id="410" w:name="_Ref357779620"/>
      <w:bookmarkStart w:id="411" w:name="_Ref270082896"/>
      <w:r>
        <w:t>The Tenant must keep the Premises open for business and to take reasonable steps to maintain active trade during the Estate Opening Hours unless:</w:t>
      </w:r>
    </w:p>
    <w:bookmarkEnd w:id="409"/>
    <w:p w:rsidR="006320BF" w:rsidRDefault="0014079B">
      <w:pPr>
        <w:pStyle w:val="SHScheduleText3"/>
      </w:pPr>
      <w:r>
        <w:t>the Tenant is prevented from so doing by r</w:t>
      </w:r>
      <w:r>
        <w:t>eason of the destruction of or damage to the Premises or the Estate by an Insured Risk, Uninsured Risk or some other cause wholly beyond the Tenant’</w:t>
      </w:r>
      <w:r>
        <w:t>s control so that the Premises are unfit for occupation and use or inaccessible;</w:t>
      </w:r>
    </w:p>
    <w:p w:rsidR="006320BF" w:rsidRDefault="0014079B">
      <w:pPr>
        <w:pStyle w:val="SHScheduleText3"/>
      </w:pPr>
      <w:bookmarkStart w:id="412" w:name="_Ref380767153"/>
      <w:r>
        <w:t>it is necessary to keep the</w:t>
      </w:r>
      <w:r>
        <w:t xml:space="preserve"> Premises closed for business for any period not exceeding ten Business Days for carrying out with all due speed any repairs or Permitted Works;</w:t>
      </w:r>
      <w:bookmarkEnd w:id="412"/>
    </w:p>
    <w:p w:rsidR="006320BF" w:rsidRDefault="0014079B">
      <w:pPr>
        <w:pStyle w:val="SHScheduleText3"/>
      </w:pPr>
      <w:r>
        <w:t>it is necessary to keep the Premises closed for business for any period up to five Business Days for the remova</w:t>
      </w:r>
      <w:r>
        <w:t>l with all due speed of any contents and tenant’</w:t>
      </w:r>
      <w:r>
        <w:t>s and trade fixtures before a permitted assignment [or underletting] under this Lease;</w:t>
      </w:r>
    </w:p>
    <w:p w:rsidR="006320BF" w:rsidRDefault="0014079B">
      <w:pPr>
        <w:pStyle w:val="SHScheduleText3"/>
      </w:pPr>
      <w:bookmarkStart w:id="413" w:name="_Ref380767160"/>
      <w:r>
        <w:t>the Tenant is carrying out genuine staff training for any period not exceeding [four] hours on not more than [three] occa</w:t>
      </w:r>
      <w:r>
        <w:t>sions during any Turnover Period; or</w:t>
      </w:r>
      <w:bookmarkEnd w:id="413"/>
    </w:p>
    <w:p w:rsidR="006320BF" w:rsidRDefault="0014079B">
      <w:pPr>
        <w:pStyle w:val="SHScheduleText3"/>
      </w:pPr>
      <w:r>
        <w:t>to do so would be contrary to any regulation or requirement of any competent statutory or local authority.</w:t>
      </w:r>
      <w:r w:rsidRPr="0014079B">
        <w:rPr>
          <w:rStyle w:val="FootnoteReference"/>
        </w:rPr>
        <w:footnoteReference w:id="155"/>
      </w:r>
      <w:r>
        <w:t>]</w:t>
      </w:r>
    </w:p>
    <w:p w:rsidR="006320BF" w:rsidRDefault="0014079B" w:rsidP="0014079B">
      <w:pPr>
        <w:pStyle w:val="SHScheduleText2"/>
        <w:keepNext/>
        <w:keepLines/>
      </w:pPr>
      <w:bookmarkStart w:id="414" w:name="_Ref360102784"/>
      <w:r>
        <w:lastRenderedPageBreak/>
        <w:t>Subject to paragraph </w:t>
      </w:r>
      <w:r>
        <w:fldChar w:fldCharType="begin"/>
      </w:r>
      <w:r>
        <w:instrText xml:space="preserve"> REF _Ref340054485 \r \h  \* MERGEFORMAT </w:instrText>
      </w:r>
      <w:r>
        <w:fldChar w:fldCharType="separate"/>
      </w:r>
      <w:r w:rsidRPr="0014079B">
        <w:rPr>
          <w:b/>
          <w:bCs/>
        </w:rPr>
        <w:t>8.3</w:t>
      </w:r>
      <w:r>
        <w:fldChar w:fldCharType="end"/>
      </w:r>
      <w:r>
        <w:t>, if the Premises are not open for business on a Normal Shopping Day during the whole of the Estate Opening Hours, then the Turnover for that Normal Shopping Day will be treated as an amount c</w:t>
      </w:r>
      <w:r>
        <w:t>alculated as follows:</w:t>
      </w:r>
      <w:bookmarkEnd w:id="410"/>
      <w:bookmarkEnd w:id="414"/>
    </w:p>
    <w:p w:rsidR="006320BF" w:rsidRDefault="0014079B">
      <w:pPr>
        <w:pStyle w:val="SHParagraph2"/>
      </w:pPr>
      <w:r>
        <w:rPr>
          <w:position w:val="-24"/>
        </w:rPr>
        <w:object w:dxaOrig="840" w:dyaOrig="62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3.5pt;height:28.5pt" o:ole="">
            <v:imagedata r:id="rId26" o:title=""/>
          </v:shape>
          <o:OLEObject Type="Embed" ProgID="Equation.3" ShapeID="_x0000_i1025" DrawAspect="Content" ObjectID="_1661154925" r:id="rId27"/>
        </w:object>
      </w:r>
    </w:p>
    <w:p w:rsidR="006320BF" w:rsidRDefault="0014079B">
      <w:pPr>
        <w:pStyle w:val="SHParagraph2"/>
      </w:pPr>
      <w:r>
        <w:t>Where:</w:t>
      </w:r>
    </w:p>
    <w:p w:rsidR="006320BF" w:rsidRDefault="0014079B">
      <w:pPr>
        <w:pStyle w:val="SHParagraph2"/>
      </w:pPr>
      <w:r>
        <w:t>T is the Turnover for that Normal Shopping Day;</w:t>
      </w:r>
    </w:p>
    <w:p w:rsidR="006320BF" w:rsidRDefault="0014079B">
      <w:pPr>
        <w:pStyle w:val="SHParagraph2"/>
      </w:pPr>
      <w:r>
        <w:t>AT is the actual Turnover generated during the relevant Turnover Period; and</w:t>
      </w:r>
    </w:p>
    <w:p w:rsidR="006320BF" w:rsidRDefault="0014079B">
      <w:pPr>
        <w:pStyle w:val="SHParagraph2"/>
      </w:pPr>
      <w:r>
        <w:t>NS is the number of Normal Shopping Days that the Premises were open for busine</w:t>
      </w:r>
      <w:r>
        <w:t>ss during the relevant Turnover Period.</w:t>
      </w:r>
    </w:p>
    <w:p w:rsidR="006320BF" w:rsidRDefault="0014079B" w:rsidP="0014079B">
      <w:pPr>
        <w:pStyle w:val="SHScheduleText2"/>
        <w:keepNext/>
        <w:keepLines/>
      </w:pPr>
      <w:bookmarkStart w:id="415" w:name="_Ref340054485"/>
      <w:r>
        <w:t>The provisions in paragraph </w:t>
      </w:r>
      <w:r>
        <w:rPr>
          <w:b/>
          <w:bCs/>
        </w:rPr>
        <w:fldChar w:fldCharType="begin"/>
      </w:r>
      <w:r>
        <w:rPr>
          <w:b/>
          <w:bCs/>
        </w:rPr>
        <w:instrText xml:space="preserve"> REF _Ref360102784 \r \h </w:instrText>
      </w:r>
      <w:r>
        <w:rPr>
          <w:b/>
          <w:bCs/>
        </w:rPr>
      </w:r>
      <w:r>
        <w:rPr>
          <w:b/>
          <w:bCs/>
        </w:rPr>
        <w:fldChar w:fldCharType="separate"/>
      </w:r>
      <w:r>
        <w:rPr>
          <w:b/>
          <w:bCs/>
        </w:rPr>
        <w:t>8.2</w:t>
      </w:r>
      <w:r>
        <w:rPr>
          <w:b/>
          <w:bCs/>
        </w:rPr>
        <w:fldChar w:fldCharType="end"/>
      </w:r>
      <w:r>
        <w:t xml:space="preserve"> will not apply </w:t>
      </w:r>
      <w:bookmarkEnd w:id="415"/>
      <w:r>
        <w:t>to any Normal Shopping Day where any of the circumstances in paragraphs </w:t>
      </w:r>
      <w:r>
        <w:fldChar w:fldCharType="begin"/>
      </w:r>
      <w:r>
        <w:instrText xml:space="preserve"> REF _Ref380767153 \r \h  \* MERGEFORMAT </w:instrText>
      </w:r>
      <w:r>
        <w:fldChar w:fldCharType="separate"/>
      </w:r>
      <w:r w:rsidRPr="0014079B">
        <w:rPr>
          <w:b/>
          <w:bCs/>
        </w:rPr>
        <w:t>8.1.2</w:t>
      </w:r>
      <w:r>
        <w:fldChar w:fldCharType="end"/>
      </w:r>
      <w:r>
        <w:rPr>
          <w:b/>
          <w:bCs/>
        </w:rPr>
        <w:t xml:space="preserve"> to </w:t>
      </w:r>
      <w:r>
        <w:fldChar w:fldCharType="begin"/>
      </w:r>
      <w:r>
        <w:instrText xml:space="preserve"> REF _Ref380767160 \r \h  \* MERGEFORMAT </w:instrText>
      </w:r>
      <w:r>
        <w:fldChar w:fldCharType="separate"/>
      </w:r>
      <w:r w:rsidRPr="0014079B">
        <w:rPr>
          <w:b/>
          <w:bCs/>
        </w:rPr>
        <w:t>8.1.4</w:t>
      </w:r>
      <w:r>
        <w:fldChar w:fldCharType="end"/>
      </w:r>
      <w:r>
        <w:t>, inclusive, apply.</w:t>
      </w:r>
    </w:p>
    <w:bookmarkEnd w:id="411"/>
    <w:p w:rsidR="006320BF" w:rsidRDefault="0014079B" w:rsidP="0014079B">
      <w:pPr>
        <w:pStyle w:val="SHScheduleText1"/>
        <w:keepNext/>
        <w:keepLines/>
        <w:rPr>
          <w:b/>
        </w:rPr>
      </w:pPr>
      <w:r>
        <w:rPr>
          <w:b/>
        </w:rPr>
        <w:t>Resolution of disputes</w:t>
      </w:r>
    </w:p>
    <w:p w:rsidR="006320BF" w:rsidRDefault="0014079B">
      <w:pPr>
        <w:pStyle w:val="SHScheduleText2"/>
      </w:pPr>
      <w:r>
        <w:t xml:space="preserve">If the Landlord and the Tenant have any dispute as to the amount of the Turnover or the Turnover Rent payable then either the Landlord or the Tenant can require the </w:t>
      </w:r>
      <w:r>
        <w:t>dispute to be decided by an independent [expert/arbitrator].</w:t>
      </w:r>
    </w:p>
    <w:p w:rsidR="006320BF" w:rsidRDefault="0014079B">
      <w:pPr>
        <w:pStyle w:val="SHScheduleText2"/>
      </w:pPr>
      <w:r>
        <w:t>If the Landlord and the Tenant do not agree on who should decide the relevant dispute, the [expert/arbitrator] will be appointed by The Royal Institution of Chartered Accountants in England and W</w:t>
      </w:r>
      <w:r>
        <w:t>ales on the application of either the Landlord or the Tenant.</w:t>
      </w:r>
    </w:p>
    <w:p w:rsidR="006320BF" w:rsidRDefault="0014079B">
      <w:pPr>
        <w:pStyle w:val="SHScheduleText2"/>
      </w:pPr>
      <w:r>
        <w:t>The decision of the [expert/arbitrator will be binding on the parties].[The arbitration will be conducted in accordance with the Arbitration Act 1</w:t>
      </w:r>
      <w:r>
        <w:t>996.][The expert:]</w:t>
      </w:r>
    </w:p>
    <w:p w:rsidR="006320BF" w:rsidRDefault="0014079B">
      <w:pPr>
        <w:pStyle w:val="SHScheduleText3"/>
      </w:pPr>
      <w:r>
        <w:t>[will invite the Landlord and</w:t>
      </w:r>
      <w:r>
        <w:t xml:space="preserve"> the Tenant to make submissions to him with any relevant supporting documentation;</w:t>
      </w:r>
    </w:p>
    <w:p w:rsidR="006320BF" w:rsidRDefault="0014079B">
      <w:pPr>
        <w:pStyle w:val="SHScheduleText3"/>
      </w:pPr>
      <w:r>
        <w:t>will give the Landlord and the Tenant an opportunity to make counter submissions;</w:t>
      </w:r>
    </w:p>
    <w:p w:rsidR="006320BF" w:rsidRDefault="0014079B">
      <w:pPr>
        <w:pStyle w:val="SHScheduleText3"/>
      </w:pPr>
      <w:r>
        <w:t>will give written reasons for his decisions, which will be binding on the parties; and</w:t>
      </w:r>
    </w:p>
    <w:p w:rsidR="006320BF" w:rsidRDefault="0014079B">
      <w:pPr>
        <w:pStyle w:val="SHScheduleText3"/>
      </w:pPr>
      <w:r>
        <w:t>will</w:t>
      </w:r>
      <w:r>
        <w:t xml:space="preserve"> be paid by the Landlord and the Tenant in such shares and in such manner as he may decide (or failing such a decision, in equal shares).]</w:t>
      </w:r>
    </w:p>
    <w:p w:rsidR="006320BF" w:rsidRDefault="0014079B" w:rsidP="0014079B">
      <w:pPr>
        <w:pStyle w:val="SHScheduleText1"/>
        <w:keepNext/>
        <w:keepLines/>
        <w:rPr>
          <w:b/>
        </w:rPr>
      </w:pPr>
      <w:r>
        <w:rPr>
          <w:b/>
        </w:rPr>
        <w:t>Inspection of Records</w:t>
      </w:r>
    </w:p>
    <w:p w:rsidR="006320BF" w:rsidRDefault="0014079B">
      <w:pPr>
        <w:pStyle w:val="SHScheduleText2"/>
      </w:pPr>
      <w:bookmarkStart w:id="416" w:name="_Ref357779911"/>
      <w:r>
        <w:t>The Landlord may require that an audit of the Records relating to the current Turnover Period o</w:t>
      </w:r>
      <w:r>
        <w:t>r any of the two preceding Turnover Periods is carried out by a professionally qualified accountant appointed by the Landlord.</w:t>
      </w:r>
      <w:bookmarkEnd w:id="416"/>
    </w:p>
    <w:p w:rsidR="006320BF" w:rsidRDefault="0014079B" w:rsidP="0014079B">
      <w:pPr>
        <w:pStyle w:val="SHScheduleText2"/>
        <w:keepNext/>
        <w:keepLines/>
      </w:pPr>
      <w:r>
        <w:t>If, as a result of an audit under paragraph </w:t>
      </w:r>
      <w:r>
        <w:fldChar w:fldCharType="begin"/>
      </w:r>
      <w:r>
        <w:instrText xml:space="preserve"> REF _Ref357779911 \r \h  \* MERGEFORMAT </w:instrText>
      </w:r>
      <w:r>
        <w:fldChar w:fldCharType="separate"/>
      </w:r>
      <w:r w:rsidRPr="0014079B">
        <w:rPr>
          <w:b/>
          <w:bCs/>
        </w:rPr>
        <w:t>10.1</w:t>
      </w:r>
      <w:r>
        <w:fldChar w:fldCharType="end"/>
      </w:r>
      <w:r>
        <w:t>, it is established that the Turnover for any Turnover Period has been understated by more than 2</w:t>
      </w:r>
      <w:r>
        <w:t>% then the cost of the audit will be borne by the Tenant.</w:t>
      </w:r>
    </w:p>
    <w:p w:rsidR="006320BF" w:rsidRDefault="0014079B">
      <w:pPr>
        <w:pStyle w:val="SHScheduleText2"/>
      </w:pPr>
      <w:r>
        <w:t>If any Turnover has been understated, the Landlord will be entitled to is</w:t>
      </w:r>
      <w:r>
        <w:t>sue a further demand for any additional Turnover Rent following the audit and the Tenant must pay the additional Turnover Rent to the Landlord within [10 </w:t>
      </w:r>
      <w:r>
        <w:t>Business Days] plus interest at the Interest Rate calculated from the date that the Turnover Rent woul</w:t>
      </w:r>
      <w:r>
        <w:t>d have been paid had the Turnover Rent not been understated.</w:t>
      </w:r>
    </w:p>
    <w:p w:rsidR="006320BF" w:rsidRDefault="0014079B" w:rsidP="0014079B">
      <w:pPr>
        <w:pStyle w:val="SHScheduleText1"/>
        <w:keepNext/>
        <w:keepLines/>
        <w:rPr>
          <w:b/>
        </w:rPr>
      </w:pPr>
      <w:bookmarkStart w:id="417" w:name="_Ref368299245"/>
      <w:r>
        <w:rPr>
          <w:b/>
        </w:rPr>
        <w:lastRenderedPageBreak/>
        <w:t>End of arrangement</w:t>
      </w:r>
      <w:bookmarkEnd w:id="417"/>
    </w:p>
    <w:p w:rsidR="006320BF" w:rsidRDefault="0014079B">
      <w:pPr>
        <w:pStyle w:val="SHScheduleText2"/>
      </w:pPr>
      <w:r>
        <w:t>Where:</w:t>
      </w:r>
    </w:p>
    <w:p w:rsidR="006320BF" w:rsidRDefault="0014079B">
      <w:pPr>
        <w:pStyle w:val="SHScheduleText3"/>
      </w:pPr>
      <w:r>
        <w:t>the Lease is assigned, save for an assignment to an Authorised Group Company;</w:t>
      </w:r>
    </w:p>
    <w:p w:rsidR="006320BF" w:rsidRDefault="0014079B">
      <w:pPr>
        <w:pStyle w:val="SHScheduleText3"/>
      </w:pPr>
      <w:r>
        <w:t>the Tenant grants an underlease of the Premises; or</w:t>
      </w:r>
    </w:p>
    <w:p w:rsidR="006320BF" w:rsidRDefault="0014079B">
      <w:pPr>
        <w:pStyle w:val="SHScheduleText3"/>
      </w:pPr>
      <w:bookmarkStart w:id="418" w:name="_Ref360111307"/>
      <w:r>
        <w:t>the Tenant fails to start trading or ce</w:t>
      </w:r>
      <w:r>
        <w:t>ases to trade from the Premises and, in the reasonable opinion of the Landlord, that event is not a temporary cessation of trade arising from a genuine operational requirement of the Tenant</w:t>
      </w:r>
      <w:bookmarkEnd w:id="418"/>
      <w:r>
        <w:t>,</w:t>
      </w:r>
    </w:p>
    <w:p w:rsidR="006320BF" w:rsidRDefault="0014079B">
      <w:pPr>
        <w:pStyle w:val="SHParagraph2"/>
      </w:pPr>
      <w:r>
        <w:t>then the arrangements set out in this Schedule </w:t>
      </w:r>
      <w:r>
        <w:t>relating to paymen</w:t>
      </w:r>
      <w:r>
        <w:t xml:space="preserve">t of the Base Rent and the Turnover Rent will come to an end and the Main Rent will be payable with effect from the date the relevant event occurs instead of the Base Rent and the Turnover Rent.  </w:t>
      </w:r>
      <w:r>
        <w:t>The obligation on the Tenant to pay sums due under this Schedule </w:t>
      </w:r>
      <w:r>
        <w:t>for the period up to the date of the relevant event will be unaffected.</w:t>
      </w:r>
    </w:p>
    <w:p w:rsidR="006320BF" w:rsidRDefault="0014079B" w:rsidP="0014079B">
      <w:pPr>
        <w:pStyle w:val="SHScheduleText2"/>
        <w:keepNext/>
        <w:keepLines/>
      </w:pPr>
      <w:bookmarkStart w:id="419" w:name="_Ref368063022"/>
      <w:r>
        <w:t>Where the total number of days that the Premises are not open for business (or are open for business for less than four hours) on a Normal Shopping Day in any Turnover Period exce</w:t>
      </w:r>
      <w:r>
        <w:t>eds [NUMBER], the Landlord may serve notice on the Tenant specifying that arrangements set out in this Schedule </w:t>
      </w:r>
      <w:r>
        <w:t>relating to payment of the Base Rent and the Turnover Rent will be treated as having come to an end at the start of the Turnover Period in quest</w:t>
      </w:r>
      <w:r>
        <w:t xml:space="preserve">ion and that the Main Rent will be payable with effect from that date instead of the Base Rent and the Turnover Rent.  </w:t>
      </w:r>
      <w:r>
        <w:t>If the Landlord serves notice under this</w:t>
      </w:r>
      <w:bookmarkEnd w:id="419"/>
      <w:r>
        <w:t xml:space="preserve"> paragraph </w:t>
      </w:r>
      <w:r>
        <w:rPr>
          <w:b/>
        </w:rPr>
        <w:fldChar w:fldCharType="begin"/>
      </w:r>
      <w:r>
        <w:rPr>
          <w:b/>
        </w:rPr>
        <w:instrText xml:space="preserve"> REF _Ref368063022 \r \h  \* MERGEFORMAT </w:instrText>
      </w:r>
      <w:r>
        <w:rPr>
          <w:b/>
        </w:rPr>
      </w:r>
      <w:r>
        <w:rPr>
          <w:b/>
        </w:rPr>
        <w:fldChar w:fldCharType="separate"/>
      </w:r>
      <w:r>
        <w:rPr>
          <w:b/>
        </w:rPr>
        <w:t>11.2</w:t>
      </w:r>
      <w:r>
        <w:rPr>
          <w:b/>
        </w:rPr>
        <w:fldChar w:fldCharType="end"/>
      </w:r>
      <w:r>
        <w:t xml:space="preserve">, the Tenant will pay to the Landlord on demand the amount specified in the notice as representing the difference between the Main Rent that would have been payable up to the date of that notice and the rents actually paid by the </w:t>
      </w:r>
      <w:r>
        <w:t>Tenant under this Schedule.</w:t>
      </w:r>
    </w:p>
    <w:p w:rsidR="006320BF" w:rsidRDefault="0014079B">
      <w:pPr>
        <w:pStyle w:val="SHScheduleText2"/>
      </w:pPr>
      <w:r>
        <w:t>On an assignment of the Lease, save for an assignment to an Authorised Group Company:</w:t>
      </w:r>
    </w:p>
    <w:p w:rsidR="006320BF" w:rsidRDefault="0014079B">
      <w:pPr>
        <w:pStyle w:val="SHScheduleText3"/>
      </w:pPr>
      <w:r>
        <w:t>the Tenant must pay to the Landlord on or before the date of the deed of assignment such amount as the Landlord properly and reasonably estima</w:t>
      </w:r>
      <w:r>
        <w:t>tes to be the maximum amount of Turnover Rent due from the Tenant up to that date taking into account any sums already paid in advance by the Tenant towards the Tenant’</w:t>
      </w:r>
      <w:r>
        <w:t>s liability for Turnover Rent under this Schedule; and</w:t>
      </w:r>
      <w:r w:rsidRPr="0014079B">
        <w:rPr>
          <w:rStyle w:val="FootnoteReference"/>
        </w:rPr>
        <w:footnoteReference w:id="156"/>
      </w:r>
    </w:p>
    <w:p w:rsidR="006320BF" w:rsidRDefault="0014079B">
      <w:pPr>
        <w:pStyle w:val="SHScheduleText3"/>
      </w:pPr>
      <w:r>
        <w:t xml:space="preserve">in the licence to </w:t>
      </w:r>
      <w:r>
        <w:t>assign:</w:t>
      </w:r>
    </w:p>
    <w:p w:rsidR="006320BF" w:rsidRDefault="0014079B">
      <w:pPr>
        <w:pStyle w:val="SHScheduleText4"/>
      </w:pPr>
      <w:r>
        <w:t>the Landlord must covenant with the Tenant to repay to the Tenant any overpayment of Turnover Rent made by the Tenant within [10] Business Days of having received the final Annual Turnover Certificate from the Tenant;</w:t>
      </w:r>
    </w:p>
    <w:p w:rsidR="006320BF" w:rsidRDefault="0014079B">
      <w:pPr>
        <w:pStyle w:val="SHScheduleText4"/>
      </w:pPr>
      <w:r>
        <w:t xml:space="preserve">the Tenant must covenant with </w:t>
      </w:r>
      <w:r>
        <w:t>the Landlord to produce the final Annual Turnover Certificate to the Landlord as soon as reasonably practicable after the date of the deed of assignment and, if any additional Turnover Rent is payable, to pay any excess to the Landlord on demand.</w:t>
      </w: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p>
    <w:p w:rsidR="006320BF" w:rsidRDefault="006320BF">
      <w:pPr>
        <w:pStyle w:val="SHScheduleHeading"/>
      </w:pPr>
      <w:bookmarkStart w:id="420" w:name="_Toc536773162"/>
      <w:bookmarkStart w:id="421" w:name="_Ref498958095"/>
      <w:bookmarkStart w:id="422" w:name="_Toc50542264"/>
      <w:bookmarkEnd w:id="420"/>
      <w:bookmarkEnd w:id="422"/>
    </w:p>
    <w:p w:rsidR="006320BF" w:rsidRDefault="0014079B">
      <w:pPr>
        <w:pStyle w:val="SHScheduleSubHeading"/>
      </w:pPr>
      <w:bookmarkStart w:id="423" w:name="_Toc536773163"/>
      <w:bookmarkStart w:id="424" w:name="_Toc50542265"/>
      <w:bookmarkEnd w:id="421"/>
      <w:r>
        <w:t>Offer back provisions</w:t>
      </w:r>
      <w:bookmarkEnd w:id="423"/>
      <w:bookmarkEnd w:id="424"/>
    </w:p>
    <w:p w:rsidR="006320BF" w:rsidRDefault="0014079B">
      <w:pPr>
        <w:pStyle w:val="SHPart"/>
      </w:pPr>
      <w:bookmarkStart w:id="425" w:name="_Toc536773164"/>
      <w:bookmarkStart w:id="426" w:name="_Toc50542266"/>
      <w:r>
        <w:t xml:space="preserve">: </w:t>
      </w:r>
      <w:bookmarkStart w:id="427" w:name="_Ref521491956"/>
      <w:r>
        <w:t>Terms of the offer back</w:t>
      </w:r>
      <w:bookmarkEnd w:id="425"/>
      <w:bookmarkEnd w:id="427"/>
      <w:bookmarkEnd w:id="426"/>
    </w:p>
    <w:p w:rsidR="006320BF" w:rsidRDefault="0014079B" w:rsidP="0014079B">
      <w:pPr>
        <w:pStyle w:val="SHScheduleText1"/>
        <w:keepNext/>
        <w:keepLines/>
        <w:rPr>
          <w:b/>
        </w:rPr>
      </w:pPr>
      <w:r>
        <w:rPr>
          <w:b/>
        </w:rPr>
        <w:t>Defined terms</w:t>
      </w:r>
    </w:p>
    <w:p w:rsidR="006320BF" w:rsidRDefault="0014079B">
      <w:pPr>
        <w:pStyle w:val="SHParagraph1"/>
      </w:pPr>
      <w:r>
        <w:t xml:space="preserve">This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
          <w:bCs/>
        </w:rPr>
        <w:t xml:space="preserve"> </w:t>
      </w:r>
      <w:r>
        <w:t>uses the following definitions:</w:t>
      </w:r>
    </w:p>
    <w:p w:rsidR="006320BF" w:rsidRDefault="0014079B">
      <w:pPr>
        <w:pStyle w:val="SHNormal"/>
        <w:keepNext/>
        <w:rPr>
          <w:b/>
        </w:rPr>
      </w:pPr>
      <w:r>
        <w:rPr>
          <w:b/>
        </w:rPr>
        <w:t>“</w:t>
      </w:r>
      <w:r>
        <w:rPr>
          <w:b/>
        </w:rPr>
        <w:t>Acceptance Period”</w:t>
      </w:r>
    </w:p>
    <w:p w:rsidR="006320BF" w:rsidRDefault="0014079B">
      <w:pPr>
        <w:pStyle w:val="SHParagraph1"/>
      </w:pPr>
      <w:r>
        <w:t>the per</w:t>
      </w:r>
      <w:r>
        <w:t>iod of [one month] starting on the date on which the Landlord receives the Tenant’</w:t>
      </w:r>
      <w:r>
        <w:t>s Notice [subject to extension under paragraph </w:t>
      </w:r>
      <w:r>
        <w:fldChar w:fldCharType="begin"/>
      </w:r>
      <w:r>
        <w:instrText xml:space="preserve"> REF _Ref379815771 \r \h  \* MERGEFORMAT </w:instrText>
      </w:r>
      <w:r>
        <w:fldChar w:fldCharType="separate"/>
      </w:r>
      <w:r w:rsidRPr="0014079B">
        <w:rPr>
          <w:b/>
          <w:bCs/>
        </w:rPr>
        <w:t>2.6</w:t>
      </w:r>
      <w:r>
        <w:fldChar w:fldCharType="end"/>
      </w:r>
      <w:r>
        <w:t>];</w:t>
      </w:r>
      <w:r w:rsidRPr="0014079B">
        <w:rPr>
          <w:rStyle w:val="FootnoteReference"/>
        </w:rPr>
        <w:footnoteReference w:id="157"/>
      </w:r>
    </w:p>
    <w:p w:rsidR="006320BF" w:rsidRDefault="0014079B">
      <w:pPr>
        <w:pStyle w:val="SHNormal"/>
        <w:keepNext/>
        <w:rPr>
          <w:b/>
        </w:rPr>
      </w:pPr>
      <w:r>
        <w:rPr>
          <w:b/>
        </w:rPr>
        <w:t>“</w:t>
      </w:r>
      <w:r>
        <w:rPr>
          <w:b/>
        </w:rPr>
        <w:t>Acceptance</w:t>
      </w:r>
      <w:r>
        <w:rPr>
          <w:b/>
        </w:rPr>
        <w:t xml:space="preserve"> Notice”</w:t>
      </w:r>
    </w:p>
    <w:p w:rsidR="006320BF" w:rsidRDefault="0014079B">
      <w:pPr>
        <w:pStyle w:val="SHParagraph1"/>
      </w:pPr>
      <w:r>
        <w:t>any notice served by the Landlord on the Tenant accepting the Tenant’</w:t>
      </w:r>
      <w:r>
        <w:t>s offer to surrender the Premises to the Landlord;</w:t>
      </w:r>
    </w:p>
    <w:p w:rsidR="006320BF" w:rsidRDefault="0014079B">
      <w:pPr>
        <w:pStyle w:val="SHNormal"/>
        <w:keepNext/>
        <w:rPr>
          <w:b/>
        </w:rPr>
      </w:pPr>
      <w:r>
        <w:rPr>
          <w:b/>
        </w:rPr>
        <w:t>“</w:t>
      </w:r>
      <w:r>
        <w:rPr>
          <w:b/>
        </w:rPr>
        <w:t>Completion Date”</w:t>
      </w:r>
    </w:p>
    <w:p w:rsidR="006320BF" w:rsidRDefault="0014079B">
      <w:pPr>
        <w:pStyle w:val="SHParagraph1"/>
      </w:pPr>
      <w:r>
        <w:t>the date [20] Business Days after the date of an Acceptance Notice;</w:t>
      </w:r>
    </w:p>
    <w:p w:rsidR="006320BF" w:rsidRDefault="0014079B">
      <w:pPr>
        <w:pStyle w:val="SHNormal"/>
        <w:keepNext/>
        <w:rPr>
          <w:b/>
        </w:rPr>
      </w:pPr>
      <w:r>
        <w:rPr>
          <w:b/>
        </w:rPr>
        <w:t>“</w:t>
      </w:r>
      <w:r>
        <w:rPr>
          <w:b/>
        </w:rPr>
        <w:t>Deed”</w:t>
      </w:r>
    </w:p>
    <w:p w:rsidR="006320BF" w:rsidRDefault="0014079B">
      <w:pPr>
        <w:pStyle w:val="SHParagraph1"/>
      </w:pPr>
      <w:r>
        <w:t>a deed of surrender in the form of</w:t>
      </w:r>
      <w:r>
        <w:t xml:space="preserve"> the draft attached to this Lease with the Price, Tenancy Documents and other relevant details inserted where required;</w:t>
      </w:r>
    </w:p>
    <w:p w:rsidR="006320BF" w:rsidRDefault="0014079B">
      <w:pPr>
        <w:pStyle w:val="SHNormal"/>
        <w:keepNext/>
        <w:rPr>
          <w:b/>
        </w:rPr>
      </w:pPr>
      <w:r>
        <w:rPr>
          <w:b/>
        </w:rPr>
        <w:t>“</w:t>
      </w:r>
      <w:r>
        <w:rPr>
          <w:b/>
        </w:rPr>
        <w:t>Disposal”</w:t>
      </w:r>
    </w:p>
    <w:p w:rsidR="006320BF" w:rsidRDefault="0014079B">
      <w:pPr>
        <w:pStyle w:val="SHDefinitiona"/>
        <w:numPr>
          <w:ilvl w:val="0"/>
          <w:numId w:val="61"/>
        </w:numPr>
      </w:pPr>
      <w:r>
        <w:t>an assignment of the Premises; or</w:t>
      </w:r>
    </w:p>
    <w:p w:rsidR="006320BF" w:rsidRDefault="0014079B">
      <w:pPr>
        <w:pStyle w:val="SHDefinitiona"/>
      </w:pPr>
      <w:r>
        <w:t>the grant of an underlease of the whole of the Premises [or a Permitted Part][or any part o</w:t>
      </w:r>
      <w:r>
        <w:t>f them];</w:t>
      </w:r>
      <w:r w:rsidRPr="0014079B">
        <w:rPr>
          <w:rStyle w:val="FootnoteReference"/>
        </w:rPr>
        <w:footnoteReference w:id="158"/>
      </w:r>
    </w:p>
    <w:p w:rsidR="006320BF" w:rsidRDefault="0014079B">
      <w:pPr>
        <w:pStyle w:val="SHNormal"/>
        <w:keepNext/>
        <w:rPr>
          <w:b/>
        </w:rPr>
      </w:pPr>
      <w:r>
        <w:rPr>
          <w:b/>
        </w:rPr>
        <w:t>“</w:t>
      </w:r>
      <w:r>
        <w:rPr>
          <w:b/>
        </w:rPr>
        <w:t>Disposal Period”</w:t>
      </w:r>
    </w:p>
    <w:p w:rsidR="006320BF" w:rsidRDefault="0014079B">
      <w:pPr>
        <w:pStyle w:val="SHParagraph1"/>
      </w:pPr>
      <w:r>
        <w:t>the period of [three] months starting on the last day of the Acceptance Period;</w:t>
      </w:r>
    </w:p>
    <w:p w:rsidR="006320BF" w:rsidRDefault="0014079B">
      <w:pPr>
        <w:pStyle w:val="SHNormal"/>
        <w:keepNext/>
      </w:pPr>
      <w:r>
        <w:t>[</w:t>
      </w:r>
      <w:r>
        <w:rPr>
          <w:b/>
        </w:rPr>
        <w:t>“</w:t>
      </w:r>
      <w:r>
        <w:rPr>
          <w:b/>
        </w:rPr>
        <w:t>Independent Expert”</w:t>
      </w:r>
    </w:p>
    <w:p w:rsidR="006320BF" w:rsidRDefault="0014079B">
      <w:pPr>
        <w:pStyle w:val="SHParagraph1"/>
      </w:pPr>
      <w:r>
        <w:t>a chartered surveyor having at least 10 </w:t>
      </w:r>
      <w:r>
        <w:t>years’</w:t>
      </w:r>
      <w:r>
        <w:t xml:space="preserve"> experience in valuing premises similar to the Premises, acting as an </w:t>
      </w:r>
      <w:r>
        <w:t>independent expert;</w:t>
      </w:r>
      <w:r w:rsidRPr="0014079B">
        <w:rPr>
          <w:rStyle w:val="FootnoteReference"/>
        </w:rPr>
        <w:footnoteReference w:id="159"/>
      </w:r>
      <w:r>
        <w:t>]</w:t>
      </w:r>
    </w:p>
    <w:p w:rsidR="006320BF" w:rsidRDefault="0014079B">
      <w:pPr>
        <w:pStyle w:val="SHNormal"/>
        <w:keepNext/>
      </w:pPr>
      <w:r>
        <w:t>[</w:t>
      </w:r>
      <w:r>
        <w:rPr>
          <w:b/>
        </w:rPr>
        <w:t>“</w:t>
      </w:r>
      <w:r>
        <w:rPr>
          <w:b/>
        </w:rPr>
        <w:t>Open Market Value”</w:t>
      </w:r>
    </w:p>
    <w:p w:rsidR="006320BF" w:rsidRDefault="0014079B">
      <w:pPr>
        <w:pStyle w:val="SHParagraph1"/>
      </w:pPr>
      <w:r>
        <w:t>the price at which the Premises may be assigned at arms’</w:t>
      </w:r>
      <w:r>
        <w:t>-length in the open market disregarding the terms of any proposed underletting and assuming:</w:t>
      </w:r>
    </w:p>
    <w:p w:rsidR="006320BF" w:rsidRDefault="0014079B">
      <w:pPr>
        <w:pStyle w:val="SHDefinitiona"/>
        <w:numPr>
          <w:ilvl w:val="0"/>
          <w:numId w:val="62"/>
        </w:numPr>
      </w:pPr>
      <w:r>
        <w:t>a willing seller and willing buyer;</w:t>
      </w:r>
    </w:p>
    <w:p w:rsidR="006320BF" w:rsidRDefault="0014079B">
      <w:pPr>
        <w:pStyle w:val="SHDefinitiona"/>
      </w:pPr>
      <w:r>
        <w:t>a reasonable period in whic</w:t>
      </w:r>
      <w:r>
        <w:t>h to market the Premises;</w:t>
      </w:r>
    </w:p>
    <w:p w:rsidR="006320BF" w:rsidRDefault="0014079B">
      <w:pPr>
        <w:pStyle w:val="SHDefinitiona"/>
      </w:pPr>
      <w:r>
        <w:t>that values remain static throughout this period; and</w:t>
      </w:r>
    </w:p>
    <w:p w:rsidR="006320BF" w:rsidRDefault="0014079B">
      <w:pPr>
        <w:pStyle w:val="SHDefinitiona"/>
      </w:pPr>
      <w:r>
        <w:lastRenderedPageBreak/>
        <w:t>that the price does not reflect any value attributable to the Tenant’</w:t>
      </w:r>
      <w:r>
        <w:t>s business carried on at the Premises;</w:t>
      </w:r>
    </w:p>
    <w:p w:rsidR="006320BF" w:rsidRDefault="0014079B">
      <w:pPr>
        <w:pStyle w:val="SHDefinitiona"/>
      </w:pPr>
      <w:r>
        <w:t>that the price does not reflect any value attributable to tenant’</w:t>
      </w:r>
      <w:r>
        <w:t>s o</w:t>
      </w:r>
      <w:r>
        <w:t>r trade fixtures at the Premises that the Tenant is entitled to remove on quitting the Premises;</w:t>
      </w:r>
    </w:p>
    <w:p w:rsidR="006320BF" w:rsidRDefault="0014079B">
      <w:pPr>
        <w:pStyle w:val="SHDefinitiona"/>
      </w:pPr>
      <w:r>
        <w:t>that the Premises are in their actual state of repair and condition at the date of the Tenant’</w:t>
      </w:r>
      <w:r>
        <w:t>s Notice but subject to the terms of the Lease;</w:t>
      </w:r>
      <w:r w:rsidRPr="0014079B">
        <w:rPr>
          <w:rStyle w:val="FootnoteReference"/>
        </w:rPr>
        <w:footnoteReference w:id="160"/>
      </w:r>
      <w:r>
        <w:t>]</w:t>
      </w:r>
    </w:p>
    <w:p w:rsidR="006320BF" w:rsidRDefault="0014079B">
      <w:pPr>
        <w:pStyle w:val="SHNormal"/>
        <w:keepNext/>
        <w:rPr>
          <w:b/>
        </w:rPr>
      </w:pPr>
      <w:r>
        <w:rPr>
          <w:b/>
        </w:rPr>
        <w:t>“</w:t>
      </w:r>
      <w:r>
        <w:rPr>
          <w:b/>
        </w:rPr>
        <w:t>Price”</w:t>
      </w:r>
    </w:p>
    <w:p w:rsidR="006320BF" w:rsidRDefault="0014079B">
      <w:pPr>
        <w:pStyle w:val="SHDefinitiona"/>
        <w:numPr>
          <w:ilvl w:val="0"/>
          <w:numId w:val="63"/>
        </w:numPr>
      </w:pPr>
      <w:r>
        <w:t>in the case of a proposed assignment of the Premises [the price (excluding VAT) that has been agreed with a proposed assignee for the assignment of this Lease [or if the Tenant’</w:t>
      </w:r>
      <w:r>
        <w:t>s Notice is served before terms have been agreed with a proposed assignee]] the</w:t>
      </w:r>
      <w:r>
        <w:t xml:space="preserve"> Open Market Value at the date of the Tenant’</w:t>
      </w:r>
      <w:r>
        <w:t>s Notice; or</w:t>
      </w:r>
    </w:p>
    <w:p w:rsidR="006320BF" w:rsidRDefault="0014079B">
      <w:pPr>
        <w:pStyle w:val="SHDefinitiona"/>
      </w:pPr>
      <w:r>
        <w:t>in the case of a proposed underletting, [£1][the Open Market Value at the date of the Tenant’</w:t>
      </w:r>
      <w:r>
        <w:t>s Notice];</w:t>
      </w:r>
    </w:p>
    <w:p w:rsidR="006320BF" w:rsidRDefault="0014079B">
      <w:pPr>
        <w:pStyle w:val="SHNormal"/>
        <w:keepNext/>
        <w:rPr>
          <w:b/>
        </w:rPr>
      </w:pPr>
      <w:r>
        <w:rPr>
          <w:b/>
        </w:rPr>
        <w:t>“</w:t>
      </w:r>
      <w:r>
        <w:rPr>
          <w:b/>
        </w:rPr>
        <w:t>Rejection Notice”</w:t>
      </w:r>
    </w:p>
    <w:p w:rsidR="006320BF" w:rsidRDefault="0014079B">
      <w:pPr>
        <w:pStyle w:val="SHParagraph1"/>
      </w:pPr>
      <w:r>
        <w:t>A formal notice served by the Landlord on the Tenant rejecting the Tenant’</w:t>
      </w:r>
      <w:r>
        <w:t>s</w:t>
      </w:r>
      <w:r>
        <w:t xml:space="preserve"> offer to surrender the Premises to the Landlord on the terms set out in the Tenant’</w:t>
      </w:r>
      <w:r>
        <w:t>s Notice;</w:t>
      </w:r>
    </w:p>
    <w:p w:rsidR="006320BF" w:rsidRDefault="0014079B">
      <w:pPr>
        <w:pStyle w:val="SHNormal"/>
        <w:keepNext/>
        <w:rPr>
          <w:b/>
        </w:rPr>
      </w:pPr>
      <w:r>
        <w:rPr>
          <w:b/>
        </w:rPr>
        <w:t>“</w:t>
      </w:r>
      <w:r>
        <w:rPr>
          <w:b/>
        </w:rPr>
        <w:t>Tenancy Documents”</w:t>
      </w:r>
    </w:p>
    <w:p w:rsidR="006320BF" w:rsidRDefault="0014079B">
      <w:pPr>
        <w:pStyle w:val="SHParagraph1"/>
      </w:pPr>
      <w:r>
        <w:t>any agreement for underlease, underleases, licences and other deeds and documents relating to the Premises;</w:t>
      </w:r>
    </w:p>
    <w:p w:rsidR="006320BF" w:rsidRDefault="0014079B">
      <w:pPr>
        <w:pStyle w:val="SHNormal"/>
        <w:keepNext/>
        <w:rPr>
          <w:b/>
        </w:rPr>
      </w:pPr>
      <w:r>
        <w:rPr>
          <w:b/>
        </w:rPr>
        <w:t>“</w:t>
      </w:r>
      <w:r>
        <w:rPr>
          <w:b/>
        </w:rPr>
        <w:t>Tenant’</w:t>
      </w:r>
      <w:r>
        <w:rPr>
          <w:b/>
        </w:rPr>
        <w:t>s Notice”</w:t>
      </w:r>
    </w:p>
    <w:p w:rsidR="006320BF" w:rsidRDefault="0014079B">
      <w:pPr>
        <w:pStyle w:val="SHParagraph1"/>
      </w:pPr>
      <w:r>
        <w:t xml:space="preserve">a formal notice </w:t>
      </w:r>
      <w:r>
        <w:t>that:</w:t>
      </w:r>
    </w:p>
    <w:p w:rsidR="006320BF" w:rsidRDefault="0014079B">
      <w:pPr>
        <w:pStyle w:val="SHDefinitiona"/>
        <w:numPr>
          <w:ilvl w:val="0"/>
          <w:numId w:val="64"/>
        </w:numPr>
      </w:pPr>
      <w:r>
        <w:t>contains an unconditional offer to surrender this Lease;</w:t>
      </w:r>
    </w:p>
    <w:p w:rsidR="006320BF" w:rsidRDefault="0014079B">
      <w:pPr>
        <w:pStyle w:val="SHDefinitiona"/>
      </w:pPr>
      <w:r>
        <w:t>shows the Price at which the Tenant is proposing to surrender the Lease and details of how the Price has been calculated;</w:t>
      </w:r>
    </w:p>
    <w:p w:rsidR="006320BF" w:rsidRDefault="0014079B">
      <w:pPr>
        <w:pStyle w:val="SHDefinitiona"/>
      </w:pPr>
      <w:r>
        <w:t>[</w:t>
      </w:r>
      <w:bookmarkStart w:id="428" w:name="_Ref499018718"/>
      <w:r>
        <w:t>in the case of a proposed assignment of the Lease provides:</w:t>
      </w:r>
      <w:bookmarkEnd w:id="428"/>
    </w:p>
    <w:p w:rsidR="006320BF" w:rsidRDefault="0014079B">
      <w:pPr>
        <w:pStyle w:val="SHDefinitioni"/>
      </w:pPr>
      <w:r>
        <w:t>complete a</w:t>
      </w:r>
      <w:r>
        <w:t>nd accurate particulars of the proposed assignee and any proposed guarantor;</w:t>
      </w:r>
    </w:p>
    <w:p w:rsidR="006320BF" w:rsidRDefault="0014079B">
      <w:pPr>
        <w:pStyle w:val="SHDefinitioni"/>
      </w:pPr>
      <w:r>
        <w:t>the main terms of the transaction including any premium or reverse premium to be paid;</w:t>
      </w:r>
    </w:p>
    <w:p w:rsidR="006320BF" w:rsidRDefault="0014079B">
      <w:pPr>
        <w:pStyle w:val="SHDefinitioni"/>
      </w:pPr>
      <w:r>
        <w:t xml:space="preserve">the latest published accounts (if any) for the proposed assignee and any proposed </w:t>
      </w:r>
      <w:r>
        <w:t>guarantor,</w:t>
      </w:r>
    </w:p>
    <w:p w:rsidR="006320BF" w:rsidRDefault="0014079B">
      <w:pPr>
        <w:pStyle w:val="SHParagraph3"/>
      </w:pPr>
      <w:r>
        <w:t>but this will not affect the Landlord’</w:t>
      </w:r>
      <w:r>
        <w:t>s right to call for any further information to which the Landlord may be entitled on any subsequent application to assign the Premises to a proposed assignee;</w:t>
      </w:r>
      <w:r w:rsidRPr="0014079B">
        <w:rPr>
          <w:rStyle w:val="FootnoteReference"/>
        </w:rPr>
        <w:footnoteReference w:id="161"/>
      </w:r>
      <w:r>
        <w:t>]</w:t>
      </w:r>
    </w:p>
    <w:p w:rsidR="006320BF" w:rsidRDefault="0014079B">
      <w:pPr>
        <w:pStyle w:val="SHDefinitiona"/>
      </w:pPr>
      <w:r>
        <w:t>[</w:t>
      </w:r>
      <w:bookmarkStart w:id="429" w:name="_Ref499018700"/>
      <w:r>
        <w:t>in the case of the proposed grant of an unde</w:t>
      </w:r>
      <w:r>
        <w:t>rlease provides:</w:t>
      </w:r>
      <w:bookmarkEnd w:id="429"/>
    </w:p>
    <w:p w:rsidR="006320BF" w:rsidRDefault="0014079B">
      <w:pPr>
        <w:pStyle w:val="SHDefinitioni"/>
      </w:pPr>
      <w:r>
        <w:lastRenderedPageBreak/>
        <w:t>full and accurate details of and the latest published accounts (if any) for the undertenant and any proposed guarantor;</w:t>
      </w:r>
    </w:p>
    <w:p w:rsidR="006320BF" w:rsidRDefault="0014079B">
      <w:pPr>
        <w:pStyle w:val="SHDefinitioni"/>
      </w:pPr>
      <w:r>
        <w:t>the length of the term to be granted;</w:t>
      </w:r>
    </w:p>
    <w:p w:rsidR="006320BF" w:rsidRDefault="0014079B">
      <w:pPr>
        <w:pStyle w:val="SHDefinitioni"/>
      </w:pPr>
      <w:r>
        <w:t>the proposed rent (and any proposals for or the existence of any ancillary agreem</w:t>
      </w:r>
      <w:r>
        <w:t>ents relating to the rent to be reserved under the underlease); and</w:t>
      </w:r>
    </w:p>
    <w:p w:rsidR="006320BF" w:rsidRDefault="0014079B">
      <w:pPr>
        <w:pStyle w:val="SHDefinitioni"/>
      </w:pPr>
      <w:r>
        <w:t>the provisions for rent review,</w:t>
      </w:r>
    </w:p>
    <w:p w:rsidR="006320BF" w:rsidRDefault="0014079B">
      <w:pPr>
        <w:pStyle w:val="SHParagraph3"/>
      </w:pPr>
      <w:r>
        <w:t>but this will not affect the Landlord’</w:t>
      </w:r>
      <w:r>
        <w:t>s right to call for any further information to which the Landlord may be entitled on any subsequent application to und</w:t>
      </w:r>
      <w:r>
        <w:t>erlet the Premises to a proposed undertenant;</w:t>
      </w:r>
      <w:r w:rsidRPr="0014079B">
        <w:rPr>
          <w:rStyle w:val="FootnoteReference"/>
        </w:rPr>
        <w:footnoteReference w:id="162"/>
      </w:r>
      <w:r>
        <w:t>]</w:t>
      </w:r>
    </w:p>
    <w:p w:rsidR="006320BF" w:rsidRDefault="0014079B">
      <w:pPr>
        <w:pStyle w:val="SHDefinitiona"/>
      </w:pPr>
      <w:r>
        <w:t>specifies the matters (including any underleases) to which the surrender will be subject and the terms of those matters; and</w:t>
      </w:r>
    </w:p>
    <w:p w:rsidR="006320BF" w:rsidRDefault="0014079B">
      <w:pPr>
        <w:pStyle w:val="SHDefinitiona"/>
      </w:pPr>
      <w:r>
        <w:t xml:space="preserve">is otherwise in the form contained </w:t>
      </w:r>
      <w:r>
        <w:fldChar w:fldCharType="begin"/>
      </w:r>
      <w:r>
        <w:instrText xml:space="preserve"> REF _Ref384816343 \r \h  \* MERGEFORMAT </w:instrText>
      </w:r>
      <w:r>
        <w:fldChar w:fldCharType="separate"/>
      </w:r>
      <w:r w:rsidRPr="0014079B">
        <w:rPr>
          <w:b/>
          <w:bCs/>
        </w:rPr>
        <w:t>Part 2</w:t>
      </w:r>
      <w:r>
        <w:fldChar w:fldCharType="end"/>
      </w:r>
      <w:r>
        <w:t xml:space="preserve"> of this Schedule.</w:t>
      </w:r>
    </w:p>
    <w:p w:rsidR="006320BF" w:rsidRDefault="0014079B" w:rsidP="0014079B">
      <w:pPr>
        <w:pStyle w:val="SHScheduleText1"/>
        <w:keepNext/>
        <w:keepLines/>
        <w:rPr>
          <w:b/>
        </w:rPr>
      </w:pPr>
      <w:r>
        <w:rPr>
          <w:b/>
        </w:rPr>
        <w:t>Offer to surrender</w:t>
      </w:r>
    </w:p>
    <w:p w:rsidR="006320BF" w:rsidRDefault="0014079B">
      <w:pPr>
        <w:pStyle w:val="SHScheduleText2"/>
      </w:pPr>
      <w:r>
        <w:t>Before making any Disposal, the Tenant must serve a Tenant’</w:t>
      </w:r>
      <w:r>
        <w:t>s Notice on the Landlord.</w:t>
      </w:r>
    </w:p>
    <w:p w:rsidR="006320BF" w:rsidRDefault="0014079B">
      <w:pPr>
        <w:pStyle w:val="SHScheduleText2"/>
      </w:pPr>
      <w:r>
        <w:t>No Tenant’</w:t>
      </w:r>
      <w:r>
        <w:t xml:space="preserve">s Notice may be served unless and until the Tenant has </w:t>
      </w:r>
      <w:r>
        <w:t>agreed heads of terms for the proposed Disposal with a potential assignee [or undertenant, as the case may be].</w:t>
      </w:r>
      <w:r w:rsidRPr="0014079B">
        <w:rPr>
          <w:rStyle w:val="FootnoteReference"/>
        </w:rPr>
        <w:footnoteReference w:id="163"/>
      </w:r>
    </w:p>
    <w:p w:rsidR="006320BF" w:rsidRDefault="0014079B">
      <w:pPr>
        <w:pStyle w:val="SHParagraph2"/>
      </w:pPr>
      <w:r>
        <w:rPr>
          <w:b/>
        </w:rPr>
        <w:t>OR</w:t>
      </w:r>
    </w:p>
    <w:p w:rsidR="006320BF" w:rsidRDefault="0014079B">
      <w:pPr>
        <w:pStyle w:val="SHParagraph2"/>
      </w:pPr>
      <w:r>
        <w:t>The Tenant must serve a Tenant’</w:t>
      </w:r>
      <w:r>
        <w:t>s Notice before marketing Premises or seeking to agree heads of terms for the assignment [or underletting] o</w:t>
      </w:r>
      <w:r>
        <w:t>f the Premises.</w:t>
      </w:r>
      <w:r w:rsidRPr="0014079B">
        <w:rPr>
          <w:rStyle w:val="FootnoteReference"/>
        </w:rPr>
        <w:footnoteReference w:id="164"/>
      </w:r>
    </w:p>
    <w:p w:rsidR="006320BF" w:rsidRDefault="0014079B" w:rsidP="0014079B">
      <w:pPr>
        <w:pStyle w:val="SHScheduleText2"/>
        <w:keepNext/>
        <w:keepLines/>
      </w:pPr>
      <w:r>
        <w:t>The Tenant’</w:t>
      </w:r>
      <w:r>
        <w:t>s Notice will constitute an irrevocable offer by the Tenant, which is to remain open for acceptance at any time during the Acceptance Period, to surrender the Premises to the Landlord on the terms set out in the Tenant’</w:t>
      </w:r>
      <w:r>
        <w:t>s Notice</w:t>
      </w:r>
      <w:r>
        <w:t xml:space="preserve"> [subject to the resolution of any dispute about the Price under paragraph </w:t>
      </w:r>
      <w:r>
        <w:fldChar w:fldCharType="begin"/>
      </w:r>
      <w:r>
        <w:instrText xml:space="preserve"> REF _Ref380483384 \r \h  \* MERGEFORMAT </w:instrText>
      </w:r>
      <w:r>
        <w:fldChar w:fldCharType="separate"/>
      </w:r>
      <w:r w:rsidRPr="0014079B">
        <w:rPr>
          <w:b/>
          <w:bCs/>
        </w:rPr>
        <w:t>2.5</w:t>
      </w:r>
      <w:r>
        <w:fldChar w:fldCharType="end"/>
      </w:r>
      <w:r>
        <w:t>].</w:t>
      </w:r>
    </w:p>
    <w:p w:rsidR="006320BF" w:rsidRDefault="0014079B">
      <w:pPr>
        <w:pStyle w:val="SHScheduleText2"/>
      </w:pPr>
      <w:r>
        <w:t>Following the service of a Tenant’</w:t>
      </w:r>
      <w:r>
        <w:t>s Notice, the Tenant must provide</w:t>
      </w:r>
      <w:r>
        <w:t xml:space="preserve"> the Landlord with any additional information about the Disposal that the Landlord properly and reasonably requires within five Business Days of a request by the Landlord for that information.</w:t>
      </w:r>
    </w:p>
    <w:p w:rsidR="006320BF" w:rsidRDefault="0014079B">
      <w:pPr>
        <w:pStyle w:val="SHScheduleText2"/>
      </w:pPr>
      <w:r>
        <w:t>[</w:t>
      </w:r>
      <w:bookmarkStart w:id="430" w:name="_Ref380483384"/>
      <w:r>
        <w:t>If there is any dispute about the Price, the matter must be im</w:t>
      </w:r>
      <w:r>
        <w:t xml:space="preserve">mediately referred to the decision of an Independent Expert who will decide the Open Market Value.  </w:t>
      </w:r>
      <w:r>
        <w:t>If the Landlord and the Tenant do not agree the identity of the Independent Expert, the Independent Expert will be appointed by the President of the Royal I</w:t>
      </w:r>
      <w:r>
        <w:t xml:space="preserve">nstitution of Chartered Surveyors on the application of either the Landlord or the Tenant.  </w:t>
      </w:r>
      <w:r>
        <w:t>The Independent Expert will:</w:t>
      </w:r>
      <w:bookmarkEnd w:id="430"/>
    </w:p>
    <w:p w:rsidR="006320BF" w:rsidRDefault="0014079B">
      <w:pPr>
        <w:pStyle w:val="SHScheduleText3"/>
      </w:pPr>
      <w:r>
        <w:t>invite the Landlord and the Tenant to submit to him a proposal for the Price with any relevant supporting documentation;</w:t>
      </w:r>
    </w:p>
    <w:p w:rsidR="006320BF" w:rsidRDefault="0014079B">
      <w:pPr>
        <w:pStyle w:val="SHScheduleText3"/>
      </w:pPr>
      <w:r>
        <w:t xml:space="preserve">give the </w:t>
      </w:r>
      <w:r>
        <w:t>Landlord and the Tenant an opportunity to make counter submissions;</w:t>
      </w:r>
    </w:p>
    <w:p w:rsidR="006320BF" w:rsidRDefault="0014079B">
      <w:pPr>
        <w:pStyle w:val="SHScheduleText3"/>
      </w:pPr>
      <w:r>
        <w:t>give written reasons for his decisions, which will be binding on the parties; and</w:t>
      </w:r>
    </w:p>
    <w:p w:rsidR="006320BF" w:rsidRDefault="0014079B">
      <w:pPr>
        <w:pStyle w:val="SHScheduleText3"/>
      </w:pPr>
      <w:r>
        <w:lastRenderedPageBreak/>
        <w:t>be paid by the Landlord and the Tenant in such shares and in such manner as he may decide (or failing such</w:t>
      </w:r>
      <w:r>
        <w:t xml:space="preserve"> a decision, in equal shares).]</w:t>
      </w:r>
    </w:p>
    <w:p w:rsidR="006320BF" w:rsidRDefault="0014079B" w:rsidP="0014079B">
      <w:pPr>
        <w:pStyle w:val="SHScheduleText2"/>
        <w:keepNext/>
        <w:keepLines/>
      </w:pPr>
      <w:r>
        <w:t>[</w:t>
      </w:r>
      <w:bookmarkStart w:id="431" w:name="_Ref379815771"/>
      <w:bookmarkStart w:id="432" w:name="_Ref380483547"/>
      <w:bookmarkStart w:id="433" w:name="_Ref499017128"/>
      <w:r>
        <w:t>If the Landlord notifies the Tenant that there is a dispute about the Price, the Acceptance Period will be extended and will expire 10 </w:t>
      </w:r>
      <w:r>
        <w:t>Business Days after the Independent Expert gives written notice to the Landlord of his d</w:t>
      </w:r>
      <w:r>
        <w:t>ecision under paragraph </w:t>
      </w:r>
      <w:r>
        <w:fldChar w:fldCharType="begin"/>
      </w:r>
      <w:r>
        <w:instrText xml:space="preserve"> REF _Ref380483384 \r \h  \* MERGEFORMAT </w:instrText>
      </w:r>
      <w:r>
        <w:fldChar w:fldCharType="separate"/>
      </w:r>
      <w:r w:rsidRPr="0014079B">
        <w:rPr>
          <w:b/>
          <w:bCs/>
        </w:rPr>
        <w:t>2.5</w:t>
      </w:r>
      <w:r>
        <w:fldChar w:fldCharType="end"/>
      </w:r>
      <w:bookmarkEnd w:id="431"/>
      <w:r>
        <w:t xml:space="preserve">.  </w:t>
      </w:r>
      <w:r>
        <w:t>The Price will be the Open Market Value decided by the Independent Expert.</w:t>
      </w:r>
      <w:r w:rsidRPr="0014079B">
        <w:rPr>
          <w:rStyle w:val="FootnoteReference"/>
        </w:rPr>
        <w:footnoteReference w:id="165"/>
      </w:r>
      <w:bookmarkEnd w:id="432"/>
      <w:bookmarkEnd w:id="433"/>
      <w:r>
        <w:t>]</w:t>
      </w:r>
    </w:p>
    <w:p w:rsidR="006320BF" w:rsidRDefault="0014079B" w:rsidP="0014079B">
      <w:pPr>
        <w:pStyle w:val="SHScheduleText1"/>
        <w:keepNext/>
        <w:keepLines/>
        <w:rPr>
          <w:b/>
        </w:rPr>
      </w:pPr>
      <w:r>
        <w:rPr>
          <w:b/>
        </w:rPr>
        <w:t>Acceptance Notice</w:t>
      </w:r>
    </w:p>
    <w:p w:rsidR="006320BF" w:rsidRDefault="0014079B">
      <w:pPr>
        <w:pStyle w:val="SHScheduleText2"/>
      </w:pPr>
      <w:r>
        <w:t xml:space="preserve">At any time </w:t>
      </w:r>
      <w:r>
        <w:t>during the Acceptance Period, the Landlord may serve an Acceptance Notice accepting the Tenant’</w:t>
      </w:r>
      <w:r>
        <w:t xml:space="preserve">s offer to surrender the Premises.  </w:t>
      </w:r>
      <w:r>
        <w:t>If the Landlord does so:</w:t>
      </w:r>
    </w:p>
    <w:p w:rsidR="006320BF" w:rsidRDefault="0014079B">
      <w:pPr>
        <w:pStyle w:val="SHScheduleText3"/>
      </w:pPr>
      <w:r>
        <w:t xml:space="preserve">the Tenant must surrender and the Landlord must accept the surrender of the Lease on the Completion </w:t>
      </w:r>
      <w:r>
        <w:t>Date;</w:t>
      </w:r>
    </w:p>
    <w:p w:rsidR="006320BF" w:rsidRDefault="0014079B">
      <w:pPr>
        <w:pStyle w:val="SHScheduleText3"/>
      </w:pPr>
      <w:r>
        <w:t>the terms set out in paragraph </w:t>
      </w:r>
      <w:r>
        <w:rPr>
          <w:b/>
        </w:rPr>
        <w:fldChar w:fldCharType="begin"/>
      </w:r>
      <w:r>
        <w:rPr>
          <w:b/>
        </w:rPr>
        <w:instrText xml:space="preserve"> REF _Ref535727942 \r \h  \* MERGEFORMAT </w:instrText>
      </w:r>
      <w:r>
        <w:rPr>
          <w:b/>
        </w:rPr>
      </w:r>
      <w:r>
        <w:rPr>
          <w:b/>
        </w:rPr>
        <w:fldChar w:fldCharType="separate"/>
      </w:r>
      <w:r>
        <w:rPr>
          <w:b/>
        </w:rPr>
        <w:t>6</w:t>
      </w:r>
      <w:r>
        <w:rPr>
          <w:b/>
        </w:rPr>
        <w:fldChar w:fldCharType="end"/>
      </w:r>
      <w:r>
        <w:t xml:space="preserve"> will apply.</w:t>
      </w:r>
    </w:p>
    <w:p w:rsidR="006320BF" w:rsidRDefault="0014079B" w:rsidP="0014079B">
      <w:pPr>
        <w:pStyle w:val="SHScheduleText1"/>
        <w:keepNext/>
        <w:keepLines/>
        <w:rPr>
          <w:b/>
        </w:rPr>
      </w:pPr>
      <w:bookmarkStart w:id="434" w:name="_Ref533566496"/>
      <w:r>
        <w:rPr>
          <w:b/>
        </w:rPr>
        <w:t>Failure to accept surrender</w:t>
      </w:r>
      <w:bookmarkEnd w:id="434"/>
    </w:p>
    <w:p w:rsidR="006320BF" w:rsidRDefault="0014079B" w:rsidP="0014079B">
      <w:pPr>
        <w:pStyle w:val="SHScheduleText2"/>
        <w:keepNext/>
        <w:keepLines/>
      </w:pPr>
      <w:bookmarkStart w:id="435" w:name="_Ref380483670"/>
      <w:r>
        <w:t>The provisions of paragraph </w:t>
      </w:r>
      <w:r>
        <w:rPr>
          <w:b/>
        </w:rPr>
        <w:fldChar w:fldCharType="begin"/>
      </w:r>
      <w:r>
        <w:rPr>
          <w:b/>
        </w:rPr>
        <w:instrText xml:space="preserve"> REF _Ref380483660 \r \h  \* MERGEFORMAT </w:instrText>
      </w:r>
      <w:r>
        <w:rPr>
          <w:b/>
        </w:rPr>
      </w:r>
      <w:r>
        <w:rPr>
          <w:b/>
        </w:rPr>
        <w:fldChar w:fldCharType="separate"/>
      </w:r>
      <w:r>
        <w:rPr>
          <w:b/>
        </w:rPr>
        <w:t>4.2</w:t>
      </w:r>
      <w:r>
        <w:rPr>
          <w:b/>
        </w:rPr>
        <w:fldChar w:fldCharType="end"/>
      </w:r>
      <w:r>
        <w:t xml:space="preserve"> will apply if:</w:t>
      </w:r>
      <w:bookmarkEnd w:id="435"/>
    </w:p>
    <w:p w:rsidR="006320BF" w:rsidRDefault="0014079B">
      <w:pPr>
        <w:pStyle w:val="SHScheduleText3"/>
      </w:pPr>
      <w:r>
        <w:t>the Landlord does not serve an Acceptance Notice on the Tenant during the Acceptance Period; or</w:t>
      </w:r>
    </w:p>
    <w:p w:rsidR="006320BF" w:rsidRDefault="0014079B">
      <w:pPr>
        <w:pStyle w:val="SHScheduleText3"/>
      </w:pPr>
      <w:r>
        <w:t>the Landlord serves a Rejection Notice on the Tenant.</w:t>
      </w:r>
    </w:p>
    <w:p w:rsidR="006320BF" w:rsidRDefault="0014079B" w:rsidP="0014079B">
      <w:pPr>
        <w:pStyle w:val="SHScheduleText2"/>
        <w:keepNext/>
        <w:keepLines/>
      </w:pPr>
      <w:bookmarkStart w:id="436" w:name="_Ref380483660"/>
      <w:r>
        <w:t>Subject to paragraph </w:t>
      </w:r>
      <w:r>
        <w:rPr>
          <w:b/>
        </w:rPr>
        <w:fldChar w:fldCharType="begin"/>
      </w:r>
      <w:r>
        <w:rPr>
          <w:b/>
        </w:rPr>
        <w:instrText xml:space="preserve"> REF _Ref380483670 \r \h  \* MERGEFORMAT </w:instrText>
      </w:r>
      <w:r>
        <w:rPr>
          <w:b/>
        </w:rPr>
      </w:r>
      <w:r>
        <w:rPr>
          <w:b/>
        </w:rPr>
        <w:fldChar w:fldCharType="separate"/>
      </w:r>
      <w:r>
        <w:rPr>
          <w:b/>
        </w:rPr>
        <w:t>4.1</w:t>
      </w:r>
      <w:r>
        <w:rPr>
          <w:b/>
        </w:rPr>
        <w:fldChar w:fldCharType="end"/>
      </w:r>
      <w:r>
        <w:t>, during the Disposal Period the Tenant may, subject to obtaining the consent of the Landlord on the terms set out in this Lease, enter into the</w:t>
      </w:r>
      <w:r>
        <w:t xml:space="preserve"> Disposal on the terms set out in the Tenant’</w:t>
      </w:r>
      <w:r>
        <w:t>s Notice.</w:t>
      </w:r>
      <w:bookmarkEnd w:id="436"/>
    </w:p>
    <w:p w:rsidR="006320BF" w:rsidRDefault="0014079B" w:rsidP="0014079B">
      <w:pPr>
        <w:pStyle w:val="SHScheduleText1"/>
        <w:keepNext/>
        <w:keepLines/>
        <w:rPr>
          <w:b/>
        </w:rPr>
      </w:pPr>
      <w:r>
        <w:rPr>
          <w:b/>
        </w:rPr>
        <w:t>Time of the essence</w:t>
      </w:r>
    </w:p>
    <w:p w:rsidR="006320BF" w:rsidRDefault="0014079B">
      <w:pPr>
        <w:pStyle w:val="SHParagraph1"/>
      </w:pPr>
      <w:r>
        <w:t xml:space="preserve">Time is of the essence for the service of any notice under this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w:t>
      </w:r>
    </w:p>
    <w:p w:rsidR="006320BF" w:rsidRDefault="0014079B" w:rsidP="0014079B">
      <w:pPr>
        <w:pStyle w:val="SHScheduleText1"/>
        <w:keepNext/>
        <w:keepLines/>
        <w:rPr>
          <w:b/>
        </w:rPr>
      </w:pPr>
      <w:bookmarkStart w:id="437" w:name="_Ref535727942"/>
      <w:r>
        <w:rPr>
          <w:b/>
        </w:rPr>
        <w:t>Terms of the surrender</w:t>
      </w:r>
      <w:bookmarkEnd w:id="437"/>
    </w:p>
    <w:p w:rsidR="006320BF" w:rsidRDefault="0014079B">
      <w:pPr>
        <w:pStyle w:val="SHScheduleText2"/>
      </w:pPr>
      <w:r>
        <w:t>The surrender will be made subject to and with the benefit of the Tenancy Documents.</w:t>
      </w:r>
    </w:p>
    <w:p w:rsidR="006320BF" w:rsidRDefault="0014079B">
      <w:pPr>
        <w:pStyle w:val="SHScheduleText2"/>
      </w:pPr>
      <w:r>
        <w:t>The Landlord must not raise any requisition or objection to the title except in respect of [any matters registered against the Tenant’</w:t>
      </w:r>
      <w:r>
        <w:t>s title to</w:t>
      </w:r>
      <w:r>
        <w:t xml:space="preserve"> this Lease after the date of this Lease</w:t>
      </w:r>
      <w:r w:rsidRPr="0014079B">
        <w:rPr>
          <w:rStyle w:val="FootnoteReference"/>
        </w:rPr>
        <w:footnoteReference w:id="166"/>
      </w:r>
      <w:r>
        <w:t>][any Land Charges registered against the name of the Tenant after the date of this Lease</w:t>
      </w:r>
      <w:r w:rsidRPr="0014079B">
        <w:rPr>
          <w:rStyle w:val="FootnoteReference"/>
        </w:rPr>
        <w:footnoteReference w:id="167"/>
      </w:r>
      <w:r>
        <w:t>].</w:t>
      </w:r>
    </w:p>
    <w:p w:rsidR="006320BF" w:rsidRDefault="0014079B">
      <w:pPr>
        <w:pStyle w:val="SHScheduleText2"/>
      </w:pPr>
      <w:r>
        <w:t>The Tenant must surrender the Lease with full title guarantee.</w:t>
      </w:r>
    </w:p>
    <w:p w:rsidR="006320BF" w:rsidRDefault="0014079B">
      <w:pPr>
        <w:pStyle w:val="SHScheduleText2"/>
      </w:pPr>
      <w:r>
        <w:t xml:space="preserve">Until the surrender is completed all the terms and </w:t>
      </w:r>
      <w:r>
        <w:t>conditions of the Lease will remain in full force and effect including the provisions relating to the payment by the Tenant of the rent and all other sums payable under the Lease.</w:t>
      </w:r>
    </w:p>
    <w:p w:rsidR="006320BF" w:rsidRDefault="0014079B" w:rsidP="0014079B">
      <w:pPr>
        <w:pStyle w:val="SHScheduleText2"/>
        <w:keepNext/>
        <w:keepLines/>
      </w:pPr>
      <w:r>
        <w:t>On completion of the surrender clause </w:t>
      </w:r>
      <w:r>
        <w:rPr>
          <w:b/>
        </w:rPr>
        <w:fldChar w:fldCharType="begin"/>
      </w:r>
      <w:r>
        <w:rPr>
          <w:b/>
        </w:rPr>
        <w:instrText xml:space="preserve"> REF _Ref384816534 \r \h  \* MERGEFORM</w:instrText>
      </w:r>
      <w:r>
        <w:rPr>
          <w:b/>
        </w:rPr>
        <w:instrText xml:space="preserve">AT </w:instrText>
      </w:r>
      <w:r>
        <w:rPr>
          <w:b/>
        </w:rPr>
      </w:r>
      <w:r>
        <w:rPr>
          <w:b/>
        </w:rPr>
        <w:fldChar w:fldCharType="separate"/>
      </w:r>
      <w:r>
        <w:rPr>
          <w:b/>
        </w:rPr>
        <w:t>5.4</w:t>
      </w:r>
      <w:r>
        <w:rPr>
          <w:b/>
        </w:rPr>
        <w:fldChar w:fldCharType="end"/>
      </w:r>
      <w:r>
        <w:t xml:space="preserve"> will apply.</w:t>
      </w:r>
    </w:p>
    <w:p w:rsidR="006320BF" w:rsidRDefault="0014079B">
      <w:pPr>
        <w:pStyle w:val="SHScheduleText2"/>
      </w:pPr>
      <w:r>
        <w:t>Completion of the surrender will not prejudice the rights of the Landlord in respect of any arrears of the Rents [or any breach of the tenant’</w:t>
      </w:r>
      <w:r>
        <w:t>s repairing obligations und</w:t>
      </w:r>
      <w:r>
        <w:t>er the Lease] but will otherwise release the Landlord and the Tenant from all past, present and future obligations under the Lease.</w:t>
      </w:r>
    </w:p>
    <w:p w:rsidR="006320BF" w:rsidRDefault="0014079B">
      <w:pPr>
        <w:pStyle w:val="SHPart"/>
      </w:pPr>
      <w:bookmarkStart w:id="438" w:name="_Ref384816343"/>
      <w:bookmarkStart w:id="439" w:name="_Toc536773165"/>
      <w:bookmarkStart w:id="440" w:name="_Toc50542267"/>
      <w:r>
        <w:lastRenderedPageBreak/>
        <w:t>: Form of Tenant’</w:t>
      </w:r>
      <w:r>
        <w:t>s Notice</w:t>
      </w:r>
      <w:bookmarkEnd w:id="438"/>
      <w:bookmarkEnd w:id="439"/>
      <w:bookmarkEnd w:id="440"/>
    </w:p>
    <w:tbl>
      <w:tblPr>
        <w:tblW w:w="0" w:type="auto"/>
        <w:tblLayout w:type="fixed"/>
        <w:tblLook w:val="0000" w:firstRow="0" w:lastRow="0" w:firstColumn="0" w:lastColumn="0" w:noHBand="0" w:noVBand="0"/>
      </w:tblPr>
      <w:tblGrid>
        <w:gridCol w:w="2802"/>
        <w:gridCol w:w="6378"/>
      </w:tblGrid>
      <w:tr w:rsidR="006320BF">
        <w:tc>
          <w:tcPr>
            <w:tcW w:w="2802" w:type="dxa"/>
          </w:tcPr>
          <w:p w:rsidR="006320BF" w:rsidRDefault="0014079B">
            <w:pPr>
              <w:pStyle w:val="SHNormal"/>
            </w:pPr>
            <w:r>
              <w:rPr>
                <w:b/>
                <w:bCs/>
              </w:rPr>
              <w:t>To:</w:t>
            </w:r>
          </w:p>
        </w:tc>
        <w:tc>
          <w:tcPr>
            <w:tcW w:w="6378" w:type="dxa"/>
          </w:tcPr>
          <w:p w:rsidR="006320BF" w:rsidRDefault="0014079B">
            <w:pPr>
              <w:pStyle w:val="SHNormal"/>
            </w:pPr>
            <w:r>
              <w:t xml:space="preserve">[Name of Landlord] (the </w:t>
            </w:r>
            <w:r>
              <w:rPr>
                <w:bCs/>
              </w:rPr>
              <w:t>“</w:t>
            </w:r>
            <w:r>
              <w:rPr>
                <w:bCs/>
              </w:rPr>
              <w:t>Landlord”</w:t>
            </w:r>
            <w:r>
              <w:t>) of [Address of Landlord]</w:t>
            </w:r>
          </w:p>
        </w:tc>
      </w:tr>
      <w:tr w:rsidR="006320BF">
        <w:tc>
          <w:tcPr>
            <w:tcW w:w="2802" w:type="dxa"/>
          </w:tcPr>
          <w:p w:rsidR="006320BF" w:rsidRDefault="0014079B">
            <w:pPr>
              <w:pStyle w:val="SHNormal"/>
            </w:pPr>
            <w:r>
              <w:rPr>
                <w:b/>
                <w:bCs/>
              </w:rPr>
              <w:t>From:</w:t>
            </w:r>
          </w:p>
        </w:tc>
        <w:tc>
          <w:tcPr>
            <w:tcW w:w="6378" w:type="dxa"/>
          </w:tcPr>
          <w:p w:rsidR="006320BF" w:rsidRDefault="0014079B">
            <w:pPr>
              <w:pStyle w:val="SHNormal"/>
            </w:pPr>
            <w:r>
              <w:t>[Name of Tenant]</w:t>
            </w:r>
            <w:r>
              <w:t xml:space="preserve"> (the </w:t>
            </w:r>
            <w:r>
              <w:rPr>
                <w:bCs/>
              </w:rPr>
              <w:t>“</w:t>
            </w:r>
            <w:r>
              <w:rPr>
                <w:bCs/>
              </w:rPr>
              <w:t>Tenant”</w:t>
            </w:r>
            <w:r>
              <w:t>) of [Address of Tenant]</w:t>
            </w:r>
          </w:p>
        </w:tc>
      </w:tr>
      <w:tr w:rsidR="006320BF">
        <w:tc>
          <w:tcPr>
            <w:tcW w:w="2802" w:type="dxa"/>
          </w:tcPr>
          <w:p w:rsidR="006320BF" w:rsidRDefault="0014079B">
            <w:pPr>
              <w:pStyle w:val="SHNormal"/>
            </w:pPr>
            <w:r>
              <w:rPr>
                <w:b/>
                <w:bCs/>
              </w:rPr>
              <w:t>Lease:</w:t>
            </w:r>
          </w:p>
        </w:tc>
        <w:tc>
          <w:tcPr>
            <w:tcW w:w="6378" w:type="dxa"/>
          </w:tcPr>
          <w:p w:rsidR="006320BF" w:rsidRDefault="0014079B">
            <w:pPr>
              <w:pStyle w:val="SHNormal"/>
            </w:pPr>
            <w:r>
              <w:rPr>
                <w:bCs/>
              </w:rPr>
              <w:t xml:space="preserve">A </w:t>
            </w:r>
            <w:r>
              <w:t>[</w:t>
            </w:r>
            <w:r>
              <w:rPr>
                <w:bCs/>
              </w:rPr>
              <w:t>lease</w:t>
            </w:r>
            <w:r>
              <w:t>][</w:t>
            </w:r>
            <w:r>
              <w:rPr>
                <w:bCs/>
              </w:rPr>
              <w:t>underlease</w:t>
            </w:r>
            <w:r>
              <w:t>]</w:t>
            </w:r>
            <w:r>
              <w:rPr>
                <w:bCs/>
              </w:rPr>
              <w:t xml:space="preserve"> of the Premises dated </w:t>
            </w:r>
            <w:r>
              <w:t>[</w:t>
            </w:r>
            <w:r>
              <w:rPr>
                <w:bCs/>
              </w:rPr>
              <w:t>date</w:t>
            </w:r>
            <w:r>
              <w:t>]</w:t>
            </w:r>
            <w:r>
              <w:rPr>
                <w:bCs/>
              </w:rPr>
              <w:t xml:space="preserve"> made between </w:t>
            </w:r>
            <w:r>
              <w:t>[</w:t>
            </w:r>
            <w:r>
              <w:rPr>
                <w:bCs/>
              </w:rPr>
              <w:t xml:space="preserve">original </w:t>
            </w:r>
            <w:r>
              <w:t>parties</w:t>
            </w:r>
            <w:r>
              <w:rPr>
                <w:bCs/>
              </w:rPr>
              <w:t xml:space="preserve"> to the Lease</w:t>
            </w:r>
            <w:r>
              <w:t>]</w:t>
            </w:r>
          </w:p>
        </w:tc>
      </w:tr>
      <w:tr w:rsidR="006320BF">
        <w:tc>
          <w:tcPr>
            <w:tcW w:w="2802" w:type="dxa"/>
          </w:tcPr>
          <w:p w:rsidR="006320BF" w:rsidRDefault="0014079B">
            <w:pPr>
              <w:pStyle w:val="SHNormal"/>
            </w:pPr>
            <w:r>
              <w:rPr>
                <w:b/>
                <w:bCs/>
              </w:rPr>
              <w:t>Premises:</w:t>
            </w:r>
          </w:p>
        </w:tc>
        <w:tc>
          <w:tcPr>
            <w:tcW w:w="6378" w:type="dxa"/>
          </w:tcPr>
          <w:p w:rsidR="006320BF" w:rsidRDefault="0014079B">
            <w:pPr>
              <w:pStyle w:val="SHNormal"/>
            </w:pPr>
            <w:r>
              <w:t>[Address of Premises]</w:t>
            </w:r>
          </w:p>
        </w:tc>
      </w:tr>
      <w:tr w:rsidR="006320BF">
        <w:tc>
          <w:tcPr>
            <w:tcW w:w="2802" w:type="dxa"/>
          </w:tcPr>
          <w:p w:rsidR="006320BF" w:rsidRDefault="0014079B">
            <w:pPr>
              <w:pStyle w:val="SHNormal"/>
            </w:pPr>
            <w:r>
              <w:rPr>
                <w:b/>
                <w:bCs/>
              </w:rPr>
              <w:t>Disposal</w:t>
            </w:r>
          </w:p>
        </w:tc>
        <w:tc>
          <w:tcPr>
            <w:tcW w:w="6378" w:type="dxa"/>
          </w:tcPr>
          <w:p w:rsidR="006320BF" w:rsidRDefault="0014079B">
            <w:pPr>
              <w:pStyle w:val="SHNormal"/>
            </w:pPr>
            <w:r>
              <w:rPr>
                <w:bCs/>
              </w:rPr>
              <w:t>A disposal the Premises on the terms set out in the Schedule </w:t>
            </w:r>
            <w:r>
              <w:rPr>
                <w:bCs/>
              </w:rPr>
              <w:t>to this N</w:t>
            </w:r>
            <w:r>
              <w:rPr>
                <w:bCs/>
              </w:rPr>
              <w:t>otice</w:t>
            </w:r>
          </w:p>
        </w:tc>
      </w:tr>
      <w:tr w:rsidR="006320BF">
        <w:tc>
          <w:tcPr>
            <w:tcW w:w="2802" w:type="dxa"/>
          </w:tcPr>
          <w:p w:rsidR="006320BF" w:rsidRDefault="0014079B">
            <w:pPr>
              <w:pStyle w:val="SHNormal"/>
            </w:pPr>
            <w:r>
              <w:rPr>
                <w:b/>
                <w:bCs/>
              </w:rPr>
              <w:t>Price:</w:t>
            </w:r>
          </w:p>
        </w:tc>
        <w:tc>
          <w:tcPr>
            <w:tcW w:w="6378" w:type="dxa"/>
          </w:tcPr>
          <w:p w:rsidR="006320BF" w:rsidRDefault="0014079B">
            <w:pPr>
              <w:pStyle w:val="SHNormal"/>
            </w:pPr>
            <w:r>
              <w:t>[Amount in figures]</w:t>
            </w:r>
          </w:p>
        </w:tc>
      </w:tr>
      <w:tr w:rsidR="006320BF">
        <w:tc>
          <w:tcPr>
            <w:tcW w:w="2802" w:type="dxa"/>
          </w:tcPr>
          <w:p w:rsidR="006320BF" w:rsidRDefault="0014079B">
            <w:pPr>
              <w:pStyle w:val="SHNormal"/>
            </w:pPr>
            <w:r>
              <w:rPr>
                <w:b/>
                <w:bCs/>
              </w:rPr>
              <w:t>Date:</w:t>
            </w:r>
          </w:p>
        </w:tc>
        <w:tc>
          <w:tcPr>
            <w:tcW w:w="6378" w:type="dxa"/>
          </w:tcPr>
          <w:p w:rsidR="006320BF" w:rsidRDefault="0014079B">
            <w:pPr>
              <w:pStyle w:val="SHNormal"/>
            </w:pPr>
            <w:r>
              <w:t>[Date]</w:t>
            </w:r>
          </w:p>
        </w:tc>
      </w:tr>
    </w:tbl>
    <w:p w:rsidR="006320BF" w:rsidRDefault="0014079B">
      <w:pPr>
        <w:pStyle w:val="SHNormal"/>
      </w:pPr>
      <w:r>
        <w:t xml:space="preserve">This notice is served on you under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t xml:space="preserve"> to the Lease.</w:t>
      </w:r>
    </w:p>
    <w:p w:rsidR="006320BF" w:rsidRDefault="0014079B">
      <w:pPr>
        <w:pStyle w:val="SHNormal"/>
      </w:pPr>
      <w:r>
        <w:t xml:space="preserve">We [have agreed terms for][intend to </w:t>
      </w:r>
      <w:r>
        <w:t>agree terms for] the Disposal.</w:t>
      </w:r>
    </w:p>
    <w:p w:rsidR="006320BF" w:rsidRDefault="0014079B">
      <w:pPr>
        <w:pStyle w:val="SHNormal"/>
      </w:pPr>
      <w:r>
        <w:t>This notice constitutes an irrevocable offer by us to surrender the Lease to for the Price.</w:t>
      </w:r>
    </w:p>
    <w:p w:rsidR="006320BF" w:rsidRDefault="0014079B">
      <w:pPr>
        <w:pStyle w:val="SHNormal"/>
      </w:pPr>
      <w:r>
        <w:t>The Price is [the price that the proposed assignee referred to in the Schedule </w:t>
      </w:r>
      <w:r>
        <w:t xml:space="preserve">to this Notice has agreed to pay for an assignment of </w:t>
      </w:r>
      <w:r>
        <w:t>the Lease][our estimate of the Open Market Value of the Premises (as defined in the Lease) subject to the resolution of any dispute about the Price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t xml:space="preserve"> to the Lease][the agreed sum of £1 </w:t>
      </w:r>
      <w:r>
        <w:t>to be paid on a surrender of the Lease if we propose to underlet the Premises].</w:t>
      </w:r>
    </w:p>
    <w:p w:rsidR="006320BF" w:rsidRDefault="0014079B">
      <w:pPr>
        <w:pStyle w:val="SHNormal"/>
      </w:pPr>
      <w:r>
        <w:t xml:space="preserve">This offer remains open for acceptance by you during the Acceptance Period defined in </w:t>
      </w:r>
      <w:r>
        <w:rPr>
          <w:b/>
          <w:bCs/>
        </w:rPr>
        <w:fldChar w:fldCharType="begin"/>
      </w:r>
      <w:r>
        <w:rPr>
          <w:b/>
        </w:rPr>
        <w:instrText xml:space="preserve"> REF _Ref498958095 \n \h </w:instrText>
      </w:r>
      <w:r>
        <w:rPr>
          <w:b/>
          <w:bCs/>
        </w:rPr>
        <w:instrText xml:space="preserve"> \* MERGEFO</w:instrText>
      </w:r>
      <w:r>
        <w:rPr>
          <w:b/>
          <w:bCs/>
        </w:rPr>
        <w:instrText xml:space="preserve">RMAT </w:instrText>
      </w:r>
      <w:r>
        <w:rPr>
          <w:b/>
          <w:bCs/>
        </w:rPr>
      </w:r>
      <w:r>
        <w:rPr>
          <w:b/>
          <w:bCs/>
        </w:rPr>
        <w:fldChar w:fldCharType="separate"/>
      </w:r>
      <w:r>
        <w:rPr>
          <w:b/>
        </w:rPr>
        <w:t>Schedule 10</w:t>
      </w:r>
      <w:r>
        <w:rPr>
          <w:b/>
          <w:bCs/>
        </w:rPr>
        <w:fldChar w:fldCharType="end"/>
      </w:r>
      <w:r>
        <w:t xml:space="preserve"> to the Lease.</w:t>
      </w:r>
    </w:p>
    <w:p w:rsidR="006320BF" w:rsidRDefault="0014079B">
      <w:pPr>
        <w:pStyle w:val="SHNormal"/>
      </w:pPr>
      <w:r>
        <w:t>For the purposes of section 2 </w:t>
      </w:r>
      <w:r>
        <w:t>Law of Property (Miscellaneous Provisions) Act 1</w:t>
      </w:r>
      <w:r>
        <w:t xml:space="preserve">989, this offer incorporates the terms set out in </w:t>
      </w:r>
      <w:r>
        <w:rPr>
          <w:b/>
          <w:bCs/>
        </w:rPr>
        <w:fldChar w:fldCharType="begin"/>
      </w:r>
      <w:r>
        <w:rPr>
          <w:b/>
        </w:rPr>
        <w:instrText xml:space="preserve"> REF _Ref498958095 \n \h </w:instrText>
      </w:r>
      <w:r>
        <w:rPr>
          <w:b/>
          <w:bCs/>
        </w:rPr>
        <w:instrText xml:space="preserve"> \* MERGEFORMAT </w:instrText>
      </w:r>
      <w:r>
        <w:rPr>
          <w:b/>
          <w:bCs/>
        </w:rPr>
      </w:r>
      <w:r>
        <w:rPr>
          <w:b/>
          <w:bCs/>
        </w:rPr>
        <w:fldChar w:fldCharType="separate"/>
      </w:r>
      <w:r>
        <w:rPr>
          <w:b/>
        </w:rPr>
        <w:t>Schedule 10</w:t>
      </w:r>
      <w:r>
        <w:rPr>
          <w:b/>
          <w:bCs/>
        </w:rPr>
        <w:fldChar w:fldCharType="end"/>
      </w:r>
      <w:r>
        <w:rPr>
          <w:b/>
          <w:bCs/>
        </w:rPr>
        <w:t xml:space="preserve"> </w:t>
      </w:r>
      <w:r>
        <w:t xml:space="preserve">to the </w:t>
      </w:r>
      <w:r>
        <w:t>Lease.</w:t>
      </w:r>
    </w:p>
    <w:p w:rsidR="006320BF" w:rsidRDefault="0014079B">
      <w:pPr>
        <w:pStyle w:val="SHNormal"/>
      </w:pPr>
      <w:r>
        <w:t>Please sign and return one copy of this notice indicating whether you wish to accept or reject the offer to surrender the Lease on the terms set out in this Notice.</w:t>
      </w:r>
    </w:p>
    <w:p w:rsidR="006320BF" w:rsidRDefault="0014079B">
      <w:pPr>
        <w:pStyle w:val="SHNormal"/>
        <w:jc w:val="center"/>
      </w:pPr>
      <w:r>
        <w:rPr>
          <w:b/>
        </w:rPr>
        <w:t>SCHEDULE</w:t>
      </w:r>
    </w:p>
    <w:p w:rsidR="006320BF" w:rsidRDefault="0014079B">
      <w:pPr>
        <w:pStyle w:val="SHNormal"/>
      </w:pPr>
      <w:r>
        <w:t>The proposed Dealing</w:t>
      </w:r>
    </w:p>
    <w:p w:rsidR="006320BF" w:rsidRDefault="0014079B">
      <w:pPr>
        <w:pStyle w:val="SHNormal"/>
      </w:pPr>
      <w:r>
        <w:t>An assignment of the Premises at a premium of [not les</w:t>
      </w:r>
      <w:r>
        <w:t>s than</w:t>
      </w:r>
      <w:r w:rsidRPr="0014079B">
        <w:rPr>
          <w:rStyle w:val="FootnoteReference"/>
        </w:rPr>
        <w:footnoteReference w:id="168"/>
      </w:r>
      <w:r>
        <w:t>] [amount in figures] to [name of assignee] [with the obligations of the assignee to be guaranteed by [name of guarantor]</w:t>
      </w:r>
      <w:r w:rsidRPr="0014079B">
        <w:rPr>
          <w:rStyle w:val="FootnoteReference"/>
        </w:rPr>
        <w:footnoteReference w:id="169"/>
      </w:r>
      <w:r>
        <w:t>].</w:t>
      </w:r>
    </w:p>
    <w:p w:rsidR="006320BF" w:rsidRDefault="0014079B">
      <w:pPr>
        <w:pStyle w:val="SHNormal"/>
      </w:pPr>
      <w:r>
        <w:t>An underlease of the [whole][part] of the Premises at an initial rent of [amount in figures] per annum [subject to review]</w:t>
      </w:r>
      <w:r>
        <w:t xml:space="preserve"> on the following terms:</w:t>
      </w:r>
    </w:p>
    <w:tbl>
      <w:tblPr>
        <w:tblW w:w="0" w:type="auto"/>
        <w:tblInd w:w="-34" w:type="dxa"/>
        <w:tblLook w:val="04A0" w:firstRow="1" w:lastRow="0" w:firstColumn="1" w:lastColumn="0" w:noHBand="0" w:noVBand="1"/>
      </w:tblPr>
      <w:tblGrid>
        <w:gridCol w:w="4604"/>
        <w:gridCol w:w="4503"/>
      </w:tblGrid>
      <w:tr w:rsidR="006320BF">
        <w:tc>
          <w:tcPr>
            <w:tcW w:w="4962" w:type="dxa"/>
            <w:tcBorders>
              <w:bottom w:val="nil"/>
            </w:tcBorders>
          </w:tcPr>
          <w:p w:rsidR="006320BF" w:rsidRDefault="0014079B">
            <w:pPr>
              <w:pStyle w:val="SHNormal"/>
              <w:rPr>
                <w:b/>
              </w:rPr>
            </w:pPr>
            <w:r>
              <w:rPr>
                <w:b/>
              </w:rPr>
              <w:t>Undertenant:</w:t>
            </w:r>
          </w:p>
        </w:tc>
        <w:tc>
          <w:tcPr>
            <w:tcW w:w="4927" w:type="dxa"/>
            <w:tcBorders>
              <w:bottom w:val="nil"/>
            </w:tcBorders>
          </w:tcPr>
          <w:p w:rsidR="006320BF" w:rsidRDefault="006320BF">
            <w:pPr>
              <w:pStyle w:val="SHNormal"/>
            </w:pPr>
          </w:p>
        </w:tc>
      </w:tr>
      <w:tr w:rsidR="006320BF">
        <w:tc>
          <w:tcPr>
            <w:tcW w:w="4962" w:type="dxa"/>
            <w:tcBorders>
              <w:top w:val="nil"/>
              <w:left w:val="nil"/>
              <w:bottom w:val="nil"/>
              <w:right w:val="nil"/>
            </w:tcBorders>
          </w:tcPr>
          <w:p w:rsidR="006320BF" w:rsidRDefault="0014079B">
            <w:pPr>
              <w:pStyle w:val="SHNormal"/>
              <w:rPr>
                <w:b/>
              </w:rPr>
            </w:pPr>
            <w:r>
              <w:t>[</w:t>
            </w:r>
            <w:r>
              <w:rPr>
                <w:b/>
              </w:rPr>
              <w:t>Name of proposed undertenant</w:t>
            </w:r>
            <w:r>
              <w:t>]</w:t>
            </w:r>
            <w:r w:rsidRPr="0014079B">
              <w:rPr>
                <w:rStyle w:val="FootnoteReference"/>
              </w:rPr>
              <w:footnoteReference w:id="170"/>
            </w:r>
          </w:p>
        </w:tc>
        <w:tc>
          <w:tcPr>
            <w:tcW w:w="4927" w:type="dxa"/>
            <w:tcBorders>
              <w:top w:val="nil"/>
              <w:left w:val="nil"/>
              <w:bottom w:val="nil"/>
              <w:right w:val="nil"/>
            </w:tcBorders>
          </w:tcPr>
          <w:p w:rsidR="006320BF" w:rsidRDefault="006320BF">
            <w:pPr>
              <w:pStyle w:val="SHNormal"/>
            </w:pPr>
          </w:p>
        </w:tc>
      </w:tr>
      <w:tr w:rsidR="006320BF">
        <w:tc>
          <w:tcPr>
            <w:tcW w:w="4962" w:type="dxa"/>
            <w:tcBorders>
              <w:top w:val="nil"/>
              <w:left w:val="nil"/>
              <w:bottom w:val="nil"/>
              <w:right w:val="nil"/>
            </w:tcBorders>
          </w:tcPr>
          <w:p w:rsidR="006320BF" w:rsidRDefault="0014079B">
            <w:pPr>
              <w:pStyle w:val="SHNormal"/>
              <w:rPr>
                <w:b/>
              </w:rPr>
            </w:pPr>
            <w:r>
              <w:rPr>
                <w:b/>
              </w:rPr>
              <w:t>Undertenant’</w:t>
            </w:r>
            <w:r>
              <w:rPr>
                <w:b/>
              </w:rPr>
              <w:t>s Guarantor</w:t>
            </w:r>
          </w:p>
        </w:tc>
        <w:tc>
          <w:tcPr>
            <w:tcW w:w="4927" w:type="dxa"/>
            <w:tcBorders>
              <w:top w:val="nil"/>
              <w:left w:val="nil"/>
              <w:bottom w:val="nil"/>
              <w:right w:val="nil"/>
            </w:tcBorders>
          </w:tcPr>
          <w:p w:rsidR="006320BF" w:rsidRDefault="006320BF">
            <w:pPr>
              <w:pStyle w:val="SHNormal"/>
            </w:pPr>
          </w:p>
        </w:tc>
      </w:tr>
      <w:tr w:rsidR="006320BF">
        <w:tc>
          <w:tcPr>
            <w:tcW w:w="4962" w:type="dxa"/>
            <w:tcBorders>
              <w:top w:val="nil"/>
              <w:left w:val="nil"/>
              <w:bottom w:val="nil"/>
              <w:right w:val="nil"/>
            </w:tcBorders>
          </w:tcPr>
          <w:p w:rsidR="006320BF" w:rsidRDefault="0014079B">
            <w:pPr>
              <w:pStyle w:val="SHNormal"/>
              <w:rPr>
                <w:b/>
              </w:rPr>
            </w:pPr>
            <w:r>
              <w:t>[</w:t>
            </w:r>
            <w:r>
              <w:rPr>
                <w:b/>
              </w:rPr>
              <w:t>Name of  proposed guarantor</w:t>
            </w:r>
            <w:r>
              <w:t>]</w:t>
            </w:r>
            <w:r w:rsidRPr="0014079B">
              <w:rPr>
                <w:rStyle w:val="FootnoteReference"/>
              </w:rPr>
              <w:footnoteReference w:id="171"/>
            </w:r>
          </w:p>
        </w:tc>
        <w:tc>
          <w:tcPr>
            <w:tcW w:w="4927" w:type="dxa"/>
            <w:tcBorders>
              <w:top w:val="nil"/>
              <w:left w:val="nil"/>
              <w:bottom w:val="nil"/>
              <w:right w:val="nil"/>
            </w:tcBorders>
          </w:tcPr>
          <w:p w:rsidR="006320BF" w:rsidRDefault="006320BF">
            <w:pPr>
              <w:pStyle w:val="SHNormal"/>
            </w:pPr>
          </w:p>
        </w:tc>
      </w:tr>
      <w:tr w:rsidR="006320BF">
        <w:tc>
          <w:tcPr>
            <w:tcW w:w="4962" w:type="dxa"/>
            <w:tcBorders>
              <w:top w:val="nil"/>
              <w:left w:val="nil"/>
              <w:bottom w:val="nil"/>
              <w:right w:val="nil"/>
            </w:tcBorders>
          </w:tcPr>
          <w:p w:rsidR="006320BF" w:rsidRDefault="0014079B">
            <w:pPr>
              <w:pStyle w:val="SHNormal"/>
              <w:rPr>
                <w:b/>
              </w:rPr>
            </w:pPr>
            <w:r>
              <w:rPr>
                <w:b/>
              </w:rPr>
              <w:lastRenderedPageBreak/>
              <w:t>Contractual Term of the Underlease:</w:t>
            </w:r>
          </w:p>
        </w:tc>
        <w:tc>
          <w:tcPr>
            <w:tcW w:w="4927" w:type="dxa"/>
            <w:tcBorders>
              <w:top w:val="nil"/>
              <w:left w:val="nil"/>
              <w:bottom w:val="nil"/>
              <w:right w:val="nil"/>
            </w:tcBorders>
          </w:tcPr>
          <w:p w:rsidR="006320BF" w:rsidRDefault="0014079B">
            <w:pPr>
              <w:pStyle w:val="SHNormal"/>
            </w:pPr>
            <w:r>
              <w:t>[number] years from and including [date]</w:t>
            </w:r>
          </w:p>
        </w:tc>
      </w:tr>
      <w:tr w:rsidR="006320BF">
        <w:tc>
          <w:tcPr>
            <w:tcW w:w="4962" w:type="dxa"/>
            <w:tcBorders>
              <w:top w:val="nil"/>
              <w:left w:val="nil"/>
              <w:bottom w:val="nil"/>
              <w:right w:val="nil"/>
            </w:tcBorders>
          </w:tcPr>
          <w:p w:rsidR="006320BF" w:rsidRDefault="0014079B">
            <w:pPr>
              <w:pStyle w:val="SHNormal"/>
              <w:rPr>
                <w:b/>
              </w:rPr>
            </w:pPr>
            <w:r>
              <w:rPr>
                <w:b/>
              </w:rPr>
              <w:t>Rent free period:</w:t>
            </w:r>
          </w:p>
        </w:tc>
        <w:tc>
          <w:tcPr>
            <w:tcW w:w="4927" w:type="dxa"/>
            <w:tcBorders>
              <w:top w:val="nil"/>
              <w:left w:val="nil"/>
              <w:bottom w:val="nil"/>
              <w:right w:val="nil"/>
            </w:tcBorders>
          </w:tcPr>
          <w:p w:rsidR="006320BF" w:rsidRDefault="0014079B">
            <w:pPr>
              <w:pStyle w:val="SHNormal"/>
            </w:pPr>
            <w:r>
              <w:t>[number] months</w:t>
            </w:r>
          </w:p>
        </w:tc>
      </w:tr>
      <w:tr w:rsidR="006320BF">
        <w:tc>
          <w:tcPr>
            <w:tcW w:w="4962" w:type="dxa"/>
            <w:tcBorders>
              <w:top w:val="nil"/>
              <w:left w:val="nil"/>
              <w:bottom w:val="nil"/>
              <w:right w:val="nil"/>
            </w:tcBorders>
          </w:tcPr>
          <w:p w:rsidR="006320BF" w:rsidRDefault="0014079B">
            <w:pPr>
              <w:pStyle w:val="SHNormal"/>
              <w:rPr>
                <w:b/>
              </w:rPr>
            </w:pPr>
            <w:r>
              <w:rPr>
                <w:b/>
              </w:rPr>
              <w:t>Other terms:</w:t>
            </w:r>
          </w:p>
        </w:tc>
        <w:tc>
          <w:tcPr>
            <w:tcW w:w="4927" w:type="dxa"/>
            <w:tcBorders>
              <w:top w:val="nil"/>
              <w:left w:val="nil"/>
              <w:bottom w:val="nil"/>
              <w:right w:val="nil"/>
            </w:tcBorders>
          </w:tcPr>
          <w:p w:rsidR="006320BF" w:rsidRDefault="0014079B">
            <w:pPr>
              <w:pStyle w:val="SHNormal"/>
            </w:pPr>
            <w:r>
              <w:t>[Details]</w:t>
            </w:r>
          </w:p>
        </w:tc>
      </w:tr>
      <w:tr w:rsidR="006320BF">
        <w:tc>
          <w:tcPr>
            <w:tcW w:w="4962" w:type="dxa"/>
            <w:tcBorders>
              <w:top w:val="nil"/>
              <w:left w:val="nil"/>
              <w:bottom w:val="nil"/>
              <w:right w:val="nil"/>
            </w:tcBorders>
          </w:tcPr>
          <w:p w:rsidR="006320BF" w:rsidRDefault="0014079B">
            <w:pPr>
              <w:pStyle w:val="SHNormal"/>
              <w:rPr>
                <w:b/>
              </w:rPr>
            </w:pPr>
            <w:r>
              <w:rPr>
                <w:b/>
              </w:rPr>
              <w:t>Any variations to the Lease to be included in the underlease:</w:t>
            </w:r>
          </w:p>
        </w:tc>
        <w:tc>
          <w:tcPr>
            <w:tcW w:w="4927" w:type="dxa"/>
            <w:tcBorders>
              <w:top w:val="nil"/>
              <w:left w:val="nil"/>
              <w:bottom w:val="nil"/>
              <w:right w:val="nil"/>
            </w:tcBorders>
          </w:tcPr>
          <w:p w:rsidR="006320BF" w:rsidRDefault="0014079B">
            <w:pPr>
              <w:pStyle w:val="SHNormal"/>
            </w:pPr>
            <w:r>
              <w:t>[Details]</w:t>
            </w:r>
          </w:p>
        </w:tc>
      </w:tr>
    </w:tbl>
    <w:p w:rsidR="006320BF" w:rsidRDefault="006320BF">
      <w:pPr>
        <w:pStyle w:val="SHNormal"/>
      </w:pPr>
    </w:p>
    <w:p w:rsidR="006320BF" w:rsidRDefault="006320BF">
      <w:pPr>
        <w:pStyle w:val="SHNormal"/>
      </w:pPr>
    </w:p>
    <w:p w:rsidR="006320BF" w:rsidRDefault="0014079B">
      <w:pPr>
        <w:pStyle w:val="SHNormal"/>
      </w:pPr>
      <w:r>
        <w:t>Signed:</w:t>
      </w:r>
      <w:r>
        <w:tab/>
      </w:r>
      <w:r>
        <w:tab/>
        <w:t>__________________________________________</w:t>
      </w:r>
    </w:p>
    <w:p w:rsidR="006320BF" w:rsidRDefault="0014079B">
      <w:pPr>
        <w:pStyle w:val="SHNormal"/>
      </w:pPr>
      <w:r>
        <w:t>For and on behalf of the Tenant</w:t>
      </w:r>
    </w:p>
    <w:p w:rsidR="006320BF" w:rsidRDefault="006320BF">
      <w:pPr>
        <w:pStyle w:val="SHNormal"/>
      </w:pPr>
    </w:p>
    <w:p w:rsidR="006320BF" w:rsidRDefault="0014079B">
      <w:pPr>
        <w:pStyle w:val="SHNormal"/>
      </w:pPr>
      <w:r>
        <w:t>We, [accept][reject]</w:t>
      </w:r>
      <w:r>
        <w:t xml:space="preserve"> the offer to surrender the Lease to us at the Price contained in this Notice [or otherwise decided pursuant to paragraph </w:t>
      </w:r>
      <w:r>
        <w:rPr>
          <w:b/>
        </w:rPr>
        <w:fldChar w:fldCharType="begin"/>
      </w:r>
      <w:r>
        <w:rPr>
          <w:b/>
        </w:rPr>
        <w:instrText xml:space="preserve"> REF _Ref380483384 \n \h </w:instrText>
      </w:r>
      <w:r>
        <w:rPr>
          <w:b/>
        </w:rPr>
      </w:r>
      <w:r>
        <w:rPr>
          <w:b/>
        </w:rPr>
        <w:fldChar w:fldCharType="separate"/>
      </w:r>
      <w:r>
        <w:rPr>
          <w:b/>
        </w:rPr>
        <w:t>2.5</w:t>
      </w:r>
      <w:r>
        <w:rPr>
          <w:b/>
        </w:rPr>
        <w:fldChar w:fldCharType="end"/>
      </w:r>
      <w:r>
        <w:rPr>
          <w:b/>
          <w:bCs/>
        </w:rPr>
        <w:t xml:space="preserve"> of </w:t>
      </w:r>
      <w:r>
        <w:rPr>
          <w:b/>
          <w:bCs/>
        </w:rPr>
        <w:fldChar w:fldCharType="begin"/>
      </w:r>
      <w:r>
        <w:rPr>
          <w:b/>
          <w:bCs/>
        </w:rPr>
        <w:instrText xml:space="preserve"> REF _Ref521491956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_Ref498958095 \n \h </w:instrText>
      </w:r>
      <w:r>
        <w:rPr>
          <w:b/>
          <w:bCs/>
        </w:rPr>
      </w:r>
      <w:r>
        <w:rPr>
          <w:b/>
          <w:bCs/>
        </w:rPr>
        <w:fldChar w:fldCharType="separate"/>
      </w:r>
      <w:r>
        <w:rPr>
          <w:b/>
          <w:bCs/>
        </w:rPr>
        <w:t>Schedule 10</w:t>
      </w:r>
      <w:r>
        <w:rPr>
          <w:b/>
          <w:bCs/>
        </w:rPr>
        <w:fldChar w:fldCharType="end"/>
      </w:r>
      <w:r>
        <w:rPr>
          <w:bCs/>
        </w:rPr>
        <w:t xml:space="preserve"> to the Lease</w:t>
      </w:r>
      <w:r>
        <w:t>].</w:t>
      </w:r>
    </w:p>
    <w:p w:rsidR="006320BF" w:rsidRDefault="0014079B">
      <w:pPr>
        <w:pStyle w:val="SHNormal"/>
      </w:pPr>
      <w:r>
        <w:t>Signed:</w:t>
      </w:r>
      <w:r>
        <w:tab/>
      </w:r>
      <w:r>
        <w:tab/>
        <w:t>__________________________________________</w:t>
      </w:r>
    </w:p>
    <w:p w:rsidR="006320BF" w:rsidRDefault="0014079B">
      <w:pPr>
        <w:pStyle w:val="SHNormal"/>
      </w:pPr>
      <w:r>
        <w:t>For and on behal</w:t>
      </w:r>
      <w:r>
        <w:t>f of the Landlord</w:t>
      </w:r>
    </w:p>
    <w:p w:rsidR="006320BF" w:rsidRDefault="0014079B">
      <w:pPr>
        <w:pStyle w:val="SHNormal"/>
      </w:pPr>
      <w:r>
        <w:t>Dated:</w:t>
      </w:r>
      <w:r>
        <w:tab/>
      </w:r>
      <w:r>
        <w:tab/>
        <w:t>__________________________________________</w:t>
      </w:r>
    </w:p>
    <w:p w:rsidR="006320BF" w:rsidRDefault="006320BF">
      <w:pPr>
        <w:pStyle w:val="SHNormal"/>
      </w:pPr>
    </w:p>
    <w:p w:rsidR="006320BF" w:rsidRDefault="006320BF">
      <w:pPr>
        <w:pStyle w:val="SHNormal"/>
        <w:sectPr w:rsidR="006320BF">
          <w:pgSz w:w="11907" w:h="16839" w:code="9"/>
          <w:pgMar w:top="1417" w:right="1417" w:bottom="1417" w:left="1417" w:header="709" w:footer="709" w:gutter="0"/>
          <w:cols w:space="708"/>
          <w:docGrid w:linePitch="360"/>
        </w:sectPr>
      </w:pPr>
    </w:p>
    <w:p w:rsidR="006320BF" w:rsidRDefault="0014079B">
      <w:pPr>
        <w:pStyle w:val="SHNormal"/>
      </w:pPr>
      <w:r>
        <w:lastRenderedPageBreak/>
        <w:t>Executed as a deed by the Landlord acting by</w:t>
      </w:r>
      <w:r>
        <w:tab/>
      </w:r>
      <w:r>
        <w:tab/>
        <w:t>)</w:t>
      </w:r>
    </w:p>
    <w:p w:rsidR="006320BF" w:rsidRDefault="0014079B">
      <w:pPr>
        <w:pStyle w:val="SHNormal"/>
      </w:pPr>
      <w:r>
        <w:t>[a director and its secretary] or by [two directors]:</w:t>
      </w:r>
      <w:r>
        <w:tab/>
        <w:t>)</w:t>
      </w:r>
    </w:p>
    <w:p w:rsidR="006320BF" w:rsidRDefault="006320BF">
      <w:pPr>
        <w:pStyle w:val="SHNormal"/>
      </w:pPr>
    </w:p>
    <w:p w:rsidR="006320BF" w:rsidRDefault="006320BF">
      <w:pPr>
        <w:pStyle w:val="SHNormal"/>
      </w:pPr>
    </w:p>
    <w:p w:rsidR="006320BF" w:rsidRDefault="0014079B">
      <w:pPr>
        <w:pStyle w:val="SHNormal"/>
        <w:jc w:val="right"/>
      </w:pPr>
      <w:r>
        <w:t>Signature of Director</w:t>
      </w:r>
    </w:p>
    <w:p w:rsidR="006320BF" w:rsidRDefault="006320BF">
      <w:pPr>
        <w:pStyle w:val="SHNormal"/>
        <w:jc w:val="right"/>
      </w:pPr>
    </w:p>
    <w:p w:rsidR="006320BF" w:rsidRDefault="006320BF">
      <w:pPr>
        <w:pStyle w:val="SHNormal"/>
        <w:jc w:val="right"/>
      </w:pPr>
    </w:p>
    <w:p w:rsidR="006320BF" w:rsidRDefault="0014079B">
      <w:pPr>
        <w:pStyle w:val="SHNormal"/>
        <w:jc w:val="right"/>
      </w:pPr>
      <w:r>
        <w:t>Signature of Director/Secretary</w:t>
      </w:r>
    </w:p>
    <w:p w:rsidR="006320BF" w:rsidRDefault="006320BF">
      <w:pPr>
        <w:pStyle w:val="SHNormal"/>
      </w:pPr>
    </w:p>
    <w:p w:rsidR="006320BF" w:rsidRDefault="006320BF">
      <w:pPr>
        <w:pStyle w:val="SHNormal"/>
      </w:pPr>
    </w:p>
    <w:p w:rsidR="006320BF" w:rsidRDefault="0014079B">
      <w:pPr>
        <w:pStyle w:val="SHNormal"/>
      </w:pPr>
      <w:r>
        <w:t>Executed as a deed by the Tenant acting by</w:t>
      </w:r>
      <w:r>
        <w:tab/>
      </w:r>
      <w:r>
        <w:tab/>
        <w:t>)</w:t>
      </w:r>
    </w:p>
    <w:p w:rsidR="006320BF" w:rsidRDefault="0014079B">
      <w:pPr>
        <w:pStyle w:val="SHNormal"/>
      </w:pPr>
      <w:r>
        <w:t>[a director and its secretary] or by [two directors]:</w:t>
      </w:r>
      <w:r>
        <w:tab/>
        <w:t>)</w:t>
      </w:r>
    </w:p>
    <w:p w:rsidR="006320BF" w:rsidRDefault="006320BF">
      <w:pPr>
        <w:pStyle w:val="SHNormal"/>
      </w:pPr>
    </w:p>
    <w:p w:rsidR="006320BF" w:rsidRDefault="006320BF">
      <w:pPr>
        <w:pStyle w:val="SHNormal"/>
      </w:pPr>
    </w:p>
    <w:p w:rsidR="006320BF" w:rsidRDefault="0014079B">
      <w:pPr>
        <w:pStyle w:val="SHNormal"/>
        <w:jc w:val="right"/>
      </w:pPr>
      <w:r>
        <w:t>Signature of Director</w:t>
      </w:r>
    </w:p>
    <w:p w:rsidR="006320BF" w:rsidRDefault="006320BF">
      <w:pPr>
        <w:pStyle w:val="SHNormal"/>
        <w:jc w:val="right"/>
      </w:pPr>
    </w:p>
    <w:p w:rsidR="006320BF" w:rsidRDefault="006320BF">
      <w:pPr>
        <w:pStyle w:val="SHNormal"/>
        <w:jc w:val="right"/>
      </w:pPr>
    </w:p>
    <w:p w:rsidR="006320BF" w:rsidRDefault="0014079B">
      <w:pPr>
        <w:pStyle w:val="SHNormal"/>
        <w:jc w:val="right"/>
      </w:pPr>
      <w:r>
        <w:t>Signature of Director/Secretary</w:t>
      </w:r>
    </w:p>
    <w:p w:rsidR="006320BF" w:rsidRDefault="006320BF">
      <w:pPr>
        <w:pStyle w:val="SHNormal"/>
      </w:pPr>
    </w:p>
    <w:p w:rsidR="006320BF" w:rsidRDefault="006320BF">
      <w:pPr>
        <w:pStyle w:val="SHNormal"/>
      </w:pPr>
    </w:p>
    <w:p w:rsidR="006320BF" w:rsidRDefault="006320BF">
      <w:pPr>
        <w:pStyle w:val="SHNormal"/>
      </w:pPr>
    </w:p>
    <w:p w:rsidR="006320BF" w:rsidRDefault="006320BF">
      <w:pPr>
        <w:pStyle w:val="SHNormal"/>
      </w:pPr>
    </w:p>
    <w:p w:rsidR="006320BF" w:rsidRDefault="0014079B">
      <w:pPr>
        <w:pStyle w:val="SHNormal"/>
      </w:pPr>
      <w:r>
        <w:t>[Executed as a deed by the Guarantor acting by</w:t>
      </w:r>
      <w:r>
        <w:tab/>
      </w:r>
      <w:r>
        <w:tab/>
        <w:t>)</w:t>
      </w:r>
    </w:p>
    <w:p w:rsidR="006320BF" w:rsidRDefault="0014079B">
      <w:pPr>
        <w:pStyle w:val="SHNormal"/>
      </w:pPr>
      <w:r>
        <w:t>[a director and its secretary]</w:t>
      </w:r>
      <w:r>
        <w:t xml:space="preserve"> or by [two directors]:</w:t>
      </w:r>
      <w:r>
        <w:tab/>
        <w:t>)</w:t>
      </w:r>
    </w:p>
    <w:p w:rsidR="006320BF" w:rsidRDefault="006320BF">
      <w:pPr>
        <w:pStyle w:val="SHNormal"/>
      </w:pPr>
    </w:p>
    <w:p w:rsidR="006320BF" w:rsidRDefault="006320BF">
      <w:pPr>
        <w:pStyle w:val="SHNormal"/>
      </w:pPr>
    </w:p>
    <w:p w:rsidR="006320BF" w:rsidRDefault="0014079B">
      <w:pPr>
        <w:pStyle w:val="SHNormal"/>
        <w:jc w:val="right"/>
      </w:pPr>
      <w:r>
        <w:t>Signature of Director</w:t>
      </w:r>
    </w:p>
    <w:p w:rsidR="006320BF" w:rsidRDefault="006320BF">
      <w:pPr>
        <w:pStyle w:val="SHNormal"/>
        <w:jc w:val="right"/>
      </w:pPr>
    </w:p>
    <w:p w:rsidR="006320BF" w:rsidRDefault="006320BF">
      <w:pPr>
        <w:pStyle w:val="SHNormal"/>
        <w:jc w:val="right"/>
      </w:pPr>
    </w:p>
    <w:p w:rsidR="006320BF" w:rsidRDefault="0014079B">
      <w:pPr>
        <w:pStyle w:val="SHNormal"/>
        <w:jc w:val="right"/>
      </w:pPr>
      <w:r>
        <w:t>Signature of Director/Secretary]</w:t>
      </w:r>
    </w:p>
    <w:sectPr w:rsidR="006320BF">
      <w:pgSz w:w="11907" w:h="16839" w:code="9"/>
      <w:pgMar w:top="1417" w:right="1417" w:bottom="1417" w:left="141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6320BF" w:rsidRDefault="0014079B">
      <w:pPr>
        <w:spacing w:after="0" w:line="240" w:lineRule="auto"/>
      </w:pPr>
      <w:r>
        <w:separator/>
      </w:r>
    </w:p>
  </w:endnote>
  <w:endnote w:type="continuationSeparator" w:id="0">
    <w:p w:rsidR="006320BF" w:rsidRDefault="0014079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altName w:val="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6320B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14079B">
    <w:pPr>
      <w:pStyle w:val="Footer"/>
      <w:jc w:val="left"/>
      <w:rPr>
        <w:lang w:val="de-DE"/>
      </w:rPr>
    </w:pPr>
    <w:r>
      <w:rPr>
        <w:noProof/>
      </w:rPr>
      <w:drawing>
        <wp:anchor distT="0" distB="0" distL="114300" distR="114300" simplePos="0" relativeHeight="251661312" behindDoc="1" locked="0" layoutInCell="1" allowOverlap="1">
          <wp:simplePos x="0" y="0"/>
          <wp:positionH relativeFrom="column">
            <wp:align>center</wp:align>
          </wp:positionH>
          <wp:positionV relativeFrom="paragraph">
            <wp:posOffset>-1594021</wp:posOffset>
          </wp:positionV>
          <wp:extent cx="1188000" cy="1202400"/>
          <wp:effectExtent l="0" t="0" r="0" b="0"/>
          <wp:wrapNone/>
          <wp:docPr id="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8000" cy="1202400"/>
                  </a:xfrm>
                  <a:prstGeom prst="rect">
                    <a:avLst/>
                  </a:prstGeom>
                  <a:noFill/>
                  <a:ln w="9525">
                    <a:noFill/>
                    <a:miter lim="800000"/>
                    <a:headEnd/>
                    <a:tailEnd/>
                  </a:ln>
                </pic:spPr>
              </pic:pic>
            </a:graphicData>
          </a:graphic>
          <wp14:sizeRelH relativeFrom="margin">
            <wp14:pctWidth>0</wp14:pctWidth>
          </wp14:sizeRelH>
          <wp14:sizeRelV relativeFrom="margin">
            <wp14:pctHeight>0</wp14:pctHeight>
          </wp14:sizeRelV>
        </wp:anchor>
      </w:drawing>
    </w:r>
    <w:r>
      <w:rPr>
        <w:lang w:val="de-DE"/>
      </w:rPr>
      <w:t>MCL-RETAIL-06 VERSION 1.4b</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14079B">
    <w:pPr>
      <w:pStyle w:val="Footer"/>
      <w:rPr>
        <w:lang w:val="de-DE"/>
      </w:rPr>
    </w:pPr>
    <w:r>
      <w:rPr>
        <w:noProof/>
      </w:rPr>
      <w:drawing>
        <wp:anchor distT="0" distB="0" distL="114300" distR="114300" simplePos="0" relativeHeight="251659264" behindDoc="1" locked="0" layoutInCell="1" allowOverlap="1">
          <wp:simplePos x="0" y="0"/>
          <wp:positionH relativeFrom="column">
            <wp:posOffset>2381207</wp:posOffset>
          </wp:positionH>
          <wp:positionV relativeFrom="paragraph">
            <wp:posOffset>-1466858</wp:posOffset>
          </wp:positionV>
          <wp:extent cx="1187586" cy="1202076"/>
          <wp:effectExtent l="19050" t="0" r="0" b="0"/>
          <wp:wrapNone/>
          <wp:docPr id="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7586" cy="1202076"/>
                  </a:xfrm>
                  <a:prstGeom prst="rect">
                    <a:avLst/>
                  </a:prstGeom>
                  <a:noFill/>
                  <a:ln w="9525">
                    <a:noFill/>
                    <a:miter lim="800000"/>
                    <a:headEnd/>
                    <a:tailEnd/>
                  </a:ln>
                </pic:spPr>
              </pic:pic>
            </a:graphicData>
          </a:graphic>
        </wp:anchor>
      </w:drawing>
    </w:r>
    <w:r>
      <w:rPr>
        <w:lang w:val="de-DE"/>
      </w:rPr>
      <w:t>MCL-RETAIL-06 VERSION 1.4b</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14079B">
    <w:pPr>
      <w:pStyle w:val="Footer"/>
      <w:jc w:val="left"/>
      <w:rPr>
        <w:lang w:val="de-DE"/>
      </w:rPr>
    </w:pPr>
    <w:r>
      <w:rPr>
        <w:lang w:val="de-DE"/>
      </w:rPr>
      <w:t>MCL-RETAIL-06 VERSION 1.4b</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14079B">
    <w:pPr>
      <w:pStyle w:val="Footer"/>
      <w:rPr>
        <w:lang w:val="de-DE"/>
      </w:rPr>
    </w:pPr>
    <w:r>
      <w:rPr>
        <w:lang w:val="de-DE"/>
      </w:rPr>
      <w:t>MCL-RETAIL-06 VERSION 1.4b</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14079B">
    <w:pPr>
      <w:pStyle w:val="Footer"/>
    </w:pPr>
    <w:r>
      <w:t>Draft version dated 9 September 2020</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14079B">
    <w:pPr>
      <w:pStyle w:val="Footer"/>
      <w:tabs>
        <w:tab w:val="clear" w:pos="850"/>
        <w:tab w:val="clear" w:pos="1701"/>
        <w:tab w:val="clear" w:pos="2551"/>
        <w:tab w:val="clear" w:pos="3402"/>
        <w:tab w:val="clear" w:pos="4252"/>
        <w:tab w:val="clear" w:pos="5102"/>
        <w:tab w:val="center" w:pos="4820"/>
      </w:tabs>
    </w:pPr>
    <w:r>
      <w:t>MCL-RETAIL-06 VERSION 1.4b</w:t>
    </w:r>
    <w:r>
      <w:tab/>
    </w:r>
    <w:r>
      <w:fldChar w:fldCharType="begin"/>
    </w:r>
    <w:r>
      <w:instrText xml:space="preserve"> PAGE   \* MERGEFORMAT </w:instrText>
    </w:r>
    <w:r>
      <w:fldChar w:fldCharType="separate"/>
    </w:r>
    <w:r>
      <w:rPr>
        <w:noProof/>
      </w:rPr>
      <w:t>19</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14079B">
    <w:pPr>
      <w:pStyle w:val="Footer"/>
    </w:pPr>
    <w:r>
      <w:tab/>
    </w:r>
    <w:r>
      <w:fldChar w:fldCharType="begin"/>
    </w:r>
    <w:r>
      <w:instrText xml:space="preserve"> PAGE   \* MERGEFORMAT </w:instrText>
    </w:r>
    <w:r>
      <w:fldChar w:fldCharType="separate"/>
    </w:r>
    <w:r>
      <w:rPr>
        <w:noProof/>
      </w:rPr>
      <w:t>110</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6320BF" w:rsidRDefault="0014079B">
      <w:pPr>
        <w:spacing w:after="0" w:line="240" w:lineRule="auto"/>
      </w:pPr>
      <w:r>
        <w:separator/>
      </w:r>
    </w:p>
  </w:footnote>
  <w:footnote w:type="continuationSeparator" w:id="0">
    <w:p w:rsidR="006320BF" w:rsidRDefault="0014079B">
      <w:pPr>
        <w:spacing w:after="0" w:line="240" w:lineRule="auto"/>
      </w:pPr>
      <w:r>
        <w:continuationSeparator/>
      </w:r>
    </w:p>
  </w:footnote>
  <w:footnote w:id="1">
    <w:p w:rsidR="006320BF" w:rsidRDefault="0014079B">
      <w:pPr>
        <w:pStyle w:val="FootnoteText"/>
        <w:tabs>
          <w:tab w:val="clear" w:pos="850"/>
          <w:tab w:val="left" w:pos="567"/>
        </w:tabs>
      </w:pPr>
      <w:bookmarkStart w:id="0" w:name="_GoBack"/>
      <w:r>
        <w:rPr>
          <w:rStyle w:val="FootnoteReference"/>
        </w:rPr>
        <w:footnoteRef/>
      </w:r>
      <w:r>
        <w:t xml:space="preserve"> </w:t>
      </w:r>
      <w:r>
        <w:tab/>
        <w:t>Note that a letting to a charity will require a prescribed statement under section 122 Charities Act 2011 (formerly section 37 Charities Act 1993).</w:t>
      </w:r>
      <w:bookmarkEnd w:id="0"/>
    </w:p>
  </w:footnote>
  <w:footnote w:id="2">
    <w:p w:rsidR="006320BF" w:rsidRDefault="0014079B">
      <w:pPr>
        <w:pStyle w:val="FootnoteText"/>
        <w:tabs>
          <w:tab w:val="clear" w:pos="850"/>
          <w:tab w:val="left" w:pos="567"/>
        </w:tabs>
      </w:pPr>
      <w:r>
        <w:rPr>
          <w:rStyle w:val="FootnoteReference"/>
        </w:rPr>
        <w:footnoteRef/>
      </w:r>
      <w:r>
        <w:t xml:space="preserve"> </w:t>
      </w:r>
      <w:r>
        <w:tab/>
        <w:t>If the Tenant</w:t>
      </w:r>
      <w:r>
        <w:t xml:space="preserve"> will have an option to renew this Lease, refer to the Model Commercial Lease: Option to Renew clause (MCL-LEASECLAUSE-06) and include a cross-reference to the new clause here.</w:t>
      </w:r>
    </w:p>
  </w:footnote>
  <w:footnote w:id="3">
    <w:p w:rsidR="006320BF" w:rsidRDefault="0014079B">
      <w:pPr>
        <w:pStyle w:val="FootnoteText"/>
        <w:tabs>
          <w:tab w:val="clear" w:pos="850"/>
          <w:tab w:val="left" w:pos="567"/>
        </w:tabs>
      </w:pPr>
      <w:r>
        <w:rPr>
          <w:rStyle w:val="FootnoteReference"/>
        </w:rPr>
        <w:footnoteRef/>
      </w:r>
      <w:r>
        <w:t xml:space="preserve"> </w:t>
      </w:r>
      <w:r>
        <w:tab/>
      </w:r>
      <w:r>
        <w:t>Note that if the Landlord agrees not to allow any other Lettable Units to be used for competing uses, a cross-reference to that agreement must be included here.</w:t>
      </w:r>
    </w:p>
  </w:footnote>
  <w:footnote w:id="4">
    <w:p w:rsidR="006320BF" w:rsidRDefault="0014079B">
      <w:pPr>
        <w:pStyle w:val="FootnoteText"/>
        <w:tabs>
          <w:tab w:val="clear" w:pos="850"/>
          <w:tab w:val="left" w:pos="567"/>
        </w:tabs>
      </w:pPr>
      <w:r>
        <w:rPr>
          <w:rStyle w:val="FootnoteReference"/>
        </w:rPr>
        <w:footnoteRef/>
      </w:r>
      <w:r>
        <w:t xml:space="preserve"> </w:t>
      </w:r>
      <w:r>
        <w:tab/>
        <w:t>This definition is required only where the Landlord gives a title guarantee that includes th</w:t>
      </w:r>
      <w:r>
        <w:t xml:space="preserve">e variations in </w:t>
      </w:r>
      <w:r>
        <w:rPr>
          <w:b/>
        </w:rPr>
        <w:fldChar w:fldCharType="begin"/>
      </w:r>
      <w:r>
        <w:rPr>
          <w:b/>
        </w:rPr>
        <w:instrText xml:space="preserve"> REF _Ref498961727 \r \h  \* MERGEFORMAT </w:instrText>
      </w:r>
      <w:r>
        <w:rPr>
          <w:b/>
        </w:rPr>
      </w:r>
      <w:r>
        <w:rPr>
          <w:b/>
        </w:rPr>
        <w:fldChar w:fldCharType="separate"/>
      </w:r>
      <w:r>
        <w:rPr>
          <w:b/>
        </w:rPr>
        <w:t>Schedule 5</w:t>
      </w:r>
      <w:r>
        <w:rPr>
          <w:b/>
        </w:rPr>
        <w:fldChar w:fldCharType="end"/>
      </w:r>
      <w:r>
        <w:t>.</w:t>
      </w:r>
    </w:p>
  </w:footnote>
  <w:footnote w:id="5">
    <w:p w:rsidR="006320BF" w:rsidRDefault="0014079B">
      <w:pPr>
        <w:pStyle w:val="FootnoteText"/>
        <w:tabs>
          <w:tab w:val="clear" w:pos="850"/>
          <w:tab w:val="left" w:pos="567"/>
        </w:tabs>
      </w:pPr>
      <w:r>
        <w:rPr>
          <w:rStyle w:val="FootnoteReference"/>
        </w:rPr>
        <w:footnoteRef/>
      </w:r>
      <w:r>
        <w:t xml:space="preserve"> </w:t>
      </w:r>
      <w:r>
        <w:tab/>
        <w:t>This is the date from which the Tenant pays Insurance Rent and Service Charge.</w:t>
      </w:r>
    </w:p>
  </w:footnote>
  <w:footnote w:id="6">
    <w:p w:rsidR="006320BF" w:rsidRDefault="0014079B">
      <w:pPr>
        <w:pStyle w:val="FootnoteText"/>
        <w:tabs>
          <w:tab w:val="clear" w:pos="850"/>
          <w:tab w:val="left" w:pos="567"/>
        </w:tabs>
      </w:pPr>
      <w:r>
        <w:rPr>
          <w:rStyle w:val="FootnoteReference"/>
        </w:rPr>
        <w:footnoteRef/>
      </w:r>
      <w:r>
        <w:t xml:space="preserve"> </w:t>
      </w:r>
      <w:r>
        <w:tab/>
        <w:t>When deciding on the relevant Break</w:t>
      </w:r>
      <w:r>
        <w:t xml:space="preserve"> Date, best practice is to make it the day before a rent payment date.  This ensures that the Tenant is not legally obliged to pay a full month’s or quarter’s rent on the day on which the Lease ends under the break clause.</w:t>
      </w:r>
    </w:p>
  </w:footnote>
  <w:footnote w:id="7">
    <w:p w:rsidR="006320BF" w:rsidRDefault="0014079B">
      <w:pPr>
        <w:pStyle w:val="FootnoteText"/>
        <w:tabs>
          <w:tab w:val="clear" w:pos="850"/>
          <w:tab w:val="left" w:pos="567"/>
        </w:tabs>
      </w:pPr>
      <w:r>
        <w:rPr>
          <w:rStyle w:val="FootnoteReference"/>
        </w:rPr>
        <w:footnoteRef/>
      </w:r>
      <w:r>
        <w:t xml:space="preserve"> </w:t>
      </w:r>
      <w:r>
        <w:tab/>
        <w:t>Delete if the Lease will not i</w:t>
      </w:r>
      <w:r>
        <w:t>nclude break rights.</w:t>
      </w:r>
    </w:p>
  </w:footnote>
  <w:footnote w:id="8">
    <w:p w:rsidR="006320BF" w:rsidRDefault="0014079B">
      <w:pPr>
        <w:pStyle w:val="FootnoteText"/>
        <w:tabs>
          <w:tab w:val="clear" w:pos="850"/>
          <w:tab w:val="left" w:pos="567"/>
        </w:tabs>
      </w:pPr>
      <w:r>
        <w:rPr>
          <w:rStyle w:val="FootnoteReference"/>
        </w:rPr>
        <w:footnoteRef/>
      </w:r>
      <w:r>
        <w:t xml:space="preserve"> </w:t>
      </w:r>
      <w:r>
        <w:tab/>
        <w:t>If the Tenant will be responsible for the repair and maintenance of glass within the Premises, including windows, consider whether the glass forming part of the Premises should be excluded from the definition of the Building so that</w:t>
      </w:r>
      <w:r>
        <w:t xml:space="preserve"> it does not fall within the Landlord’s insurance and reinstatement obligations.</w:t>
      </w:r>
    </w:p>
  </w:footnote>
  <w:footnote w:id="9">
    <w:p w:rsidR="006320BF" w:rsidRDefault="0014079B">
      <w:pPr>
        <w:pStyle w:val="FootnoteText"/>
      </w:pPr>
      <w:r>
        <w:rPr>
          <w:rStyle w:val="FootnoteReference"/>
        </w:rPr>
        <w:footnoteRef/>
      </w:r>
      <w:r>
        <w:t xml:space="preserve"> </w:t>
      </w:r>
      <w:r>
        <w:tab/>
        <w:t xml:space="preserve">Note that under </w:t>
      </w:r>
      <w:r>
        <w:rPr>
          <w:b/>
        </w:rPr>
        <w:t xml:space="preserve">clause </w:t>
      </w:r>
      <w:r>
        <w:rPr>
          <w:b/>
        </w:rPr>
        <w:fldChar w:fldCharType="begin"/>
      </w:r>
      <w:r>
        <w:rPr>
          <w:b/>
        </w:rPr>
        <w:instrText xml:space="preserve"> REF _Ref515351055 \r \h  \* MERGEFORMAT </w:instrText>
      </w:r>
      <w:r>
        <w:rPr>
          <w:b/>
        </w:rPr>
      </w:r>
      <w:r>
        <w:rPr>
          <w:b/>
        </w:rPr>
        <w:fldChar w:fldCharType="separate"/>
      </w:r>
      <w:r>
        <w:rPr>
          <w:b/>
        </w:rPr>
        <w:t>2.10</w:t>
      </w:r>
      <w:r>
        <w:rPr>
          <w:b/>
        </w:rPr>
        <w:fldChar w:fldCharType="end"/>
      </w:r>
      <w:r>
        <w:t>, the Landlord has to act reasonably i</w:t>
      </w:r>
      <w:r>
        <w:t>n deciding the proportion that is payable.</w:t>
      </w:r>
    </w:p>
  </w:footnote>
  <w:footnote w:id="10">
    <w:p w:rsidR="006320BF" w:rsidRDefault="0014079B">
      <w:pPr>
        <w:pStyle w:val="FootnoteText"/>
      </w:pPr>
      <w:r>
        <w:rPr>
          <w:rStyle w:val="FootnoteReference"/>
        </w:rPr>
        <w:footnoteRef/>
      </w:r>
      <w:r>
        <w:t xml:space="preserve"> </w:t>
      </w:r>
      <w:r>
        <w:tab/>
        <w:t>Amend depending on whether the Tenant will pay a fixed proportion of the Building Service Costs or a fair proportion.  Note that even where the Tenant pays a fixed proportion, the Landlord can make reasonable a</w:t>
      </w:r>
      <w:r>
        <w:t xml:space="preserve">djustments if the Tenant has the benefit of specific services not enjoyed by other tenants under </w:t>
      </w:r>
      <w:r>
        <w:rPr>
          <w:b/>
        </w:rPr>
        <w:t>paragraph </w:t>
      </w:r>
      <w:r>
        <w:rPr>
          <w:b/>
        </w:rPr>
        <w:fldChar w:fldCharType="begin"/>
      </w:r>
      <w:r>
        <w:rPr>
          <w:b/>
        </w:rPr>
        <w:instrText xml:space="preserve"> REF _Ref355786017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_Ref322094731 \n \h  \* MERGEFO</w:instrText>
      </w:r>
      <w:r>
        <w:rPr>
          <w:b/>
        </w:rPr>
        <w:instrText xml:space="preserve">RMAT </w:instrText>
      </w:r>
      <w:r>
        <w:rPr>
          <w:b/>
        </w:rPr>
      </w:r>
      <w:r>
        <w:rPr>
          <w:b/>
        </w:rPr>
        <w:fldChar w:fldCharType="separate"/>
      </w:r>
      <w:r>
        <w:rPr>
          <w:b/>
        </w:rPr>
        <w:t>Part 1</w:t>
      </w:r>
      <w:r>
        <w:rPr>
          <w:b/>
        </w:rPr>
        <w:fldChar w:fldCharType="end"/>
      </w:r>
      <w:r>
        <w:rPr>
          <w:b/>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rPr>
          <w:bCs/>
        </w:rPr>
        <w:t>.</w:t>
      </w:r>
    </w:p>
  </w:footnote>
  <w:footnote w:id="11">
    <w:p w:rsidR="006320BF" w:rsidRDefault="0014079B">
      <w:pPr>
        <w:pStyle w:val="FootnoteText"/>
        <w:tabs>
          <w:tab w:val="clear" w:pos="850"/>
          <w:tab w:val="left" w:pos="567"/>
        </w:tabs>
      </w:pPr>
      <w:r>
        <w:rPr>
          <w:rStyle w:val="FootnoteReference"/>
        </w:rPr>
        <w:footnoteRef/>
      </w:r>
      <w:r>
        <w:t xml:space="preserve"> </w:t>
      </w:r>
      <w:r>
        <w:tab/>
        <w:t>If there is any change in the extent of the Estate, the Landlord ma</w:t>
      </w:r>
      <w:r>
        <w:t xml:space="preserve">y have to recalculate the service charge proportions under </w:t>
      </w:r>
      <w:r>
        <w:rPr>
          <w:b/>
          <w:bCs/>
        </w:rPr>
        <w:t xml:space="preserve">paragraph </w:t>
      </w:r>
      <w:r>
        <w:rPr>
          <w:b/>
        </w:rPr>
        <w:fldChar w:fldCharType="begin"/>
      </w:r>
      <w:r>
        <w:rPr>
          <w:b/>
          <w:bCs/>
        </w:rPr>
        <w:instrText xml:space="preserve"> REF _Ref358197972 \n \h </w:instrText>
      </w:r>
      <w:r>
        <w:rPr>
          <w:b/>
        </w:rPr>
      </w:r>
      <w:r>
        <w:rPr>
          <w:b/>
        </w:rPr>
        <w:fldChar w:fldCharType="separate"/>
      </w:r>
      <w:r>
        <w:rPr>
          <w:b/>
          <w:bCs/>
        </w:rPr>
        <w:t>7.2</w:t>
      </w:r>
      <w:r>
        <w:rPr>
          <w:b/>
        </w:rPr>
        <w:fldChar w:fldCharType="end"/>
      </w:r>
      <w:r>
        <w:rPr>
          <w:b/>
          <w:bCs/>
        </w:rPr>
        <w:t xml:space="preserve"> of </w:t>
      </w:r>
      <w:r>
        <w:rPr>
          <w:b/>
          <w:bCs/>
        </w:rPr>
        <w:fldChar w:fldCharType="begin"/>
      </w:r>
      <w:r>
        <w:rPr>
          <w:b/>
          <w:bCs/>
        </w:rPr>
        <w:instrText xml:space="preserve"> REF _Ref498961376 \n \h </w:instrText>
      </w:r>
      <w:r>
        <w:rPr>
          <w:b/>
          <w:bCs/>
        </w:rPr>
      </w:r>
      <w:r>
        <w:rPr>
          <w:b/>
          <w:bCs/>
        </w:rPr>
        <w:fldChar w:fldCharType="separate"/>
      </w:r>
      <w:r>
        <w:rPr>
          <w:b/>
          <w:bCs/>
        </w:rPr>
        <w:t>Part 1</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2">
    <w:p w:rsidR="006320BF" w:rsidRDefault="0014079B">
      <w:pPr>
        <w:pStyle w:val="FootnoteText"/>
        <w:tabs>
          <w:tab w:val="clear" w:pos="850"/>
          <w:tab w:val="left" w:pos="567"/>
        </w:tabs>
      </w:pPr>
      <w:r>
        <w:rPr>
          <w:rStyle w:val="FootnoteReference"/>
        </w:rPr>
        <w:footnoteRef/>
      </w:r>
      <w:r>
        <w:t xml:space="preserve"> </w:t>
      </w:r>
      <w:r>
        <w:tab/>
        <w:t xml:space="preserve">If the Tenant will be responsible for the repair and maintenance of glass within the Premises, including windows, consider </w:t>
      </w:r>
      <w:r>
        <w:t>whether the glass forming part of the Premises should be excluded from the definition of the Estate so that it does not fall within the Landlord’s insurance and reinstatement obligations.</w:t>
      </w:r>
    </w:p>
  </w:footnote>
  <w:footnote w:id="13">
    <w:p w:rsidR="006320BF" w:rsidRDefault="0014079B">
      <w:pPr>
        <w:pStyle w:val="FootnoteText"/>
        <w:tabs>
          <w:tab w:val="clear" w:pos="850"/>
          <w:tab w:val="left" w:pos="567"/>
        </w:tabs>
      </w:pPr>
      <w:r>
        <w:rPr>
          <w:rStyle w:val="FootnoteReference"/>
        </w:rPr>
        <w:footnoteRef/>
      </w:r>
      <w:r>
        <w:t xml:space="preserve"> </w:t>
      </w:r>
      <w:r>
        <w:tab/>
        <w:t>Consider the impact of including or excluding any Car Park on the</w:t>
      </w:r>
      <w:r>
        <w:t xml:space="preserve"> rights granted to the Tenant.</w:t>
      </w:r>
    </w:p>
  </w:footnote>
  <w:footnote w:id="14">
    <w:p w:rsidR="006320BF" w:rsidRDefault="0014079B">
      <w:pPr>
        <w:pStyle w:val="FootnoteText"/>
        <w:tabs>
          <w:tab w:val="clear" w:pos="850"/>
          <w:tab w:val="left" w:pos="567"/>
        </w:tabs>
      </w:pPr>
      <w:r>
        <w:rPr>
          <w:rStyle w:val="FootnoteReference"/>
        </w:rPr>
        <w:footnoteRef/>
      </w:r>
      <w:r>
        <w:tab/>
        <w:t>Consider whether this definition (and concept of netting off against Service Costs) is required for the Estate.</w:t>
      </w:r>
    </w:p>
  </w:footnote>
  <w:footnote w:id="15">
    <w:p w:rsidR="006320BF" w:rsidRDefault="0014079B">
      <w:pPr>
        <w:pStyle w:val="FootnoteText"/>
        <w:tabs>
          <w:tab w:val="clear" w:pos="850"/>
          <w:tab w:val="left" w:pos="567"/>
        </w:tabs>
      </w:pPr>
      <w:r>
        <w:rPr>
          <w:rStyle w:val="FootnoteReference"/>
        </w:rPr>
        <w:footnoteRef/>
      </w:r>
      <w:r>
        <w:t xml:space="preserve"> </w:t>
      </w:r>
      <w:r>
        <w:tab/>
        <w:t>Check that that the costs listed in the definition of Estate Contribution are identical across each lease in</w:t>
      </w:r>
      <w:r>
        <w:t xml:space="preserve"> the Estate.  If a concession is made to a particular tenant:</w:t>
      </w:r>
    </w:p>
    <w:p w:rsidR="006320BF" w:rsidRDefault="0014079B">
      <w:pPr>
        <w:pStyle w:val="FootnoteText"/>
        <w:numPr>
          <w:ilvl w:val="0"/>
          <w:numId w:val="5"/>
        </w:numPr>
        <w:tabs>
          <w:tab w:val="clear" w:pos="850"/>
          <w:tab w:val="left" w:pos="567"/>
        </w:tabs>
        <w:spacing w:line="276" w:lineRule="auto"/>
        <w:ind w:left="1134" w:hanging="567"/>
        <w:jc w:val="left"/>
      </w:pPr>
      <w:r>
        <w:t>a separate service charge reconciliation will be required for that tenant; and</w:t>
      </w:r>
    </w:p>
    <w:p w:rsidR="006320BF" w:rsidRDefault="0014079B">
      <w:pPr>
        <w:pStyle w:val="FootnoteText"/>
        <w:numPr>
          <w:ilvl w:val="0"/>
          <w:numId w:val="5"/>
        </w:numPr>
        <w:tabs>
          <w:tab w:val="clear" w:pos="850"/>
          <w:tab w:val="left" w:pos="567"/>
        </w:tabs>
        <w:spacing w:line="276" w:lineRule="auto"/>
        <w:ind w:left="1134" w:hanging="567"/>
        <w:jc w:val="left"/>
      </w:pPr>
      <w:r>
        <w:t>the Landlord will not be able to recover any shortfall from the other tenants in the Estate.</w:t>
      </w:r>
    </w:p>
  </w:footnote>
  <w:footnote w:id="16">
    <w:p w:rsidR="006320BF" w:rsidRDefault="0014079B">
      <w:pPr>
        <w:pStyle w:val="FootnoteText"/>
        <w:tabs>
          <w:tab w:val="clear" w:pos="850"/>
          <w:tab w:val="left" w:pos="567"/>
        </w:tabs>
      </w:pPr>
      <w:r>
        <w:rPr>
          <w:rStyle w:val="FootnoteReference"/>
        </w:rPr>
        <w:footnoteRef/>
      </w:r>
      <w:r>
        <w:t xml:space="preserve"> </w:t>
      </w:r>
      <w:r>
        <w:tab/>
      </w:r>
      <w:r>
        <w:t xml:space="preserve">Consider whether any car park should be treated separately to remainder of Estate for Service Costs and Estate Contribution.  See also footnote to </w:t>
      </w:r>
      <w:r>
        <w:rPr>
          <w:b/>
          <w:bCs/>
        </w:rPr>
        <w:t xml:space="preserve">paragraph </w:t>
      </w:r>
      <w:r>
        <w:rPr>
          <w:b/>
        </w:rPr>
        <w:fldChar w:fldCharType="begin"/>
      </w:r>
      <w:r>
        <w:rPr>
          <w:b/>
          <w:bCs/>
        </w:rPr>
        <w:instrText xml:space="preserve"> REF _Ref383083802 \n \h </w:instrText>
      </w:r>
      <w:r>
        <w:rPr>
          <w:b/>
        </w:rPr>
      </w:r>
      <w:r>
        <w:rPr>
          <w:b/>
        </w:rPr>
        <w:fldChar w:fldCharType="separate"/>
      </w:r>
      <w:r>
        <w:rPr>
          <w:b/>
          <w:bCs/>
        </w:rPr>
        <w:t>9</w:t>
      </w:r>
      <w:r>
        <w:rPr>
          <w:b/>
        </w:rPr>
        <w:fldChar w:fldCharType="end"/>
      </w:r>
      <w:r>
        <w:rPr>
          <w:b/>
          <w:bCs/>
        </w:rPr>
        <w:t xml:space="preserve"> of </w:t>
      </w:r>
      <w:r>
        <w:rPr>
          <w:b/>
          <w:bCs/>
        </w:rPr>
        <w:fldChar w:fldCharType="begin"/>
      </w:r>
      <w:r>
        <w:rPr>
          <w:b/>
          <w:bCs/>
        </w:rPr>
        <w:instrText xml:space="preserve"> R</w:instrText>
      </w:r>
      <w:r>
        <w:rPr>
          <w:b/>
          <w:bCs/>
        </w:rPr>
        <w:instrText xml:space="preserve">EF _Ref322094593 \n \h </w:instrText>
      </w:r>
      <w:r>
        <w:rPr>
          <w:b/>
          <w:bCs/>
        </w:rPr>
      </w:r>
      <w:r>
        <w:rPr>
          <w:b/>
          <w:bCs/>
        </w:rPr>
        <w:fldChar w:fldCharType="separate"/>
      </w:r>
      <w:r>
        <w:rPr>
          <w:b/>
          <w:bCs/>
        </w:rPr>
        <w:t>Part 7</w:t>
      </w:r>
      <w:r>
        <w:rPr>
          <w:b/>
          <w:bCs/>
        </w:rPr>
        <w:fldChar w:fldCharType="end"/>
      </w:r>
      <w:r>
        <w:rPr>
          <w:b/>
          <w:bCs/>
        </w:rPr>
        <w:t xml:space="preserve"> of </w:t>
      </w:r>
      <w:r>
        <w:rPr>
          <w:b/>
          <w:bCs/>
        </w:rPr>
        <w:fldChar w:fldCharType="begin"/>
      </w:r>
      <w:r>
        <w:rPr>
          <w:b/>
          <w:bCs/>
        </w:rPr>
        <w:instrText xml:space="preserve"> REF _Ref498960142 \n \h </w:instrText>
      </w:r>
      <w:r>
        <w:rPr>
          <w:b/>
          <w:bCs/>
        </w:rPr>
      </w:r>
      <w:r>
        <w:rPr>
          <w:b/>
          <w:bCs/>
        </w:rPr>
        <w:fldChar w:fldCharType="separate"/>
      </w:r>
      <w:r>
        <w:rPr>
          <w:b/>
          <w:bCs/>
        </w:rPr>
        <w:t>Schedule 3</w:t>
      </w:r>
      <w:r>
        <w:rPr>
          <w:b/>
          <w:bCs/>
        </w:rPr>
        <w:fldChar w:fldCharType="end"/>
      </w:r>
      <w:r>
        <w:t>.</w:t>
      </w:r>
    </w:p>
  </w:footnote>
  <w:footnote w:id="17">
    <w:p w:rsidR="006320BF" w:rsidRDefault="0014079B">
      <w:pPr>
        <w:pStyle w:val="FootnoteText"/>
        <w:tabs>
          <w:tab w:val="clear" w:pos="850"/>
          <w:tab w:val="left" w:pos="567"/>
        </w:tabs>
      </w:pPr>
      <w:r>
        <w:rPr>
          <w:rStyle w:val="FootnoteReference"/>
        </w:rPr>
        <w:footnoteRef/>
      </w:r>
      <w:r>
        <w:t xml:space="preserve"> </w:t>
      </w:r>
      <w:r>
        <w:tab/>
        <w:t>Include this definition only where floor weightin</w:t>
      </w:r>
      <w:r>
        <w:t xml:space="preserve">g applies to the service charge calculations.  See also the definitions of “Gross Internal Area”,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w:instrText>
      </w:r>
      <w:r>
        <w:rPr>
          <w:b/>
        </w:rPr>
        <w:instrText xml:space="preserve">F _Ref383431488 \n \h  \* MERGEFORMAT </w:instrText>
      </w:r>
      <w:r>
        <w:rPr>
          <w:b/>
        </w:rPr>
      </w:r>
      <w:r>
        <w:rPr>
          <w:b/>
        </w:rPr>
        <w:fldChar w:fldCharType="separate"/>
      </w:r>
      <w:r>
        <w:rPr>
          <w:b/>
        </w:rPr>
        <w:t>Part 9</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18">
    <w:p w:rsidR="006320BF" w:rsidRDefault="0014079B">
      <w:pPr>
        <w:pStyle w:val="FootnoteText"/>
        <w:tabs>
          <w:tab w:val="clear" w:pos="850"/>
          <w:tab w:val="left" w:pos="567"/>
        </w:tabs>
      </w:pPr>
      <w:r>
        <w:rPr>
          <w:rStyle w:val="FootnoteReference"/>
        </w:rPr>
        <w:footnoteRef/>
      </w:r>
      <w:r>
        <w:t xml:space="preserve"> </w:t>
      </w:r>
      <w:r>
        <w:tab/>
        <w:t>This definition i</w:t>
      </w:r>
      <w:r>
        <w:t>s required only where service charge weighting applies or underlettings of permitted parts will be by reference to the gross internal area to be underlet.  Consider whether the measuring code to be used should be that current at the date of the Lease or th</w:t>
      </w:r>
      <w:r>
        <w:t xml:space="preserve">e most recent version at the date that the measurement is made.  See also the definitions of “Service Charge”,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and </w:t>
      </w:r>
      <w:r>
        <w:rPr>
          <w:b/>
        </w:rPr>
        <w:fldChar w:fldCharType="begin"/>
      </w:r>
      <w:r>
        <w:rPr>
          <w:b/>
        </w:rPr>
        <w:instrText xml:space="preserve"> REF _Ref383431488 \n \h  \* MERGEFORMAT </w:instrText>
      </w:r>
      <w:r>
        <w:rPr>
          <w:b/>
        </w:rPr>
      </w:r>
      <w:r>
        <w:rPr>
          <w:b/>
        </w:rPr>
        <w:fldChar w:fldCharType="separate"/>
      </w:r>
      <w:r>
        <w:rPr>
          <w:b/>
        </w:rPr>
        <w:t>Part 9</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19">
    <w:p w:rsidR="006320BF" w:rsidRDefault="0014079B">
      <w:pPr>
        <w:pStyle w:val="FootnoteText"/>
        <w:tabs>
          <w:tab w:val="clear" w:pos="850"/>
          <w:tab w:val="left" w:pos="567"/>
        </w:tabs>
      </w:pPr>
      <w:r>
        <w:rPr>
          <w:rStyle w:val="FootnoteReference"/>
        </w:rPr>
        <w:footnoteRef/>
      </w:r>
      <w:r>
        <w:t xml:space="preserve"> </w:t>
      </w:r>
      <w:r>
        <w:tab/>
        <w:t xml:space="preserve">Note that “terrorism” is mentioned expressly as insurers now treat “terrorism” </w:t>
      </w:r>
      <w:r>
        <w:t>as a risk, even if it is a risk that may be covered by an exclusion in the insurance policy.</w:t>
      </w:r>
    </w:p>
  </w:footnote>
  <w:footnote w:id="20">
    <w:p w:rsidR="006320BF" w:rsidRDefault="0014079B">
      <w:pPr>
        <w:pStyle w:val="FootnoteText"/>
        <w:tabs>
          <w:tab w:val="clear" w:pos="850"/>
          <w:tab w:val="left" w:pos="567"/>
        </w:tabs>
      </w:pPr>
      <w:r>
        <w:rPr>
          <w:rStyle w:val="FootnoteReference"/>
        </w:rPr>
        <w:footnoteRef/>
      </w:r>
      <w:r>
        <w:t xml:space="preserve"> </w:t>
      </w:r>
      <w:r>
        <w:tab/>
        <w:t>For uses falling within Classes A1(d) or A3 to A5 in the Schedule to the Town and Country Planning (Use Classes) Order 1987, refer to the Model Commercial Lease</w:t>
      </w:r>
      <w:r>
        <w:t>: A3 / A4 / A5 use clause (MCL-LEASECLAUSE-04).</w:t>
      </w:r>
    </w:p>
  </w:footnote>
  <w:footnote w:id="21">
    <w:p w:rsidR="006320BF" w:rsidRDefault="0014079B">
      <w:pPr>
        <w:pStyle w:val="FootnoteText"/>
        <w:tabs>
          <w:tab w:val="clear" w:pos="850"/>
          <w:tab w:val="left" w:pos="567"/>
        </w:tabs>
      </w:pPr>
      <w:r>
        <w:rPr>
          <w:rStyle w:val="FootnoteReference"/>
        </w:rPr>
        <w:footnoteRef/>
      </w:r>
      <w:r>
        <w:t xml:space="preserve"> </w:t>
      </w:r>
      <w:r>
        <w:tab/>
        <w:t>Include the words in square brackets where this Lease is a renewal lease and the Landlord wants the Tenant to be under an obligation to reinstate works carried out under the Prior Lease when this Lease com</w:t>
      </w:r>
      <w:r>
        <w:t>es to an end or those works are to be disregarded on any rent review under this Lease.</w:t>
      </w:r>
    </w:p>
  </w:footnote>
  <w:footnote w:id="22">
    <w:p w:rsidR="006320BF" w:rsidRDefault="0014079B">
      <w:pPr>
        <w:pStyle w:val="FootnoteText"/>
        <w:tabs>
          <w:tab w:val="clear" w:pos="850"/>
          <w:tab w:val="left" w:pos="567"/>
        </w:tabs>
      </w:pPr>
      <w:r>
        <w:rPr>
          <w:rStyle w:val="FootnoteReference"/>
        </w:rPr>
        <w:footnoteRef/>
      </w:r>
      <w:r>
        <w:t xml:space="preserve"> </w:t>
      </w:r>
      <w:r>
        <w:tab/>
        <w:t>Include these words where the Landlord allocates a plant area that will be used by several tenants to install their plant.</w:t>
      </w:r>
    </w:p>
  </w:footnote>
  <w:footnote w:id="23">
    <w:p w:rsidR="006320BF" w:rsidRDefault="0014079B">
      <w:pPr>
        <w:pStyle w:val="FootnoteText"/>
        <w:tabs>
          <w:tab w:val="clear" w:pos="850"/>
          <w:tab w:val="left" w:pos="567"/>
        </w:tabs>
      </w:pPr>
      <w:r>
        <w:rPr>
          <w:rStyle w:val="FootnoteReference"/>
        </w:rPr>
        <w:footnoteRef/>
      </w:r>
      <w:r>
        <w:t xml:space="preserve"> </w:t>
      </w:r>
      <w:r>
        <w:tab/>
        <w:t xml:space="preserve">On the letting of part of a retail unit </w:t>
      </w:r>
      <w:r>
        <w:t>on an Estate consider whether the Tenant should be demised the structure of the part of the unit let to it rather than being given a pure internal demise.</w:t>
      </w:r>
    </w:p>
  </w:footnote>
  <w:footnote w:id="24">
    <w:p w:rsidR="006320BF" w:rsidRDefault="0014079B">
      <w:pPr>
        <w:pStyle w:val="FootnoteText"/>
        <w:tabs>
          <w:tab w:val="clear" w:pos="850"/>
          <w:tab w:val="left" w:pos="567"/>
        </w:tabs>
      </w:pPr>
      <w:r>
        <w:rPr>
          <w:rStyle w:val="FootnoteReference"/>
        </w:rPr>
        <w:footnoteRef/>
      </w:r>
      <w:r>
        <w:t xml:space="preserve"> </w:t>
      </w:r>
      <w:r>
        <w:tab/>
        <w:t>Consider the extent of the Premises and, in particular, whether Conducting Media and Landlord’s pl</w:t>
      </w:r>
      <w:r>
        <w:t>ant, equipment and fixtures that exclusively serve the Premises, but which lie outside the Premises themselves, should be included within the definition of the Premises.  If they are excluded from the Premises, consider whether the Tenant should be under a</w:t>
      </w:r>
      <w:r>
        <w:t>n obligation to keep them in good repair and condition.  The Tenant will also need rights of access over the Building Common Parts where it is under an obligation to repair and maintain such items (whether or not they form part of the Premises).</w:t>
      </w:r>
    </w:p>
  </w:footnote>
  <w:footnote w:id="25">
    <w:p w:rsidR="006320BF" w:rsidRDefault="0014079B">
      <w:pPr>
        <w:pStyle w:val="FootnoteText"/>
        <w:tabs>
          <w:tab w:val="clear" w:pos="850"/>
          <w:tab w:val="left" w:pos="567"/>
        </w:tabs>
      </w:pPr>
      <w:r>
        <w:rPr>
          <w:rStyle w:val="FootnoteReference"/>
        </w:rPr>
        <w:footnoteRef/>
      </w:r>
      <w:r>
        <w:t xml:space="preserve"> </w:t>
      </w:r>
      <w:r>
        <w:tab/>
        <w:t xml:space="preserve">If the </w:t>
      </w:r>
      <w:r>
        <w:t>extent of the Premises has changed since the date of the Prior Lease, amend this definition to refer to the extent of the premises originally let by the Prior Lease.</w:t>
      </w:r>
    </w:p>
  </w:footnote>
  <w:footnote w:id="26">
    <w:p w:rsidR="006320BF" w:rsidRDefault="0014079B">
      <w:pPr>
        <w:pStyle w:val="FootnoteText"/>
        <w:tabs>
          <w:tab w:val="clear" w:pos="850"/>
          <w:tab w:val="left" w:pos="567"/>
        </w:tabs>
      </w:pPr>
      <w:r>
        <w:rPr>
          <w:rStyle w:val="FootnoteReference"/>
        </w:rPr>
        <w:footnoteRef/>
      </w:r>
      <w:r>
        <w:t xml:space="preserve"> </w:t>
      </w:r>
      <w:r>
        <w:tab/>
        <w:t xml:space="preserve">Include this definition where this Lease is a renewal lease and the Landlord wants the </w:t>
      </w:r>
      <w:r>
        <w:t>Tenant to be under an obligation to reinstate works carried out under the Prior Lease when this Lease comes to an end or those works are to be disregarded on any rent review under this Lease.</w:t>
      </w:r>
    </w:p>
  </w:footnote>
  <w:footnote w:id="27">
    <w:p w:rsidR="006320BF" w:rsidRDefault="0014079B">
      <w:pPr>
        <w:pStyle w:val="FootnoteText"/>
        <w:tabs>
          <w:tab w:val="clear" w:pos="850"/>
          <w:tab w:val="left" w:pos="567"/>
        </w:tabs>
      </w:pPr>
      <w:r>
        <w:rPr>
          <w:rStyle w:val="FootnoteReference"/>
        </w:rPr>
        <w:footnoteRef/>
      </w:r>
      <w:r>
        <w:t xml:space="preserve"> </w:t>
      </w:r>
      <w:r>
        <w:tab/>
        <w:t>If the extent of the Premises has changed since the date of t</w:t>
      </w:r>
      <w:r>
        <w:t>he Prior Lease, amend this definition to refer to the extent of the premises originally let by the Prior Lease.</w:t>
      </w:r>
    </w:p>
  </w:footnote>
  <w:footnote w:id="28">
    <w:p w:rsidR="006320BF" w:rsidRDefault="0014079B">
      <w:pPr>
        <w:pStyle w:val="FootnoteText"/>
        <w:tabs>
          <w:tab w:val="clear" w:pos="850"/>
          <w:tab w:val="left" w:pos="567"/>
        </w:tabs>
      </w:pPr>
      <w:r>
        <w:rPr>
          <w:rStyle w:val="FootnoteReference"/>
        </w:rPr>
        <w:footnoteRef/>
      </w:r>
      <w:r>
        <w:t xml:space="preserve"> </w:t>
      </w:r>
      <w:r>
        <w:tab/>
        <w:t>Include this definition where this Lease is a renewal lease and the Landlord wants the Tenant to be under an obligation to reinstate works ca</w:t>
      </w:r>
      <w:r>
        <w:t>rried out under the Prior Lease when this Lease comes to an end or those works are to be disregarded on any rent review under this Lease.</w:t>
      </w:r>
    </w:p>
    <w:p w:rsidR="006320BF" w:rsidRDefault="0014079B">
      <w:pPr>
        <w:pStyle w:val="FootnoteText"/>
        <w:tabs>
          <w:tab w:val="clear" w:pos="850"/>
          <w:tab w:val="left" w:pos="567"/>
        </w:tabs>
        <w:ind w:firstLine="0"/>
      </w:pPr>
      <w:r>
        <w:t>Because it can be difficult to establish which works have to be taken into account or disregarded on rent review or re</w:t>
      </w:r>
      <w:r>
        <w:t>instated at the end of the term, consider agreeing and annexing a schedule to this Lease setting out the works carried out under the Prior Lease, whether they will have to be reinstated and their status on a rent review under this Lease.</w:t>
      </w:r>
    </w:p>
  </w:footnote>
  <w:footnote w:id="29">
    <w:p w:rsidR="006320BF" w:rsidRDefault="0014079B">
      <w:pPr>
        <w:pStyle w:val="FootnoteText"/>
        <w:tabs>
          <w:tab w:val="clear" w:pos="850"/>
          <w:tab w:val="left" w:pos="567"/>
        </w:tabs>
      </w:pPr>
      <w:r>
        <w:rPr>
          <w:rStyle w:val="FootnoteReference"/>
        </w:rPr>
        <w:footnoteRef/>
      </w:r>
      <w:r>
        <w:t xml:space="preserve"> </w:t>
      </w:r>
      <w:r>
        <w:tab/>
        <w:t>If rent is paya</w:t>
      </w:r>
      <w:r>
        <w:t>ble monthly, refer to the relevant payment date; for example, the first day of each month.</w:t>
      </w:r>
    </w:p>
  </w:footnote>
  <w:footnote w:id="30">
    <w:p w:rsidR="006320BF" w:rsidRDefault="0014079B">
      <w:pPr>
        <w:pStyle w:val="FootnoteText"/>
        <w:tabs>
          <w:tab w:val="clear" w:pos="850"/>
          <w:tab w:val="left" w:pos="567"/>
        </w:tabs>
      </w:pPr>
      <w:r>
        <w:rPr>
          <w:rStyle w:val="FootnoteReference"/>
        </w:rPr>
        <w:footnoteRef/>
      </w:r>
      <w:r>
        <w:t xml:space="preserve"> </w:t>
      </w:r>
      <w:r>
        <w:tab/>
        <w:t>The Rent Review Date(s) should ideally correspond to one of the Rent Days.</w:t>
      </w:r>
    </w:p>
  </w:footnote>
  <w:footnote w:id="31">
    <w:p w:rsidR="006320BF" w:rsidRDefault="0014079B">
      <w:pPr>
        <w:pStyle w:val="FootnoteText"/>
        <w:tabs>
          <w:tab w:val="clear" w:pos="850"/>
          <w:tab w:val="left" w:pos="567"/>
        </w:tabs>
      </w:pPr>
      <w:r>
        <w:rPr>
          <w:rStyle w:val="FootnoteReference"/>
        </w:rPr>
        <w:footnoteRef/>
      </w:r>
      <w:r>
        <w:t xml:space="preserve"> </w:t>
      </w:r>
      <w:r>
        <w:tab/>
        <w:t>Consider increasing this period if you think that it may take longer than five years</w:t>
      </w:r>
      <w:r>
        <w:t xml:space="preserve"> to obtain any necessary consents and to rebuild following damage by an insured risk.</w:t>
      </w:r>
    </w:p>
  </w:footnote>
  <w:footnote w:id="32">
    <w:p w:rsidR="006320BF" w:rsidRDefault="0014079B">
      <w:pPr>
        <w:pStyle w:val="FootnoteText"/>
        <w:tabs>
          <w:tab w:val="clear" w:pos="850"/>
          <w:tab w:val="left" w:pos="567"/>
        </w:tabs>
      </w:pPr>
      <w:r>
        <w:rPr>
          <w:rStyle w:val="FootnoteReference"/>
        </w:rPr>
        <w:footnoteRef/>
      </w:r>
      <w:r>
        <w:t xml:space="preserve"> </w:t>
      </w:r>
      <w:r>
        <w:tab/>
        <w:t>If 24 hour servicing is available, this definition is not required.</w:t>
      </w:r>
    </w:p>
  </w:footnote>
  <w:footnote w:id="33">
    <w:p w:rsidR="006320BF" w:rsidRDefault="0014079B">
      <w:pPr>
        <w:pStyle w:val="FootnoteText"/>
        <w:tabs>
          <w:tab w:val="clear" w:pos="850"/>
          <w:tab w:val="left" w:pos="567"/>
        </w:tabs>
      </w:pPr>
      <w:r>
        <w:rPr>
          <w:rStyle w:val="FootnoteReference"/>
        </w:rPr>
        <w:footnoteRef/>
      </w:r>
      <w:r>
        <w:t xml:space="preserve"> </w:t>
      </w:r>
      <w:r>
        <w:tab/>
        <w:t xml:space="preserve">Include this definition only where floor weighting applies to the service charge calculations.  </w:t>
      </w:r>
      <w:r>
        <w:t xml:space="preserve">See also the definitions of “Gross Internal Area”, “Service Charge”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w:instrText>
      </w:r>
      <w:r>
        <w:rPr>
          <w:b/>
        </w:rPr>
        <w:instrText xml:space="preserve">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9</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w:t>
      </w:r>
    </w:p>
  </w:footnote>
  <w:footnote w:id="34">
    <w:p w:rsidR="006320BF" w:rsidRDefault="0014079B">
      <w:pPr>
        <w:pStyle w:val="FootnoteText"/>
        <w:tabs>
          <w:tab w:val="clear" w:pos="850"/>
          <w:tab w:val="left" w:pos="567"/>
        </w:tabs>
      </w:pPr>
      <w:r>
        <w:rPr>
          <w:rStyle w:val="FootnoteReference"/>
        </w:rPr>
        <w:footnoteRef/>
      </w:r>
      <w:r>
        <w:t xml:space="preserve"> </w:t>
      </w:r>
      <w:r>
        <w:tab/>
        <w:t>In relation to Uninsured Risks, this Lease gives the Tenant all the benefits it would have if damage were caused by an Insured Risk except that the Landlord has a choice as to whether or not to reinsta</w:t>
      </w:r>
      <w:r>
        <w:t>te.  It must make this choice by telling the Tenant within twelve months of the damage whether or not it wishes it reinstate.  If it does not, this Lease will end after that twelve month period.  These provisions are only a starting point, as standard prac</w:t>
      </w:r>
      <w:r>
        <w:t>tice continues to evolve on the detail, including exactly how you define Uninsured Risks and what happens to any residual risks/parts of risks, not in this or the Insured Risks definition.  You will need to consider how best to address this and, if necessa</w:t>
      </w:r>
      <w:r>
        <w:t>ry, take specific instructions as different landlords will have different approaches.</w:t>
      </w:r>
    </w:p>
  </w:footnote>
  <w:footnote w:id="35">
    <w:p w:rsidR="006320BF" w:rsidRDefault="0014079B">
      <w:pPr>
        <w:pStyle w:val="FootnoteText"/>
        <w:tabs>
          <w:tab w:val="clear" w:pos="850"/>
          <w:tab w:val="left" w:pos="567"/>
        </w:tabs>
      </w:pPr>
      <w:r>
        <w:rPr>
          <w:rStyle w:val="FootnoteReference"/>
        </w:rPr>
        <w:footnoteRef/>
      </w:r>
      <w:r>
        <w:t xml:space="preserve"> </w:t>
      </w:r>
      <w:r>
        <w:tab/>
        <w:t>Include this definition only where floor weighting applies to the service charge calculations.  See also the definitions of “Gross Internal Area”, “Service Charge” and</w:t>
      </w:r>
      <w:r>
        <w:t xml:space="preserve"> “Tenant’s Proportion”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rPr>
          <w:b/>
        </w:rPr>
        <w:t xml:space="preserve"> of </w:t>
      </w:r>
      <w:r>
        <w:rPr>
          <w:b/>
        </w:rPr>
        <w:fldChar w:fldCharType="begin"/>
      </w:r>
      <w:r>
        <w:rPr>
          <w:b/>
        </w:rPr>
        <w:instrText xml:space="preserve"> REF _Ref498960142 \n \h  \* MERGEFORMAT </w:instrText>
      </w:r>
      <w:r>
        <w:rPr>
          <w:b/>
        </w:rPr>
      </w:r>
      <w:r>
        <w:rPr>
          <w:b/>
        </w:rPr>
        <w:fldChar w:fldCharType="separate"/>
      </w:r>
      <w:r>
        <w:rPr>
          <w:b/>
        </w:rPr>
        <w:t>Schedule 3</w:t>
      </w:r>
      <w:r>
        <w:rPr>
          <w:b/>
        </w:rPr>
        <w:fldChar w:fldCharType="end"/>
      </w:r>
      <w:r>
        <w:t xml:space="preserve"> </w:t>
      </w:r>
      <w:r>
        <w:rPr>
          <w:bCs/>
        </w:rPr>
        <w:t>and</w:t>
      </w:r>
      <w:r>
        <w:t xml:space="preserve"> </w:t>
      </w:r>
      <w:r>
        <w:rPr>
          <w:b/>
        </w:rPr>
        <w:fldChar w:fldCharType="begin"/>
      </w:r>
      <w:r>
        <w:rPr>
          <w:b/>
        </w:rPr>
        <w:instrText xml:space="preserve"> REF _Ref383431488 \n \h  \* MERGEFORMAT </w:instrText>
      </w:r>
      <w:r>
        <w:rPr>
          <w:b/>
        </w:rPr>
      </w:r>
      <w:r>
        <w:rPr>
          <w:b/>
        </w:rPr>
        <w:fldChar w:fldCharType="separate"/>
      </w:r>
      <w:r>
        <w:rPr>
          <w:b/>
        </w:rPr>
        <w:t>Part 9</w:t>
      </w:r>
      <w:r>
        <w:rPr>
          <w:b/>
        </w:rPr>
        <w:fldChar w:fldCharType="end"/>
      </w:r>
      <w:r>
        <w:rPr>
          <w:b/>
        </w:rPr>
        <w:t xml:space="preserve"> of </w:t>
      </w:r>
      <w:r>
        <w:rPr>
          <w:b/>
        </w:rPr>
        <w:fldChar w:fldCharType="begin"/>
      </w:r>
      <w:r>
        <w:rPr>
          <w:b/>
        </w:rPr>
        <w:instrText xml:space="preserve"> R</w:instrText>
      </w:r>
      <w:r>
        <w:rPr>
          <w:b/>
        </w:rPr>
        <w:instrText xml:space="preserve">EF _Ref498960142 \n \h  \* MERGEFORMAT </w:instrText>
      </w:r>
      <w:r>
        <w:rPr>
          <w:b/>
        </w:rPr>
      </w:r>
      <w:r>
        <w:rPr>
          <w:b/>
        </w:rPr>
        <w:fldChar w:fldCharType="separate"/>
      </w:r>
      <w:r>
        <w:rPr>
          <w:b/>
        </w:rPr>
        <w:t>Schedule 3</w:t>
      </w:r>
      <w:r>
        <w:rPr>
          <w:b/>
        </w:rPr>
        <w:fldChar w:fldCharType="end"/>
      </w:r>
      <w:r>
        <w:t>.</w:t>
      </w:r>
    </w:p>
  </w:footnote>
  <w:footnote w:id="36">
    <w:p w:rsidR="006320BF" w:rsidRDefault="0014079B">
      <w:pPr>
        <w:pStyle w:val="FootnoteText"/>
      </w:pPr>
      <w:r>
        <w:rPr>
          <w:rStyle w:val="FootnoteReference"/>
        </w:rPr>
        <w:footnoteRef/>
      </w:r>
      <w:r>
        <w:t xml:space="preserve"> </w:t>
      </w:r>
      <w:r>
        <w:tab/>
        <w:t>On the renewal of an existing Lease, consider whether references to the Town and Country Planning (Use Classes) Order 1987 should be to</w:t>
      </w:r>
      <w:r>
        <w:t xml:space="preserve"> that Order as in force at the date of the existing lease.</w:t>
      </w:r>
    </w:p>
  </w:footnote>
  <w:footnote w:id="37">
    <w:p w:rsidR="006320BF" w:rsidRDefault="0014079B">
      <w:pPr>
        <w:pStyle w:val="FootnoteText"/>
        <w:tabs>
          <w:tab w:val="clear" w:pos="850"/>
          <w:tab w:val="left" w:pos="567"/>
        </w:tabs>
      </w:pPr>
      <w:r>
        <w:rPr>
          <w:rStyle w:val="FootnoteReference"/>
        </w:rPr>
        <w:footnoteRef/>
      </w:r>
      <w:r>
        <w:t xml:space="preserve"> </w:t>
      </w:r>
      <w:r>
        <w:tab/>
      </w:r>
      <w:r>
        <w:t xml:space="preserve">Any sums payable on demand only begin to bear interest for late payment if not paid within 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38">
    <w:p w:rsidR="006320BF" w:rsidRDefault="0014079B">
      <w:pPr>
        <w:pStyle w:val="FootnoteText"/>
        <w:tabs>
          <w:tab w:val="clear" w:pos="850"/>
          <w:tab w:val="left" w:pos="567"/>
        </w:tabs>
      </w:pPr>
      <w:r>
        <w:rPr>
          <w:rStyle w:val="FootnoteReference"/>
        </w:rPr>
        <w:footnoteRef/>
      </w:r>
      <w:r>
        <w:t xml:space="preserve"> </w:t>
      </w:r>
      <w:r>
        <w:tab/>
        <w:t>Where plans a</w:t>
      </w:r>
      <w:r>
        <w:t xml:space="preserve">nd specifications are provided to the Landlord, you should ensure that the Landlord has the right to use those plans and specifications – see </w:t>
      </w:r>
      <w:r>
        <w:rPr>
          <w:b/>
        </w:rPr>
        <w:t xml:space="preserve">paragraph </w:t>
      </w:r>
      <w:r>
        <w:rPr>
          <w:b/>
        </w:rPr>
        <w:fldChar w:fldCharType="begin"/>
      </w:r>
      <w:r>
        <w:rPr>
          <w:b/>
        </w:rPr>
        <w:instrText xml:space="preserve"> REF _Ref499016218 \n \h  \* MERGEFORMAT </w:instrText>
      </w:r>
      <w:r>
        <w:rPr>
          <w:b/>
        </w:rPr>
      </w:r>
      <w:r>
        <w:rPr>
          <w:b/>
        </w:rPr>
        <w:fldChar w:fldCharType="separate"/>
      </w:r>
      <w:r>
        <w:rPr>
          <w:b/>
        </w:rPr>
        <w:t>2.7.7</w:t>
      </w:r>
      <w:r>
        <w:rPr>
          <w:b/>
        </w:rPr>
        <w:fldChar w:fldCharType="end"/>
      </w:r>
      <w:r>
        <w:rPr>
          <w:b/>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w:t>
      </w:r>
    </w:p>
  </w:footnote>
  <w:footnote w:id="39">
    <w:p w:rsidR="006320BF" w:rsidRDefault="0014079B">
      <w:pPr>
        <w:pStyle w:val="FootnoteText"/>
        <w:tabs>
          <w:tab w:val="clear" w:pos="850"/>
          <w:tab w:val="left" w:pos="567"/>
        </w:tabs>
      </w:pPr>
      <w:r>
        <w:rPr>
          <w:rStyle w:val="FootnoteReference"/>
        </w:rPr>
        <w:footnoteRef/>
      </w:r>
      <w:r>
        <w:t xml:space="preserve"> </w:t>
      </w:r>
      <w:r>
        <w:tab/>
        <w:t>In practice, the only provisions in this Lease that allow the Ten</w:t>
      </w:r>
      <w:r>
        <w:t xml:space="preserve">ant to impose requirements are in </w:t>
      </w:r>
      <w:r>
        <w:rPr>
          <w:b/>
        </w:rPr>
        <w:t xml:space="preserve">clause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w:t>
      </w:r>
    </w:p>
  </w:footnote>
  <w:footnote w:id="40">
    <w:p w:rsidR="006320BF" w:rsidRDefault="0014079B">
      <w:pPr>
        <w:pStyle w:val="FootnoteText"/>
        <w:tabs>
          <w:tab w:val="clear" w:pos="850"/>
          <w:tab w:val="left" w:pos="567"/>
        </w:tabs>
      </w:pPr>
      <w:r>
        <w:rPr>
          <w:rStyle w:val="FootnoteReference"/>
        </w:rPr>
        <w:footnoteRef/>
      </w:r>
      <w:r>
        <w:t xml:space="preserve"> </w:t>
      </w:r>
      <w:r>
        <w:tab/>
        <w:t xml:space="preserve">Safeguards relating to the exercise of rights are contained in </w:t>
      </w:r>
      <w:r>
        <w:rPr>
          <w:b/>
        </w:rPr>
        <w:t xml:space="preserve">clause </w:t>
      </w:r>
      <w:r>
        <w:rPr>
          <w:b/>
        </w:rPr>
        <w:fldChar w:fldCharType="begin"/>
      </w:r>
      <w:r>
        <w:rPr>
          <w:b/>
        </w:rPr>
        <w:instrText xml:space="preserve"> REF _Ref355788606 \r \h  \* </w:instrText>
      </w:r>
      <w:r>
        <w:rPr>
          <w:b/>
        </w:rPr>
        <w:instrText xml:space="preserve">MERGEFORMAT </w:instrText>
      </w:r>
      <w:r>
        <w:rPr>
          <w:b/>
        </w:rPr>
      </w:r>
      <w:r>
        <w:rPr>
          <w:b/>
        </w:rPr>
        <w:fldChar w:fldCharType="separate"/>
      </w:r>
      <w:r>
        <w:rPr>
          <w:b/>
        </w:rPr>
        <w:t>5.5</w:t>
      </w:r>
      <w:r>
        <w:rPr>
          <w:b/>
        </w:rPr>
        <w:fldChar w:fldCharType="end"/>
      </w:r>
      <w:r>
        <w:t xml:space="preserve"> and, in relation to scaffolding, in </w:t>
      </w:r>
      <w:r>
        <w:rPr>
          <w:b/>
          <w:bCs/>
        </w:rPr>
        <w:t xml:space="preserve">clause </w:t>
      </w:r>
      <w:r>
        <w:rPr>
          <w:b/>
        </w:rPr>
        <w:fldChar w:fldCharType="begin"/>
      </w:r>
      <w:r>
        <w:rPr>
          <w:b/>
        </w:rPr>
        <w:instrText xml:space="preserve"> REF _Ref381282035 \r \h </w:instrText>
      </w:r>
      <w:r>
        <w:rPr>
          <w:b/>
        </w:rPr>
      </w:r>
      <w:r>
        <w:rPr>
          <w:b/>
        </w:rPr>
        <w:fldChar w:fldCharType="separate"/>
      </w:r>
      <w:r>
        <w:rPr>
          <w:b/>
        </w:rPr>
        <w:t>5.6</w:t>
      </w:r>
      <w:r>
        <w:rPr>
          <w:b/>
        </w:rPr>
        <w:fldChar w:fldCharType="end"/>
      </w:r>
      <w:r>
        <w:t>.</w:t>
      </w:r>
    </w:p>
  </w:footnote>
  <w:footnote w:id="41">
    <w:p w:rsidR="006320BF" w:rsidRDefault="0014079B">
      <w:pPr>
        <w:pStyle w:val="FootnoteText"/>
        <w:tabs>
          <w:tab w:val="clear" w:pos="850"/>
          <w:tab w:val="left" w:pos="567"/>
        </w:tabs>
      </w:pPr>
      <w:r>
        <w:rPr>
          <w:rStyle w:val="FootnoteReference"/>
        </w:rPr>
        <w:footnoteRef/>
      </w:r>
      <w:r>
        <w:t xml:space="preserve"> </w:t>
      </w:r>
      <w:r>
        <w:tab/>
        <w:t>If a title guarantee is being</w:t>
      </w:r>
      <w:r>
        <w:t xml:space="preserve"> given, the landlord may wish to vary the covenants that are implied by Part 1 of the Law of Property (Miscellaneous Provisions) Act 1994. Some suggested variations, along the lines of variations that are seen in sale and purchase contracts, are included i</w:t>
      </w:r>
      <w:r>
        <w:t xml:space="preserve">n </w:t>
      </w:r>
      <w:r>
        <w:rPr>
          <w:b/>
        </w:rPr>
        <w:fldChar w:fldCharType="begin"/>
      </w:r>
      <w:r>
        <w:rPr>
          <w:b/>
        </w:rPr>
        <w:instrText xml:space="preserve"> REF _Ref498961727 \n \h  \* MERGEFORMAT </w:instrText>
      </w:r>
      <w:r>
        <w:rPr>
          <w:b/>
        </w:rPr>
      </w:r>
      <w:r>
        <w:rPr>
          <w:b/>
        </w:rPr>
        <w:fldChar w:fldCharType="separate"/>
      </w:r>
      <w:r>
        <w:rPr>
          <w:b/>
        </w:rPr>
        <w:t>Schedule 5</w:t>
      </w:r>
      <w:r>
        <w:rPr>
          <w:b/>
        </w:rPr>
        <w:fldChar w:fldCharType="end"/>
      </w:r>
      <w:r>
        <w:t>.</w:t>
      </w:r>
    </w:p>
  </w:footnote>
  <w:footnote w:id="42">
    <w:p w:rsidR="006320BF" w:rsidRDefault="0014079B">
      <w:pPr>
        <w:pStyle w:val="FootnoteText"/>
        <w:tabs>
          <w:tab w:val="clear" w:pos="850"/>
          <w:tab w:val="left" w:pos="567"/>
        </w:tabs>
      </w:pPr>
      <w:r>
        <w:rPr>
          <w:rStyle w:val="FootnoteReference"/>
        </w:rPr>
        <w:footnoteRef/>
      </w:r>
      <w:r>
        <w:tab/>
        <w:t>For Turnover Rent provisions, refer to the Model Commercial Lease: Turnover Rent clause (MCL-LEASECLAUSE-01).</w:t>
      </w:r>
    </w:p>
  </w:footnote>
  <w:footnote w:id="43">
    <w:p w:rsidR="006320BF" w:rsidRDefault="0014079B">
      <w:pPr>
        <w:pStyle w:val="FootnoteText"/>
        <w:tabs>
          <w:tab w:val="clear" w:pos="850"/>
          <w:tab w:val="left" w:pos="567"/>
        </w:tabs>
      </w:pPr>
      <w:r>
        <w:rPr>
          <w:rStyle w:val="FootnoteReference"/>
        </w:rPr>
        <w:footnoteRef/>
      </w:r>
      <w:r>
        <w:t xml:space="preserve"> </w:t>
      </w:r>
      <w:r>
        <w:tab/>
        <w:t>Consider whether th</w:t>
      </w:r>
      <w:r>
        <w:t>is is appropriate in the context of the length of the Lease.</w:t>
      </w:r>
    </w:p>
  </w:footnote>
  <w:footnote w:id="44">
    <w:p w:rsidR="006320BF" w:rsidRDefault="0014079B">
      <w:pPr>
        <w:pStyle w:val="FootnoteText"/>
        <w:tabs>
          <w:tab w:val="clear" w:pos="850"/>
          <w:tab w:val="left" w:pos="567"/>
        </w:tabs>
      </w:pPr>
      <w:r>
        <w:rPr>
          <w:rStyle w:val="FootnoteReference"/>
        </w:rPr>
        <w:footnoteRef/>
      </w:r>
      <w:r>
        <w:t xml:space="preserve"> </w:t>
      </w:r>
      <w:r>
        <w:tab/>
        <w:t>There is no established market practice in relation to works required to comply with the minimum energy efficiency standard regulations.  This clause may be thought desirable where the Premise</w:t>
      </w:r>
      <w:r>
        <w:t>s have an EPC rating below an E and the Landlord cannot lawfully let (or, from 1 April 2023, continue to let) the Premises unless works to improve their energy performance have been carried out.  The Tenant is not obliged to consent to the works and, if it</w:t>
      </w:r>
      <w:r>
        <w:t xml:space="preserve"> refuses consent, the Landlord may be able to rely upon an exemption in the minimum energy efficiency standards regulations to continue lawfully to let the Premises.  If the Tenant consents to the works, they will be governed by the Entry Safeguards in </w:t>
      </w:r>
      <w:r>
        <w:rPr>
          <w:b/>
        </w:rPr>
        <w:t>cla</w:t>
      </w:r>
      <w:r>
        <w:rPr>
          <w:b/>
        </w:rPr>
        <w:t xml:space="preserve">use </w:t>
      </w:r>
      <w:r>
        <w:rPr>
          <w:b/>
        </w:rPr>
        <w:fldChar w:fldCharType="begin"/>
      </w:r>
      <w:r>
        <w:rPr>
          <w:b/>
        </w:rPr>
        <w:instrText xml:space="preserve"> REF _Ref355788606 \r \h  \* MERGEFORMAT </w:instrText>
      </w:r>
      <w:r>
        <w:rPr>
          <w:b/>
        </w:rPr>
      </w:r>
      <w:r>
        <w:rPr>
          <w:b/>
        </w:rPr>
        <w:fldChar w:fldCharType="separate"/>
      </w:r>
      <w:r>
        <w:rPr>
          <w:b/>
        </w:rPr>
        <w:t>5.5</w:t>
      </w:r>
      <w:r>
        <w:rPr>
          <w:b/>
        </w:rPr>
        <w:fldChar w:fldCharType="end"/>
      </w:r>
      <w:r>
        <w:t xml:space="preserve"> and the Landlord can recover the costs of those works under this clause.  The Landlord’s rights in </w:t>
      </w:r>
      <w:r>
        <w:rPr>
          <w:b/>
        </w:rPr>
        <w:fldChar w:fldCharType="begin"/>
      </w:r>
      <w:r>
        <w:rPr>
          <w:b/>
        </w:rPr>
        <w:instrText xml:space="preserve"> REF _Ref498960004 \n \h  \* MERGEFORMAT</w:instrText>
      </w:r>
      <w:r>
        <w:rPr>
          <w:b/>
        </w:rPr>
        <w:instrText xml:space="preserve"> </w:instrText>
      </w:r>
      <w:r>
        <w:rPr>
          <w:b/>
        </w:rPr>
      </w:r>
      <w:r>
        <w:rPr>
          <w:b/>
        </w:rPr>
        <w:fldChar w:fldCharType="separate"/>
      </w:r>
      <w:r>
        <w:rPr>
          <w:b/>
        </w:rPr>
        <w:t>Part 2</w:t>
      </w:r>
      <w:r>
        <w:rPr>
          <w:b/>
        </w:rPr>
        <w:fldChar w:fldCharType="end"/>
      </w:r>
      <w:r>
        <w:rPr>
          <w:b/>
        </w:rPr>
        <w:t xml:space="preserve"> of </w:t>
      </w:r>
      <w:r>
        <w:rPr>
          <w:b/>
        </w:rPr>
        <w:fldChar w:fldCharType="begin"/>
      </w:r>
      <w:r>
        <w:rPr>
          <w:b/>
        </w:rPr>
        <w:instrText xml:space="preserve"> REF _Ref498959991 \n \h </w:instrText>
      </w:r>
      <w:r>
        <w:rPr>
          <w:b/>
        </w:rPr>
      </w:r>
      <w:r>
        <w:rPr>
          <w:b/>
        </w:rPr>
        <w:fldChar w:fldCharType="separate"/>
      </w:r>
      <w:r>
        <w:rPr>
          <w:b/>
        </w:rPr>
        <w:t>Schedule 1</w:t>
      </w:r>
      <w:r>
        <w:rPr>
          <w:b/>
        </w:rPr>
        <w:fldChar w:fldCharType="end"/>
      </w:r>
      <w:r>
        <w:t xml:space="preserve"> include a corresponding right for the Landlord to enter onto the Premises t</w:t>
      </w:r>
      <w:r>
        <w:t>o carry out the works where the Tenant in its absolute discretion consents.</w:t>
      </w:r>
    </w:p>
  </w:footnote>
  <w:footnote w:id="45">
    <w:p w:rsidR="006320BF" w:rsidRDefault="0014079B">
      <w:pPr>
        <w:pStyle w:val="FootnoteText"/>
        <w:tabs>
          <w:tab w:val="clear" w:pos="850"/>
          <w:tab w:val="left" w:pos="567"/>
        </w:tabs>
      </w:pPr>
      <w:r>
        <w:rPr>
          <w:rStyle w:val="FootnoteReference"/>
        </w:rPr>
        <w:footnoteRef/>
      </w:r>
      <w:r>
        <w:t xml:space="preserve"> </w:t>
      </w:r>
      <w:r>
        <w:tab/>
        <w:t>The indemnity relates to third party claims.  For Tenant breaches the Landlord needs to rely on the normal rules for an award of damages.</w:t>
      </w:r>
    </w:p>
  </w:footnote>
  <w:footnote w:id="46">
    <w:p w:rsidR="006320BF" w:rsidRDefault="0014079B">
      <w:pPr>
        <w:pStyle w:val="FootnoteText"/>
        <w:tabs>
          <w:tab w:val="clear" w:pos="850"/>
          <w:tab w:val="left" w:pos="567"/>
        </w:tabs>
      </w:pPr>
      <w:r>
        <w:rPr>
          <w:rStyle w:val="FootnoteReference"/>
        </w:rPr>
        <w:footnoteRef/>
      </w:r>
      <w:r>
        <w:t xml:space="preserve"> </w:t>
      </w:r>
      <w:r>
        <w:tab/>
        <w:t xml:space="preserve">Include only where the </w:t>
      </w:r>
      <w:r>
        <w:t>Tenant’s repairing obligation will be limited to keeping the Premises in the state of repair and condition current at the date the Lease is granted.</w:t>
      </w:r>
    </w:p>
  </w:footnote>
  <w:footnote w:id="47">
    <w:p w:rsidR="006320BF" w:rsidRDefault="0014079B">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w:t>
      </w:r>
      <w:r>
        <w:t>at exclusively serve the Premises are not included in the demise to the Tenant.</w:t>
      </w:r>
    </w:p>
  </w:footnote>
  <w:footnote w:id="48">
    <w:p w:rsidR="006320BF" w:rsidRDefault="0014079B">
      <w:pPr>
        <w:pStyle w:val="FootnoteText"/>
        <w:tabs>
          <w:tab w:val="clear" w:pos="850"/>
          <w:tab w:val="left" w:pos="567"/>
        </w:tabs>
      </w:pPr>
      <w:r>
        <w:rPr>
          <w:rStyle w:val="FootnoteReference"/>
        </w:rPr>
        <w:footnoteRef/>
      </w:r>
      <w:r>
        <w:t xml:space="preserve"> </w:t>
      </w:r>
      <w:r>
        <w:tab/>
        <w:t>The words in square brackets are required only where Conducting Media or plant, equipment or fixtures that exclusively serve the Premises are not included in the demise to t</w:t>
      </w:r>
      <w:r>
        <w:t>he Tenant.</w:t>
      </w:r>
    </w:p>
  </w:footnote>
  <w:footnote w:id="49">
    <w:p w:rsidR="006320BF" w:rsidRDefault="0014079B">
      <w:pPr>
        <w:pStyle w:val="FootnoteText"/>
        <w:tabs>
          <w:tab w:val="left" w:pos="567"/>
        </w:tabs>
      </w:pPr>
      <w:r>
        <w:rPr>
          <w:rStyle w:val="FootnoteReference"/>
        </w:rPr>
        <w:footnoteRef/>
      </w:r>
      <w:r>
        <w:t xml:space="preserve"> </w:t>
      </w:r>
      <w:r>
        <w:tab/>
        <w:t>On a letting of part consider whether it is appropriate to give the Tenant the right to make openings in the walls or the floor or ceiling slabs.  One option may be to permit the Tenant to create openings only in internal structural walls.  O</w:t>
      </w:r>
      <w:r>
        <w:t xml:space="preserve">pening in internal non-structural walls are permitted under the following provisions in this </w:t>
      </w:r>
      <w:r>
        <w:rPr>
          <w:b/>
        </w:rPr>
        <w:t xml:space="preserve">clause </w:t>
      </w:r>
      <w:r>
        <w:rPr>
          <w:b/>
        </w:rPr>
        <w:fldChar w:fldCharType="begin"/>
      </w:r>
      <w:r>
        <w:rPr>
          <w:b/>
        </w:rPr>
        <w:instrText xml:space="preserve"> REF _Ref322089999 \n \h  \* MERGEFORMAT </w:instrText>
      </w:r>
      <w:r>
        <w:rPr>
          <w:b/>
        </w:rPr>
      </w:r>
      <w:r>
        <w:rPr>
          <w:b/>
        </w:rPr>
        <w:fldChar w:fldCharType="separate"/>
      </w:r>
      <w:r>
        <w:rPr>
          <w:b/>
        </w:rPr>
        <w:t>4.11</w:t>
      </w:r>
      <w:r>
        <w:rPr>
          <w:b/>
        </w:rPr>
        <w:fldChar w:fldCharType="end"/>
      </w:r>
      <w:r>
        <w:t>.</w:t>
      </w:r>
    </w:p>
  </w:footnote>
  <w:footnote w:id="50">
    <w:p w:rsidR="006320BF" w:rsidRDefault="0014079B">
      <w:pPr>
        <w:pStyle w:val="FootnoteText"/>
        <w:tabs>
          <w:tab w:val="left" w:pos="567"/>
        </w:tabs>
      </w:pPr>
      <w:r>
        <w:rPr>
          <w:rStyle w:val="FootnoteReference"/>
        </w:rPr>
        <w:footnoteRef/>
      </w:r>
      <w:r>
        <w:t xml:space="preserve"> </w:t>
      </w:r>
      <w:r>
        <w:tab/>
        <w:t>As tenant’s fixtures form part of the P</w:t>
      </w:r>
      <w:r>
        <w:t>remises, their removal would be an alteration that would otherwise require consent.  Consider whether there are any tenant’s fixtures that should not be removed or be removed only with consent – for example industrial equipment.</w:t>
      </w:r>
    </w:p>
  </w:footnote>
  <w:footnote w:id="51">
    <w:p w:rsidR="006320BF" w:rsidRDefault="0014079B">
      <w:pPr>
        <w:pStyle w:val="FootnoteText"/>
        <w:tabs>
          <w:tab w:val="clear" w:pos="850"/>
          <w:tab w:val="left" w:pos="567"/>
        </w:tabs>
      </w:pPr>
      <w:r>
        <w:rPr>
          <w:rStyle w:val="FootnoteReference"/>
        </w:rPr>
        <w:footnoteRef/>
      </w:r>
      <w:r>
        <w:t xml:space="preserve"> </w:t>
      </w:r>
      <w:r>
        <w:tab/>
      </w:r>
      <w:r>
        <w:rPr>
          <w:b/>
        </w:rPr>
        <w:fldChar w:fldCharType="begin"/>
      </w:r>
      <w:r>
        <w:rPr>
          <w:b/>
        </w:rPr>
        <w:instrText xml:space="preserve"> REF _Ref498963659 \n \h</w:instrText>
      </w:r>
      <w:r>
        <w:rPr>
          <w:b/>
        </w:rPr>
        <w:instrText xml:space="preserve">  \* MERGEFORMAT </w:instrText>
      </w:r>
      <w:r>
        <w:rPr>
          <w:b/>
        </w:rPr>
      </w:r>
      <w:r>
        <w:rPr>
          <w:b/>
        </w:rPr>
        <w:fldChar w:fldCharType="separate"/>
      </w:r>
      <w:r>
        <w:rPr>
          <w:b/>
        </w:rPr>
        <w:t>Schedule 6</w:t>
      </w:r>
      <w:r>
        <w:rPr>
          <w:b/>
        </w:rPr>
        <w:fldChar w:fldCharType="end"/>
      </w:r>
      <w:r>
        <w:t xml:space="preserve"> is included in an attempt to speed up and reduce the cost of obtaining Landlord’s consent.  In most cases landlords will be able to consent by simple letter.  Wh</w:t>
      </w:r>
      <w:r>
        <w:t xml:space="preserve">ere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xml:space="preserve"> does not contain all the obligations the Landlord requires because of the specific nature of the intended works, </w:t>
      </w:r>
      <w:r>
        <w:rPr>
          <w:b/>
          <w:bCs/>
        </w:rPr>
        <w:t xml:space="preserve">clause </w:t>
      </w:r>
      <w:r>
        <w:rPr>
          <w:b/>
        </w:rPr>
        <w:fldChar w:fldCharType="begin"/>
      </w:r>
      <w:r>
        <w:rPr>
          <w:b/>
        </w:rPr>
        <w:instrText xml:space="preserve"> REF _Ref3582</w:instrText>
      </w:r>
      <w:r>
        <w:rPr>
          <w:b/>
        </w:rPr>
        <w:instrText xml:space="preserve">01841 \r \h </w:instrText>
      </w:r>
      <w:r>
        <w:rPr>
          <w:b/>
        </w:rPr>
      </w:r>
      <w:r>
        <w:rPr>
          <w:b/>
        </w:rPr>
        <w:fldChar w:fldCharType="separate"/>
      </w:r>
      <w:r>
        <w:rPr>
          <w:b/>
        </w:rPr>
        <w:t>4.11.7</w:t>
      </w:r>
      <w:r>
        <w:rPr>
          <w:b/>
        </w:rPr>
        <w:fldChar w:fldCharType="end"/>
      </w:r>
      <w:r>
        <w:t xml:space="preserve"> allows the Landlord to impose additional obligations.  That may still be done by simple letter – see </w:t>
      </w:r>
      <w:r>
        <w:rPr>
          <w:b/>
          <w:bCs/>
        </w:rPr>
        <w:t xml:space="preserve">paragraph </w:t>
      </w:r>
      <w:r>
        <w:rPr>
          <w:b/>
        </w:rPr>
        <w:fldChar w:fldCharType="begin"/>
      </w:r>
      <w:r>
        <w:rPr>
          <w:b/>
          <w:bCs/>
        </w:rPr>
        <w:instrText xml:space="preserve"> REF _Ref499016372 \n \h </w:instrText>
      </w:r>
      <w:r>
        <w:rPr>
          <w:b/>
        </w:rPr>
        <w:instrText xml:space="preserve"> \* MERGEFORMAT </w:instrText>
      </w:r>
      <w:r>
        <w:rPr>
          <w:b/>
        </w:rPr>
      </w:r>
      <w:r>
        <w:rPr>
          <w:b/>
        </w:rPr>
        <w:fldChar w:fldCharType="separate"/>
      </w:r>
      <w:r>
        <w:rPr>
          <w:b/>
          <w:bCs/>
        </w:rPr>
        <w:t>2.6</w:t>
      </w:r>
      <w:r>
        <w:rPr>
          <w:b/>
        </w:rPr>
        <w:fldChar w:fldCharType="end"/>
      </w:r>
      <w:r>
        <w:rPr>
          <w:b/>
          <w:bCs/>
        </w:rPr>
        <w:t xml:space="preserve"> of </w:t>
      </w:r>
      <w:r>
        <w:rPr>
          <w:b/>
        </w:rPr>
        <w:fldChar w:fldCharType="begin"/>
      </w:r>
      <w:r>
        <w:rPr>
          <w:b/>
        </w:rPr>
        <w:instrText xml:space="preserve"> REF _Ref498963659 \n \h  \* MERGEFORMAT </w:instrText>
      </w:r>
      <w:r>
        <w:rPr>
          <w:b/>
        </w:rPr>
      </w:r>
      <w:r>
        <w:rPr>
          <w:b/>
        </w:rPr>
        <w:fldChar w:fldCharType="separate"/>
      </w:r>
      <w:r>
        <w:rPr>
          <w:b/>
        </w:rPr>
        <w:t>Schedule 6</w:t>
      </w:r>
      <w:r>
        <w:rPr>
          <w:b/>
        </w:rPr>
        <w:fldChar w:fldCharType="end"/>
      </w:r>
      <w:r>
        <w:t>.  Where works are to be taken into account on rent review or must definitely be</w:t>
      </w:r>
      <w:r>
        <w:t xml:space="preserve"> removed at the end of this Lease, that should be documented separately at the time the Landlord gives consent.</w:t>
      </w:r>
    </w:p>
  </w:footnote>
  <w:footnote w:id="52">
    <w:p w:rsidR="006320BF" w:rsidRDefault="0014079B">
      <w:pPr>
        <w:pStyle w:val="FootnoteText"/>
        <w:tabs>
          <w:tab w:val="clear" w:pos="850"/>
          <w:tab w:val="left" w:pos="567"/>
        </w:tabs>
      </w:pPr>
      <w:r>
        <w:rPr>
          <w:rStyle w:val="FootnoteReference"/>
        </w:rPr>
        <w:footnoteRef/>
      </w:r>
      <w:r>
        <w:t xml:space="preserve"> </w:t>
      </w:r>
      <w:r>
        <w:tab/>
        <w:t>If the Landlord will want the Tenant to hand back the Premises in a condition that is different to how the Tenant received them, you will nee</w:t>
      </w:r>
      <w:r>
        <w:t xml:space="preserve">d to attach a “reinstatement schedule” setting out the state of repair and condition in which the Premises should be returned at the end of the Term.  This may be required, for example, where the Tenant received the Premises in a shell and core condition, </w:t>
      </w:r>
      <w:r>
        <w:t>but the Landlord will not want the Premises stripped out back to shell and core at the end of the Term.</w:t>
      </w:r>
    </w:p>
  </w:footnote>
  <w:footnote w:id="53">
    <w:p w:rsidR="006320BF" w:rsidRDefault="0014079B">
      <w:pPr>
        <w:pStyle w:val="FootnoteText"/>
        <w:tabs>
          <w:tab w:val="clear" w:pos="850"/>
          <w:tab w:val="left" w:pos="567"/>
        </w:tabs>
      </w:pPr>
      <w:r>
        <w:rPr>
          <w:rStyle w:val="FootnoteReference"/>
        </w:rPr>
        <w:footnoteRef/>
      </w:r>
      <w:r>
        <w:t xml:space="preserve"> </w:t>
      </w:r>
      <w:r>
        <w:tab/>
        <w:t>Delete the words in square brackets if the Lease is contracted-out or there is no right for the Tenant to underlet the Premises.</w:t>
      </w:r>
    </w:p>
  </w:footnote>
  <w:footnote w:id="54">
    <w:p w:rsidR="006320BF" w:rsidRDefault="0014079B">
      <w:pPr>
        <w:pStyle w:val="FootnoteText"/>
        <w:tabs>
          <w:tab w:val="clear" w:pos="850"/>
          <w:tab w:val="left" w:pos="567"/>
        </w:tabs>
      </w:pPr>
      <w:r>
        <w:rPr>
          <w:rStyle w:val="FootnoteReference"/>
        </w:rPr>
        <w:footnoteRef/>
      </w:r>
      <w:r>
        <w:t xml:space="preserve"> </w:t>
      </w:r>
      <w:r>
        <w:tab/>
        <w:t>There is no oblig</w:t>
      </w:r>
      <w:r>
        <w:t>ation on the Landlord to grant the Tenant exclusive use rights.  If this obligation is later included, remember that this will be a restrictive covenant that you should refer to in the Land Registry Prescribed Clauses and register against the Landlord’s ti</w:t>
      </w:r>
      <w:r>
        <w:t>tle to the Estate.</w:t>
      </w:r>
    </w:p>
  </w:footnote>
  <w:footnote w:id="55">
    <w:p w:rsidR="006320BF" w:rsidRDefault="0014079B">
      <w:pPr>
        <w:pStyle w:val="FootnoteText"/>
        <w:tabs>
          <w:tab w:val="clear" w:pos="850"/>
          <w:tab w:val="left" w:pos="567"/>
        </w:tabs>
      </w:pPr>
      <w:r>
        <w:rPr>
          <w:rStyle w:val="FootnoteReference"/>
        </w:rPr>
        <w:footnoteRef/>
      </w:r>
      <w:r>
        <w:t xml:space="preserve"> </w:t>
      </w:r>
      <w:r>
        <w:tab/>
        <w:t>Note there is no keep open clause.</w:t>
      </w:r>
    </w:p>
  </w:footnote>
  <w:footnote w:id="56">
    <w:p w:rsidR="006320BF" w:rsidRDefault="0014079B">
      <w:pPr>
        <w:pStyle w:val="FootnoteText"/>
        <w:tabs>
          <w:tab w:val="clear" w:pos="850"/>
          <w:tab w:val="left" w:pos="567"/>
        </w:tabs>
      </w:pPr>
      <w:r>
        <w:rPr>
          <w:rStyle w:val="FootnoteReference"/>
        </w:rPr>
        <w:footnoteRef/>
      </w:r>
      <w:r>
        <w:t xml:space="preserve"> </w:t>
      </w:r>
      <w:r>
        <w:tab/>
        <w:t>Consider whether any additional restrictions on use should be included in the Lease.</w:t>
      </w:r>
    </w:p>
  </w:footnote>
  <w:footnote w:id="57">
    <w:p w:rsidR="006320BF" w:rsidRDefault="0014079B">
      <w:pPr>
        <w:pStyle w:val="FootnoteText"/>
        <w:tabs>
          <w:tab w:val="clear" w:pos="850"/>
          <w:tab w:val="left" w:pos="567"/>
        </w:tabs>
      </w:pPr>
      <w:r>
        <w:rPr>
          <w:rStyle w:val="FootnoteReference"/>
        </w:rPr>
        <w:footnoteRef/>
      </w:r>
      <w:r>
        <w:t xml:space="preserve"> </w:t>
      </w:r>
      <w:r>
        <w:tab/>
        <w:t>Consider whether the Tenant should comply with any Wireless Policy and whether you need to include more spec</w:t>
      </w:r>
      <w:r>
        <w:t>ific controls on the siting of wireless access points and the wireless channels that each tenant can use.</w:t>
      </w:r>
    </w:p>
  </w:footnote>
  <w:footnote w:id="58">
    <w:p w:rsidR="006320BF" w:rsidRDefault="0014079B">
      <w:pPr>
        <w:pStyle w:val="FootnoteText"/>
        <w:tabs>
          <w:tab w:val="clear" w:pos="850"/>
          <w:tab w:val="left" w:pos="567"/>
        </w:tabs>
      </w:pPr>
      <w:r>
        <w:rPr>
          <w:rStyle w:val="FootnoteReference"/>
        </w:rPr>
        <w:footnoteRef/>
      </w:r>
      <w:r>
        <w:t xml:space="preserve"> </w:t>
      </w:r>
      <w:r>
        <w:tab/>
        <w:t>Landlord’s requirements in relation to trolley collection will vary from estate to estate.</w:t>
      </w:r>
    </w:p>
  </w:footnote>
  <w:footnote w:id="59">
    <w:p w:rsidR="006320BF" w:rsidRDefault="0014079B">
      <w:pPr>
        <w:pStyle w:val="FootnoteText"/>
        <w:tabs>
          <w:tab w:val="clear" w:pos="850"/>
          <w:tab w:val="left" w:pos="567"/>
        </w:tabs>
      </w:pPr>
      <w:r>
        <w:rPr>
          <w:rStyle w:val="FootnoteReference"/>
        </w:rPr>
        <w:footnoteRef/>
      </w:r>
      <w:r>
        <w:t xml:space="preserve"> </w:t>
      </w:r>
      <w:r>
        <w:tab/>
        <w:t>There is no offer back provision in this Lease.  If n</w:t>
      </w:r>
      <w:r>
        <w:t>eeded, refer to the Model Commercial Lease: Offer Back clause (MCL-LEASECLAUSE-02).</w:t>
      </w:r>
    </w:p>
  </w:footnote>
  <w:footnote w:id="60">
    <w:p w:rsidR="006320BF" w:rsidRDefault="0014079B">
      <w:pPr>
        <w:pStyle w:val="FootnoteText"/>
        <w:tabs>
          <w:tab w:val="clear" w:pos="850"/>
          <w:tab w:val="left" w:pos="567"/>
        </w:tabs>
      </w:pPr>
      <w:r>
        <w:rPr>
          <w:rStyle w:val="FootnoteReference"/>
        </w:rPr>
        <w:footnoteRef/>
      </w:r>
      <w:r>
        <w:t xml:space="preserve"> </w:t>
      </w:r>
      <w:r>
        <w:tab/>
        <w:t xml:space="preserve">Consider whether the offer back provisions will be triggered by underlettings of whole or, where underlettings of part are permitted under this Lease, on </w:t>
      </w:r>
      <w:r>
        <w:t>underlettings of part.  Requiring the Tenant to offer back the Premises on an underletting of a permitted part is less common and would not usually be included unless required by the heads of terms agreed between the Landlord and Tenant.</w:t>
      </w:r>
    </w:p>
  </w:footnote>
  <w:footnote w:id="61">
    <w:p w:rsidR="006320BF" w:rsidRDefault="0014079B">
      <w:pPr>
        <w:pStyle w:val="FootnoteText"/>
        <w:tabs>
          <w:tab w:val="clear" w:pos="850"/>
          <w:tab w:val="left" w:pos="567"/>
        </w:tabs>
      </w:pPr>
      <w:r>
        <w:rPr>
          <w:rStyle w:val="FootnoteReference"/>
        </w:rPr>
        <w:footnoteRef/>
      </w:r>
      <w:r>
        <w:t xml:space="preserve"> </w:t>
      </w:r>
      <w:r>
        <w:tab/>
        <w:t>This Lease is d</w:t>
      </w:r>
      <w:r>
        <w:t xml:space="preserve">eliberately light on circumstances/conditions for the purposes of the Landlord and Tenant Act 1927 and the Landlord and Tenant (Covenants) Act 1995.  However, in light of the decision in </w:t>
      </w:r>
      <w:r>
        <w:rPr>
          <w:i/>
          <w:iCs/>
        </w:rPr>
        <w:t>K/S Victoria Street v House of Fraser (Stores Management) Ltd</w:t>
      </w:r>
      <w:r>
        <w:t xml:space="preserve"> [2011] </w:t>
      </w:r>
      <w:r>
        <w:t>EWCA Civ 904, additional restrictions on assignment have been included that go beyond what is recommended in the Code for Leasing Business Premises (2007).</w:t>
      </w:r>
    </w:p>
  </w:footnote>
  <w:footnote w:id="62">
    <w:p w:rsidR="006320BF" w:rsidRDefault="0014079B">
      <w:pPr>
        <w:pStyle w:val="FootnoteText"/>
        <w:tabs>
          <w:tab w:val="clear" w:pos="850"/>
          <w:tab w:val="left" w:pos="567"/>
        </w:tabs>
      </w:pPr>
      <w:r>
        <w:rPr>
          <w:rStyle w:val="FootnoteReference"/>
        </w:rPr>
        <w:footnoteRef/>
      </w:r>
      <w:r>
        <w:t xml:space="preserve"> </w:t>
      </w:r>
      <w:r>
        <w:tab/>
      </w:r>
      <w:r>
        <w:rPr>
          <w:b/>
        </w:rPr>
        <w:t xml:space="preserve">Clause </w:t>
      </w:r>
      <w:r>
        <w:rPr>
          <w:b/>
        </w:rPr>
        <w:fldChar w:fldCharType="begin"/>
      </w:r>
      <w:r>
        <w:rPr>
          <w:b/>
        </w:rPr>
        <w:instrText xml:space="preserve"> REF _Ref521417751 \n \h </w:instrText>
      </w:r>
      <w:r>
        <w:rPr>
          <w:b/>
        </w:rPr>
      </w:r>
      <w:r>
        <w:rPr>
          <w:b/>
        </w:rPr>
        <w:fldChar w:fldCharType="separate"/>
      </w:r>
      <w:r>
        <w:rPr>
          <w:b/>
        </w:rPr>
        <w:t>2.10</w:t>
      </w:r>
      <w:r>
        <w:rPr>
          <w:b/>
        </w:rPr>
        <w:fldChar w:fldCharType="end"/>
      </w:r>
      <w:r>
        <w:t xml:space="preserve"> requires that the Landlord act reasonably when imposing requirements unless it is expressly stated that the Landlord has an absolute discretion.  If the Landlord wants an absolute obligation for the Tenant to give an AGA, you will need to amend this</w:t>
      </w:r>
      <w:r>
        <w:t xml:space="preserve"> clause to say so.</w:t>
      </w:r>
    </w:p>
  </w:footnote>
  <w:footnote w:id="63">
    <w:p w:rsidR="006320BF" w:rsidRDefault="0014079B">
      <w:pPr>
        <w:pStyle w:val="FootnoteText"/>
        <w:tabs>
          <w:tab w:val="clear" w:pos="850"/>
          <w:tab w:val="left" w:pos="567"/>
        </w:tabs>
      </w:pPr>
      <w:r>
        <w:rPr>
          <w:rStyle w:val="FootnoteReference"/>
        </w:rPr>
        <w:footnoteRef/>
      </w:r>
      <w:r>
        <w:t xml:space="preserve"> </w:t>
      </w:r>
      <w:r>
        <w:tab/>
        <w:t>Consider whether any other restrictions on the number of concessionaries or the areas that they can occupy are required.</w:t>
      </w:r>
    </w:p>
  </w:footnote>
  <w:footnote w:id="64">
    <w:p w:rsidR="006320BF" w:rsidRDefault="0014079B">
      <w:pPr>
        <w:pStyle w:val="FootnoteText"/>
        <w:tabs>
          <w:tab w:val="clear" w:pos="850"/>
          <w:tab w:val="left" w:pos="567"/>
        </w:tabs>
      </w:pPr>
      <w:r>
        <w:rPr>
          <w:rStyle w:val="FootnoteReference"/>
        </w:rPr>
        <w:footnoteRef/>
      </w:r>
      <w:r>
        <w:t xml:space="preserve"> </w:t>
      </w:r>
      <w:r>
        <w:tab/>
        <w:t>The lack of a registration fee is deliberate.</w:t>
      </w:r>
    </w:p>
  </w:footnote>
  <w:footnote w:id="65">
    <w:p w:rsidR="006320BF" w:rsidRDefault="0014079B">
      <w:pPr>
        <w:pStyle w:val="FootnoteText"/>
        <w:tabs>
          <w:tab w:val="clear" w:pos="850"/>
          <w:tab w:val="left" w:pos="567"/>
        </w:tabs>
      </w:pPr>
      <w:r>
        <w:rPr>
          <w:rStyle w:val="FootnoteReference"/>
        </w:rPr>
        <w:footnoteRef/>
      </w:r>
      <w:r>
        <w:t xml:space="preserve"> </w:t>
      </w:r>
      <w:r>
        <w:tab/>
        <w:t xml:space="preserve">The lack of an obligation on the Tenant to act on the </w:t>
      </w:r>
      <w:r>
        <w:t>Landlord’s requirements following the service of a notice is deliberate.</w:t>
      </w:r>
    </w:p>
  </w:footnote>
  <w:footnote w:id="66">
    <w:p w:rsidR="006320BF" w:rsidRDefault="0014079B">
      <w:pPr>
        <w:pStyle w:val="FootnoteText"/>
        <w:tabs>
          <w:tab w:val="clear" w:pos="850"/>
          <w:tab w:val="left" w:pos="567"/>
        </w:tabs>
      </w:pPr>
      <w:r>
        <w:rPr>
          <w:rStyle w:val="FootnoteReference"/>
        </w:rPr>
        <w:footnoteRef/>
      </w:r>
      <w:r>
        <w:t xml:space="preserve"> </w:t>
      </w:r>
      <w:r>
        <w:tab/>
        <w:t xml:space="preserve">There is deliberately no obligation on the Tenant to comply with the terms of the head lease.  Where the freehold title or the head lease impose specific obligations in respect of </w:t>
      </w:r>
      <w:r>
        <w:t>the Premises, consider whether the Tenant should covenant to comply with those obligations.</w:t>
      </w:r>
    </w:p>
  </w:footnote>
  <w:footnote w:id="67">
    <w:p w:rsidR="006320BF" w:rsidRDefault="0014079B">
      <w:pPr>
        <w:pStyle w:val="FootnoteText"/>
        <w:tabs>
          <w:tab w:val="clear" w:pos="850"/>
          <w:tab w:val="left" w:pos="567"/>
        </w:tabs>
      </w:pPr>
      <w:r>
        <w:rPr>
          <w:rStyle w:val="FootnoteReference"/>
        </w:rPr>
        <w:footnoteRef/>
      </w:r>
      <w:r>
        <w:t xml:space="preserve"> </w:t>
      </w:r>
      <w:r>
        <w:tab/>
        <w:t>Note that there is no obligation on the Tenant to register the rights granted under this Lease as legal easements if the Lease itself if not registrable at HM La</w:t>
      </w:r>
      <w:r>
        <w:t>nd Registry.</w:t>
      </w:r>
    </w:p>
  </w:footnote>
  <w:footnote w:id="68">
    <w:p w:rsidR="006320BF" w:rsidRDefault="0014079B">
      <w:pPr>
        <w:pStyle w:val="FootnoteText"/>
        <w:tabs>
          <w:tab w:val="clear" w:pos="850"/>
          <w:tab w:val="left" w:pos="567"/>
        </w:tabs>
      </w:pPr>
      <w:r>
        <w:rPr>
          <w:rStyle w:val="FootnoteReference"/>
        </w:rPr>
        <w:footnoteRef/>
      </w:r>
      <w:r>
        <w:t xml:space="preserve"> </w:t>
      </w:r>
      <w:r>
        <w:tab/>
        <w:t>Consider whether the Tenant should also be under an obligation to make an application to the Land Registry for the Lease to be designated as an Exempt Information Document with information required by the Landlord removed from the “Exempt I</w:t>
      </w:r>
      <w:r>
        <w:t>nformation” version of the Lease submitted to the Land Registry.</w:t>
      </w:r>
    </w:p>
  </w:footnote>
  <w:footnote w:id="69">
    <w:p w:rsidR="006320BF" w:rsidRDefault="0014079B">
      <w:pPr>
        <w:pStyle w:val="FootnoteText"/>
        <w:tabs>
          <w:tab w:val="clear" w:pos="850"/>
          <w:tab w:val="left" w:pos="567"/>
        </w:tabs>
      </w:pPr>
      <w:r>
        <w:rPr>
          <w:rStyle w:val="FootnoteReference"/>
        </w:rPr>
        <w:footnoteRef/>
      </w:r>
      <w:r>
        <w:t xml:space="preserve"> </w:t>
      </w:r>
      <w:r>
        <w:tab/>
        <w:t xml:space="preserve">This clause should be included only if it is a specific requirement of the Landlord to monitor turnover in respect of the Premises.  </w:t>
      </w:r>
      <w:r>
        <w:rPr>
          <w:b/>
        </w:rPr>
        <w:t xml:space="preserve">Clause </w:t>
      </w:r>
      <w:r>
        <w:rPr>
          <w:b/>
        </w:rPr>
        <w:fldChar w:fldCharType="begin"/>
      </w:r>
      <w:r>
        <w:rPr>
          <w:b/>
        </w:rPr>
        <w:instrText xml:space="preserve"> REF _Ref322090713 \r \h  \* MERGEFORMAT </w:instrText>
      </w:r>
      <w:r>
        <w:rPr>
          <w:b/>
        </w:rPr>
      </w:r>
      <w:r>
        <w:rPr>
          <w:b/>
        </w:rPr>
        <w:fldChar w:fldCharType="separate"/>
      </w:r>
      <w:r>
        <w:rPr>
          <w:b/>
        </w:rPr>
        <w:t>5.7</w:t>
      </w:r>
      <w:r>
        <w:rPr>
          <w:b/>
        </w:rPr>
        <w:fldChar w:fldCharType="end"/>
      </w:r>
      <w:r>
        <w:t xml:space="preserve"> of the Landlord’s obligations includes an obligation on the Landlord to keep the figures provided confidential and to stress the confidential nature of the information when providing it to pe</w:t>
      </w:r>
      <w:r>
        <w:t>rmitted third parties.</w:t>
      </w:r>
    </w:p>
  </w:footnote>
  <w:footnote w:id="70">
    <w:p w:rsidR="006320BF" w:rsidRDefault="0014079B">
      <w:pPr>
        <w:pStyle w:val="FootnoteText"/>
        <w:tabs>
          <w:tab w:val="clear" w:pos="850"/>
          <w:tab w:val="left" w:pos="567"/>
        </w:tabs>
      </w:pPr>
      <w:r>
        <w:rPr>
          <w:rStyle w:val="FootnoteReference"/>
        </w:rPr>
        <w:footnoteRef/>
      </w:r>
      <w:r>
        <w:t xml:space="preserve"> </w:t>
      </w:r>
      <w:r>
        <w:tab/>
        <w:t xml:space="preserve">Note that Service Charge repayments will be dealt with at the end of the relevant Accounting Period in accordance with the provisions in </w:t>
      </w:r>
      <w:r>
        <w:rPr>
          <w:b/>
        </w:rPr>
        <w:fldChar w:fldCharType="begin"/>
      </w:r>
      <w:r>
        <w:rPr>
          <w:b/>
        </w:rPr>
        <w:instrText xml:space="preserve"> REF _Ref498960142 \r \h  \* MERGEFORMAT </w:instrText>
      </w:r>
      <w:r>
        <w:rPr>
          <w:b/>
        </w:rPr>
      </w:r>
      <w:r>
        <w:rPr>
          <w:b/>
        </w:rPr>
        <w:fldChar w:fldCharType="separate"/>
      </w:r>
      <w:r>
        <w:rPr>
          <w:b/>
        </w:rPr>
        <w:t>Schedule 3</w:t>
      </w:r>
      <w:r>
        <w:rPr>
          <w:b/>
        </w:rPr>
        <w:fldChar w:fldCharType="end"/>
      </w:r>
      <w:r>
        <w:t>.</w:t>
      </w:r>
    </w:p>
  </w:footnote>
  <w:footnote w:id="71">
    <w:p w:rsidR="006320BF" w:rsidRDefault="0014079B">
      <w:pPr>
        <w:pStyle w:val="FootnoteText"/>
        <w:tabs>
          <w:tab w:val="clear" w:pos="850"/>
          <w:tab w:val="left" w:pos="567"/>
        </w:tabs>
      </w:pPr>
      <w:r>
        <w:rPr>
          <w:rStyle w:val="FootnoteReference"/>
        </w:rPr>
        <w:footnoteRef/>
      </w:r>
      <w:r>
        <w:t xml:space="preserve"> </w:t>
      </w:r>
      <w:r>
        <w:tab/>
        <w:t>If the Lease comes to an end due to the Tenant’s default, the Landlord will be able to retain any rents paid in advance to meet any outstanding liabilities of the Tenant at the End Date.</w:t>
      </w:r>
    </w:p>
  </w:footnote>
  <w:footnote w:id="72">
    <w:p w:rsidR="006320BF" w:rsidRDefault="0014079B">
      <w:pPr>
        <w:pStyle w:val="FootnoteText"/>
        <w:tabs>
          <w:tab w:val="clear" w:pos="850"/>
          <w:tab w:val="left" w:pos="567"/>
        </w:tabs>
      </w:pPr>
      <w:r>
        <w:rPr>
          <w:rStyle w:val="FootnoteReference"/>
        </w:rPr>
        <w:footnoteRef/>
      </w:r>
      <w:r>
        <w:t xml:space="preserve"> </w:t>
      </w:r>
      <w:r>
        <w:tab/>
        <w:t>Consider whether any specific oblig</w:t>
      </w:r>
      <w:r>
        <w:t>ations of the superior landlord should be enforced by the Landlord (for example insurance, services).</w:t>
      </w:r>
    </w:p>
  </w:footnote>
  <w:footnote w:id="73">
    <w:p w:rsidR="006320BF" w:rsidRDefault="0014079B">
      <w:pPr>
        <w:pStyle w:val="FootnoteText"/>
        <w:tabs>
          <w:tab w:val="clear" w:pos="850"/>
          <w:tab w:val="left" w:pos="567"/>
        </w:tabs>
      </w:pPr>
      <w:r>
        <w:rPr>
          <w:rStyle w:val="FootnoteReference"/>
        </w:rPr>
        <w:footnoteRef/>
      </w:r>
      <w:r>
        <w:t xml:space="preserve"> </w:t>
      </w:r>
      <w:r>
        <w:tab/>
        <w:t>Include this wording only where the Tenant has the right to install Plant in any Plant Area.</w:t>
      </w:r>
    </w:p>
  </w:footnote>
  <w:footnote w:id="74">
    <w:p w:rsidR="006320BF" w:rsidRDefault="0014079B">
      <w:pPr>
        <w:pStyle w:val="FootnoteText"/>
        <w:tabs>
          <w:tab w:val="clear" w:pos="850"/>
          <w:tab w:val="left" w:pos="567"/>
        </w:tabs>
      </w:pPr>
      <w:r>
        <w:rPr>
          <w:rStyle w:val="FootnoteReference"/>
        </w:rPr>
        <w:footnoteRef/>
      </w:r>
      <w:r>
        <w:t xml:space="preserve"> </w:t>
      </w:r>
      <w:r>
        <w:tab/>
        <w:t>The words “whether or not formally demanded” are includ</w:t>
      </w:r>
      <w:r>
        <w:t>ed to ensure that the Landlord does not have to comply with the common law pre-condition for re-entry to make a specific demand for the exact amount due at the Premises themselves or, if specified, at the place required for the payment of rent, between the</w:t>
      </w:r>
      <w:r>
        <w:t xml:space="preserve"> hours of sunrise and sunset on the last day due for payment.  Sums due under the Lease still need to be notified to the Tenant or, in the case of the main rent, will be due on known dates and in known amounts.</w:t>
      </w:r>
    </w:p>
  </w:footnote>
  <w:footnote w:id="75">
    <w:p w:rsidR="006320BF" w:rsidRDefault="0014079B">
      <w:pPr>
        <w:pStyle w:val="FootnoteText"/>
        <w:tabs>
          <w:tab w:val="clear" w:pos="850"/>
          <w:tab w:val="left" w:pos="567"/>
        </w:tabs>
      </w:pPr>
      <w:r>
        <w:rPr>
          <w:rStyle w:val="FootnoteReference"/>
        </w:rPr>
        <w:footnoteRef/>
      </w:r>
      <w:r>
        <w:t xml:space="preserve"> </w:t>
      </w:r>
      <w:r>
        <w:tab/>
        <w:t>If any of the original parties to the Leas</w:t>
      </w:r>
      <w:r>
        <w:t>e are non-UK parties, include an address for service in the United Kingdom for that party here.</w:t>
      </w:r>
    </w:p>
  </w:footnote>
  <w:footnote w:id="76">
    <w:p w:rsidR="006320BF" w:rsidRDefault="0014079B">
      <w:pPr>
        <w:pStyle w:val="FootnoteText"/>
        <w:tabs>
          <w:tab w:val="clear" w:pos="850"/>
          <w:tab w:val="left" w:pos="567"/>
        </w:tabs>
      </w:pPr>
      <w:r>
        <w:rPr>
          <w:rStyle w:val="FootnoteReference"/>
        </w:rPr>
        <w:footnoteRef/>
      </w:r>
      <w:r>
        <w:t xml:space="preserve"> </w:t>
      </w:r>
      <w:r>
        <w:tab/>
        <w:t>No 1954 Act exclusion wording is included for guarantors.</w:t>
      </w:r>
    </w:p>
  </w:footnote>
  <w:footnote w:id="77">
    <w:p w:rsidR="006320BF" w:rsidRDefault="0014079B">
      <w:pPr>
        <w:pStyle w:val="FootnoteText"/>
        <w:tabs>
          <w:tab w:val="clear" w:pos="850"/>
          <w:tab w:val="left" w:pos="567"/>
        </w:tabs>
      </w:pPr>
      <w:r>
        <w:rPr>
          <w:rStyle w:val="FootnoteReference"/>
        </w:rPr>
        <w:footnoteRef/>
      </w:r>
      <w:r>
        <w:t xml:space="preserve"> </w:t>
      </w:r>
      <w:r>
        <w:tab/>
        <w:t>References to superior landlord’s consent should be included only if there is an existing superi</w:t>
      </w:r>
      <w:r>
        <w:t>or lease.</w:t>
      </w:r>
    </w:p>
  </w:footnote>
  <w:footnote w:id="78">
    <w:p w:rsidR="006320BF" w:rsidRDefault="0014079B">
      <w:pPr>
        <w:pStyle w:val="FootnoteText"/>
        <w:tabs>
          <w:tab w:val="clear" w:pos="850"/>
          <w:tab w:val="left" w:pos="567"/>
        </w:tabs>
      </w:pPr>
      <w:r>
        <w:rPr>
          <w:rStyle w:val="FootnoteReference"/>
        </w:rPr>
        <w:footnoteRef/>
      </w:r>
      <w:r>
        <w:t xml:space="preserve"> </w:t>
      </w:r>
      <w:r>
        <w:tab/>
        <w:t>This clause can be omitted if the corresponding provisions have been included in any agreement for the grant of this Lease.</w:t>
      </w:r>
    </w:p>
  </w:footnote>
  <w:footnote w:id="79">
    <w:p w:rsidR="006320BF" w:rsidRDefault="0014079B">
      <w:pPr>
        <w:pStyle w:val="FootnoteText"/>
        <w:tabs>
          <w:tab w:val="clear" w:pos="850"/>
          <w:tab w:val="left" w:pos="567"/>
        </w:tabs>
      </w:pPr>
      <w:r>
        <w:rPr>
          <w:rStyle w:val="FootnoteReference"/>
        </w:rPr>
        <w:footnoteRef/>
      </w:r>
      <w:r>
        <w:t xml:space="preserve"> </w:t>
      </w:r>
      <w:r>
        <w:tab/>
        <w:t>This clause is not relevant if the Lease is contracted out of sections 24 to 28 of the 1954 Act.</w:t>
      </w:r>
    </w:p>
  </w:footnote>
  <w:footnote w:id="80">
    <w:p w:rsidR="006320BF" w:rsidRDefault="0014079B">
      <w:pPr>
        <w:pStyle w:val="FootnoteText"/>
        <w:tabs>
          <w:tab w:val="clear" w:pos="850"/>
          <w:tab w:val="left" w:pos="567"/>
        </w:tabs>
      </w:pPr>
      <w:r>
        <w:rPr>
          <w:rStyle w:val="FootnoteReference"/>
        </w:rPr>
        <w:footnoteRef/>
      </w:r>
      <w:r>
        <w:t xml:space="preserve"> </w:t>
      </w:r>
      <w:r>
        <w:tab/>
        <w:t>There is no obli</w:t>
      </w:r>
      <w:r>
        <w:t>gation on the Tenant to provide an alternative guarantor to replace a deceased or insolvent guarantor as it is unrealistic to expect this.</w:t>
      </w:r>
    </w:p>
  </w:footnote>
  <w:footnote w:id="81">
    <w:p w:rsidR="006320BF" w:rsidRDefault="0014079B">
      <w:pPr>
        <w:pStyle w:val="FootnoteText"/>
        <w:tabs>
          <w:tab w:val="clear" w:pos="850"/>
          <w:tab w:val="left" w:pos="567"/>
        </w:tabs>
      </w:pPr>
      <w:r>
        <w:rPr>
          <w:rStyle w:val="FootnoteReference"/>
        </w:rPr>
        <w:footnoteRef/>
      </w:r>
      <w:r>
        <w:t xml:space="preserve"> </w:t>
      </w:r>
      <w:r>
        <w:tab/>
        <w:t>There is no right to repayment if the Landlord subsequently re-lets the Premises during the six month period cover</w:t>
      </w:r>
      <w:r>
        <w:t>ed by this payment.</w:t>
      </w:r>
    </w:p>
  </w:footnote>
  <w:footnote w:id="82">
    <w:p w:rsidR="006320BF" w:rsidRDefault="0014079B">
      <w:pPr>
        <w:pStyle w:val="FootnoteText"/>
        <w:tabs>
          <w:tab w:val="clear" w:pos="850"/>
          <w:tab w:val="left" w:pos="567"/>
        </w:tabs>
      </w:pPr>
      <w:r>
        <w:rPr>
          <w:rStyle w:val="FootnoteReference"/>
        </w:rPr>
        <w:footnoteRef/>
      </w:r>
      <w:r>
        <w:t xml:space="preserve"> </w:t>
      </w:r>
      <w:r>
        <w:tab/>
        <w:t>This wording is not required if the Tenant can end this Lease only on a single specified date.</w:t>
      </w:r>
    </w:p>
  </w:footnote>
  <w:footnote w:id="83">
    <w:p w:rsidR="006320BF" w:rsidRDefault="0014079B">
      <w:pPr>
        <w:pStyle w:val="FootnoteText"/>
        <w:tabs>
          <w:tab w:val="clear" w:pos="850"/>
          <w:tab w:val="left" w:pos="567"/>
        </w:tabs>
      </w:pPr>
      <w:r>
        <w:rPr>
          <w:rStyle w:val="FootnoteReference"/>
        </w:rPr>
        <w:footnoteRef/>
      </w:r>
      <w:r>
        <w:t xml:space="preserve"> </w:t>
      </w:r>
      <w:r>
        <w:tab/>
        <w:t>The conditions in this break clause are consistent with the Code for Leasing Business Premises (2007).</w:t>
      </w:r>
    </w:p>
  </w:footnote>
  <w:footnote w:id="84">
    <w:p w:rsidR="006320BF" w:rsidRDefault="0014079B">
      <w:pPr>
        <w:pStyle w:val="FootnoteText"/>
        <w:tabs>
          <w:tab w:val="clear" w:pos="850"/>
          <w:tab w:val="left" w:pos="567"/>
        </w:tabs>
      </w:pPr>
      <w:r>
        <w:rPr>
          <w:rStyle w:val="FootnoteReference"/>
        </w:rPr>
        <w:footnoteRef/>
      </w:r>
      <w:r>
        <w:t xml:space="preserve"> </w:t>
      </w:r>
      <w:r>
        <w:tab/>
      </w:r>
      <w:r>
        <w:t xml:space="preserve">The obligation to repay any rent relating to the period after the Break Date is in </w:t>
      </w:r>
      <w:r>
        <w:rPr>
          <w:b/>
          <w:bCs/>
        </w:rPr>
        <w:t xml:space="preserve">clause </w:t>
      </w:r>
      <w:r>
        <w:fldChar w:fldCharType="begin"/>
      </w:r>
      <w:r>
        <w:instrText xml:space="preserve"> REF _Ref384816534 \r \h  \* MERGEFORMAT </w:instrText>
      </w:r>
      <w:r>
        <w:fldChar w:fldCharType="separate"/>
      </w:r>
      <w:r w:rsidRPr="0014079B">
        <w:rPr>
          <w:b/>
          <w:bCs/>
        </w:rPr>
        <w:t>5.4</w:t>
      </w:r>
      <w:r>
        <w:fldChar w:fldCharType="end"/>
      </w:r>
      <w:r>
        <w:t>.</w:t>
      </w:r>
    </w:p>
  </w:footnote>
  <w:footnote w:id="85">
    <w:p w:rsidR="006320BF" w:rsidRDefault="0014079B">
      <w:pPr>
        <w:pStyle w:val="FootnoteText"/>
        <w:tabs>
          <w:tab w:val="clear" w:pos="850"/>
          <w:tab w:val="left" w:pos="567"/>
        </w:tabs>
      </w:pPr>
      <w:r>
        <w:rPr>
          <w:rStyle w:val="FootnoteReference"/>
        </w:rPr>
        <w:footnoteRef/>
      </w:r>
      <w:r>
        <w:t xml:space="preserve"> </w:t>
      </w:r>
      <w:r>
        <w:tab/>
        <w:t>Appropriate rights will be property-specific in e</w:t>
      </w:r>
      <w:r>
        <w:t>ach case.</w:t>
      </w:r>
    </w:p>
  </w:footnote>
  <w:footnote w:id="86">
    <w:p w:rsidR="006320BF" w:rsidRDefault="0014079B">
      <w:pPr>
        <w:pStyle w:val="FootnoteText"/>
        <w:tabs>
          <w:tab w:val="clear" w:pos="850"/>
          <w:tab w:val="left" w:pos="567"/>
        </w:tabs>
      </w:pPr>
      <w:r>
        <w:rPr>
          <w:rStyle w:val="FootnoteReference"/>
        </w:rPr>
        <w:footnoteRef/>
      </w:r>
      <w:r>
        <w:t xml:space="preserve"> </w:t>
      </w:r>
      <w:r>
        <w:tab/>
        <w:t>Where the Tenant occupies a ground floor retail unit in a Building, consider the extent to which the Tenant requires the right to use Building Common Parts within the Building.</w:t>
      </w:r>
    </w:p>
  </w:footnote>
  <w:footnote w:id="87">
    <w:p w:rsidR="006320BF" w:rsidRDefault="0014079B">
      <w:pPr>
        <w:pStyle w:val="FootnoteText"/>
        <w:tabs>
          <w:tab w:val="clear" w:pos="850"/>
          <w:tab w:val="left" w:pos="567"/>
        </w:tabs>
      </w:pPr>
      <w:r>
        <w:rPr>
          <w:rStyle w:val="FootnoteReference"/>
        </w:rPr>
        <w:footnoteRef/>
      </w:r>
      <w:r>
        <w:t xml:space="preserve"> </w:t>
      </w:r>
      <w:r>
        <w:tab/>
        <w:t>Consider the Landlord’s policy on staff parking within the Esta</w:t>
      </w:r>
      <w:r>
        <w:t>te.</w:t>
      </w:r>
    </w:p>
  </w:footnote>
  <w:footnote w:id="88">
    <w:p w:rsidR="006320BF" w:rsidRDefault="0014079B">
      <w:pPr>
        <w:pStyle w:val="FootnoteText"/>
        <w:tabs>
          <w:tab w:val="clear" w:pos="850"/>
          <w:tab w:val="left" w:pos="567"/>
        </w:tabs>
      </w:pPr>
      <w:r>
        <w:rPr>
          <w:rStyle w:val="FootnoteReference"/>
        </w:rPr>
        <w:footnoteRef/>
      </w:r>
      <w:r>
        <w:t xml:space="preserve"> </w:t>
      </w:r>
      <w:r>
        <w:tab/>
        <w:t xml:space="preserve">A right that confers sole use of a defined area can exist as an easement, see </w:t>
      </w:r>
      <w:r>
        <w:rPr>
          <w:i/>
          <w:iCs/>
        </w:rPr>
        <w:t>Wright v Macadam</w:t>
      </w:r>
      <w:r>
        <w:t xml:space="preserve"> [1949] 2 KB 744, although if the Tenant requires a dedicated storage area and the Landlord accepts it will not be able to reallocate the area that the Ten</w:t>
      </w:r>
      <w:r>
        <w:t>ant can use, then including the storage area within the definition of the Premises may be preferable.</w:t>
      </w:r>
    </w:p>
  </w:footnote>
  <w:footnote w:id="89">
    <w:p w:rsidR="006320BF" w:rsidRDefault="0014079B">
      <w:pPr>
        <w:pStyle w:val="FootnoteText"/>
        <w:tabs>
          <w:tab w:val="clear" w:pos="850"/>
          <w:tab w:val="left" w:pos="567"/>
        </w:tabs>
      </w:pPr>
      <w:r>
        <w:rPr>
          <w:rStyle w:val="FootnoteReference"/>
        </w:rPr>
        <w:footnoteRef/>
      </w:r>
      <w:r>
        <w:t xml:space="preserve"> </w:t>
      </w:r>
      <w:r>
        <w:tab/>
        <w:t>If the Landlord grants the Tenant this right, the Landlord should consider whether there are any specific restrictions on the use of the right that sho</w:t>
      </w:r>
      <w:r>
        <w:t>uld be included in this Lease.</w:t>
      </w:r>
    </w:p>
  </w:footnote>
  <w:footnote w:id="90">
    <w:p w:rsidR="006320BF" w:rsidRDefault="0014079B">
      <w:pPr>
        <w:pStyle w:val="FootnoteText"/>
        <w:tabs>
          <w:tab w:val="clear" w:pos="850"/>
          <w:tab w:val="left" w:pos="567"/>
        </w:tabs>
      </w:pPr>
      <w:r>
        <w:rPr>
          <w:rStyle w:val="FootnoteReference"/>
        </w:rPr>
        <w:footnoteRef/>
      </w:r>
      <w:r>
        <w:t xml:space="preserve"> </w:t>
      </w:r>
      <w:r>
        <w:tab/>
        <w:t xml:space="preserve">The safeguards that tenants ordinarily look for where a landlord has a right of entry are contained in </w:t>
      </w:r>
      <w:r>
        <w:rPr>
          <w:b/>
          <w:bCs/>
        </w:rPr>
        <w:t xml:space="preserve">clause </w:t>
      </w:r>
      <w:r>
        <w:rPr>
          <w:b/>
        </w:rPr>
        <w:fldChar w:fldCharType="begin"/>
      </w:r>
      <w:r>
        <w:rPr>
          <w:b/>
        </w:rPr>
        <w:instrText xml:space="preserve"> REF _Ref355788606 \w \h </w:instrText>
      </w:r>
      <w:r>
        <w:rPr>
          <w:b/>
        </w:rPr>
      </w:r>
      <w:r>
        <w:rPr>
          <w:b/>
        </w:rPr>
        <w:fldChar w:fldCharType="separate"/>
      </w:r>
      <w:r>
        <w:rPr>
          <w:b/>
        </w:rPr>
        <w:t>5.5</w:t>
      </w:r>
      <w:r>
        <w:rPr>
          <w:b/>
        </w:rPr>
        <w:fldChar w:fldCharType="end"/>
      </w:r>
      <w:r>
        <w:t xml:space="preserve"> (Landlord’s obl</w:t>
      </w:r>
      <w:r>
        <w:t>igations).  There is no need to repeat them in this Schedule.</w:t>
      </w:r>
    </w:p>
  </w:footnote>
  <w:footnote w:id="91">
    <w:p w:rsidR="006320BF" w:rsidRDefault="0014079B">
      <w:pPr>
        <w:pStyle w:val="FootnoteText"/>
        <w:tabs>
          <w:tab w:val="clear" w:pos="850"/>
          <w:tab w:val="left" w:pos="567"/>
        </w:tabs>
      </w:pPr>
      <w:r>
        <w:rPr>
          <w:rStyle w:val="FootnoteReference"/>
        </w:rPr>
        <w:footnoteRef/>
      </w:r>
      <w:r>
        <w:t xml:space="preserve"> </w:t>
      </w:r>
      <w:r>
        <w:tab/>
        <w:t>There is no established market practice in relation to works required to comply with the minimum energy efficiency standard regulations.  This right may be thought desirable where the Premise</w:t>
      </w:r>
      <w:r>
        <w:t>s have an EPC rating below an E and the Landlord cannot lawfully let (or, from 1 April 2023, continue to let) the Premises unless works to improve their energy performance have been carried out.  The Tenant is not obliged to consent to the works and, if it</w:t>
      </w:r>
      <w:r>
        <w:t xml:space="preserve"> refuses consent, the Landlord may be able to rely upon an exemption in the minimum energy efficiency standard regulations to continue lawfully to let the Premises.  If the Tenant consents to the works, they will be governed by the Entry Safeguards in </w:t>
      </w:r>
      <w:r>
        <w:rPr>
          <w:b/>
        </w:rPr>
        <w:t>clau</w:t>
      </w:r>
      <w:r>
        <w:rPr>
          <w:b/>
        </w:rPr>
        <w:t xml:space="preserve">se </w:t>
      </w:r>
      <w:r>
        <w:rPr>
          <w:b/>
        </w:rPr>
        <w:fldChar w:fldCharType="begin"/>
      </w:r>
      <w:r>
        <w:rPr>
          <w:b/>
        </w:rPr>
        <w:instrText xml:space="preserve"> REF _Ref355788606 \n \h </w:instrText>
      </w:r>
      <w:r>
        <w:rPr>
          <w:b/>
        </w:rPr>
      </w:r>
      <w:r>
        <w:rPr>
          <w:b/>
        </w:rPr>
        <w:fldChar w:fldCharType="separate"/>
      </w:r>
      <w:r>
        <w:rPr>
          <w:b/>
        </w:rPr>
        <w:t>5.5</w:t>
      </w:r>
      <w:r>
        <w:rPr>
          <w:b/>
        </w:rPr>
        <w:fldChar w:fldCharType="end"/>
      </w:r>
      <w:r>
        <w:t xml:space="preserve"> and the Landlord can recover the costs of those works under </w:t>
      </w:r>
      <w:r>
        <w:rPr>
          <w:b/>
        </w:rPr>
        <w:t xml:space="preserve">clause </w:t>
      </w:r>
      <w:r>
        <w:rPr>
          <w:b/>
        </w:rPr>
        <w:fldChar w:fldCharType="begin"/>
      </w:r>
      <w:r>
        <w:rPr>
          <w:b/>
        </w:rPr>
        <w:instrText xml:space="preserve"> REF _Ref498959773 \n \h </w:instrText>
      </w:r>
      <w:r>
        <w:rPr>
          <w:b/>
        </w:rPr>
      </w:r>
      <w:r>
        <w:rPr>
          <w:b/>
        </w:rPr>
        <w:fldChar w:fldCharType="separate"/>
      </w:r>
      <w:r>
        <w:rPr>
          <w:b/>
        </w:rPr>
        <w:t>4.6.3</w:t>
      </w:r>
      <w:r>
        <w:rPr>
          <w:b/>
        </w:rPr>
        <w:fldChar w:fldCharType="end"/>
      </w:r>
      <w:r>
        <w:t>.</w:t>
      </w:r>
    </w:p>
  </w:footnote>
  <w:footnote w:id="92">
    <w:p w:rsidR="006320BF" w:rsidRDefault="0014079B">
      <w:pPr>
        <w:pStyle w:val="FootnoteText"/>
        <w:tabs>
          <w:tab w:val="clear" w:pos="850"/>
          <w:tab w:val="left" w:pos="567"/>
        </w:tabs>
      </w:pPr>
      <w:r>
        <w:rPr>
          <w:rStyle w:val="FootnoteReference"/>
        </w:rPr>
        <w:footnoteRef/>
      </w:r>
      <w:r>
        <w:t xml:space="preserve"> </w:t>
      </w:r>
      <w:r>
        <w:tab/>
        <w:t>This Schedule contains an open market review.  There is no attempt to review to a headline rent.  Drafting for an indexed-linked review is contained in the Model Commercial Lease: Index Linked Rent Review clause (MCL-LEASECLAUSE-03).</w:t>
      </w:r>
    </w:p>
  </w:footnote>
  <w:footnote w:id="93">
    <w:p w:rsidR="006320BF" w:rsidRDefault="0014079B">
      <w:pPr>
        <w:pStyle w:val="FootnoteText"/>
        <w:tabs>
          <w:tab w:val="clear" w:pos="850"/>
          <w:tab w:val="left" w:pos="567"/>
        </w:tabs>
      </w:pPr>
      <w:r>
        <w:rPr>
          <w:rStyle w:val="FootnoteReference"/>
        </w:rPr>
        <w:footnoteRef/>
      </w:r>
      <w:r>
        <w:t xml:space="preserve"> </w:t>
      </w:r>
      <w:r>
        <w:tab/>
      </w:r>
      <w:r>
        <w:t>There is deliberately no assumption that the Premises are fitted-out.  If the Premises are to be valued on the assumption that they are handed over to the Tenant in a specific state (such as shell and core with capped services) then a rent review specifica</w:t>
      </w:r>
      <w:r>
        <w:t>tion will be needed and an additional assumption added that the Premises are handed over to the willing tenant in the state set out in the specification.</w:t>
      </w:r>
    </w:p>
  </w:footnote>
  <w:footnote w:id="94">
    <w:p w:rsidR="006320BF" w:rsidRDefault="0014079B">
      <w:pPr>
        <w:pStyle w:val="FootnoteText"/>
        <w:tabs>
          <w:tab w:val="clear" w:pos="850"/>
          <w:tab w:val="left" w:pos="567"/>
        </w:tabs>
      </w:pPr>
      <w:r>
        <w:rPr>
          <w:rStyle w:val="FootnoteReference"/>
        </w:rPr>
        <w:footnoteRef/>
      </w:r>
      <w:r>
        <w:t xml:space="preserve"> </w:t>
      </w:r>
      <w:r>
        <w:tab/>
        <w:t>This assumption is considered to be neutral.  There is no attempt to review to a headline rent.</w:t>
      </w:r>
    </w:p>
  </w:footnote>
  <w:footnote w:id="95">
    <w:p w:rsidR="006320BF" w:rsidRDefault="0014079B">
      <w:pPr>
        <w:pStyle w:val="FootnoteText"/>
        <w:tabs>
          <w:tab w:val="clear" w:pos="850"/>
          <w:tab w:val="left" w:pos="567"/>
        </w:tabs>
      </w:pPr>
      <w:r>
        <w:rPr>
          <w:rStyle w:val="FootnoteReference"/>
        </w:rPr>
        <w:footnoteRef/>
      </w:r>
      <w:r>
        <w:t xml:space="preserve"> </w:t>
      </w:r>
      <w:r>
        <w:tab/>
      </w:r>
      <w:r>
        <w:t>On the grant of a renewal lease or a lease re-gearing consider carefully the extent of the Premises to be taken into account on a rent review under this Lease and whether works carried out under the Prior Lease should be taken into account or disregarded f</w:t>
      </w:r>
      <w:r>
        <w:t>or the purposes of rent review.</w:t>
      </w:r>
    </w:p>
  </w:footnote>
  <w:footnote w:id="96">
    <w:p w:rsidR="006320BF" w:rsidRDefault="0014079B">
      <w:pPr>
        <w:pStyle w:val="FootnoteText"/>
        <w:tabs>
          <w:tab w:val="clear" w:pos="850"/>
          <w:tab w:val="left" w:pos="567"/>
        </w:tabs>
      </w:pPr>
      <w:r>
        <w:rPr>
          <w:rStyle w:val="FootnoteReference"/>
        </w:rPr>
        <w:footnoteRef/>
      </w:r>
      <w:r>
        <w:t xml:space="preserve"> </w:t>
      </w:r>
      <w:r>
        <w:tab/>
        <w:t xml:space="preserve">In any case where the Tenant may be able to install a mezzanine floor (or if one is already present) you should include this </w:t>
      </w:r>
      <w:r>
        <w:rPr>
          <w:b/>
        </w:rPr>
        <w:t xml:space="preserve">paragraph </w:t>
      </w:r>
      <w:r>
        <w:rPr>
          <w:b/>
        </w:rPr>
        <w:fldChar w:fldCharType="begin"/>
      </w:r>
      <w:r>
        <w:rPr>
          <w:b/>
        </w:rPr>
        <w:instrText xml:space="preserve"> REF _Ref499018612 \n \h  \* MERGEFORMAT </w:instrText>
      </w:r>
      <w:r>
        <w:rPr>
          <w:b/>
        </w:rPr>
      </w:r>
      <w:r>
        <w:rPr>
          <w:b/>
        </w:rPr>
        <w:fldChar w:fldCharType="separate"/>
      </w:r>
      <w:r>
        <w:rPr>
          <w:b/>
        </w:rPr>
        <w:t>(g)</w:t>
      </w:r>
      <w:r>
        <w:rPr>
          <w:b/>
        </w:rPr>
        <w:fldChar w:fldCharType="end"/>
      </w:r>
      <w:r>
        <w:t>.</w:t>
      </w:r>
    </w:p>
  </w:footnote>
  <w:footnote w:id="97">
    <w:p w:rsidR="006320BF" w:rsidRDefault="0014079B">
      <w:pPr>
        <w:pStyle w:val="FootnoteText"/>
        <w:tabs>
          <w:tab w:val="clear" w:pos="850"/>
          <w:tab w:val="left" w:pos="567"/>
        </w:tabs>
      </w:pPr>
      <w:r>
        <w:rPr>
          <w:rStyle w:val="FootnoteReference"/>
        </w:rPr>
        <w:footnoteRef/>
      </w:r>
      <w:r>
        <w:t xml:space="preserve"> </w:t>
      </w:r>
      <w:r>
        <w:tab/>
      </w:r>
      <w:r>
        <w:t xml:space="preserve">All break clauses in this Lease are ignored (other than those that arise following a failure to reinstate insured or uninsured damage in </w:t>
      </w:r>
      <w:r>
        <w:rPr>
          <w:b/>
        </w:rPr>
        <w:fldChar w:fldCharType="begin"/>
      </w:r>
      <w:r>
        <w:rPr>
          <w:b/>
        </w:rPr>
        <w:instrText xml:space="preserve"> REF _Ref498960407 \n \h  \* MERGEFORMAT </w:instrText>
      </w:r>
      <w:r>
        <w:rPr>
          <w:b/>
        </w:rPr>
      </w:r>
      <w:r>
        <w:rPr>
          <w:b/>
        </w:rPr>
        <w:fldChar w:fldCharType="separate"/>
      </w:r>
      <w:r>
        <w:rPr>
          <w:b/>
        </w:rPr>
        <w:t>Schedule 4</w:t>
      </w:r>
      <w:r>
        <w:rPr>
          <w:b/>
        </w:rPr>
        <w:fldChar w:fldCharType="end"/>
      </w:r>
      <w:r>
        <w:t xml:space="preserve">).  Any corresponding break clauses in the Hypothetical Lease should be included in </w:t>
      </w:r>
      <w:r>
        <w:rPr>
          <w:b/>
        </w:rPr>
        <w:t xml:space="preserve">paragraph </w:t>
      </w:r>
      <w:r>
        <w:rPr>
          <w:b/>
        </w:rPr>
        <w:fldChar w:fldCharType="begin"/>
      </w:r>
      <w:r>
        <w:rPr>
          <w:b/>
        </w:rPr>
        <w:instrText xml:space="preserve"> REF _Ref499018643 \n \h  \* MERGEFORMAT </w:instrText>
      </w:r>
      <w:r>
        <w:rPr>
          <w:b/>
        </w:rPr>
      </w:r>
      <w:r>
        <w:rPr>
          <w:b/>
        </w:rPr>
        <w:fldChar w:fldCharType="separate"/>
      </w:r>
      <w:r>
        <w:rPr>
          <w:b/>
        </w:rPr>
        <w:t>(h)</w:t>
      </w:r>
      <w:r>
        <w:rPr>
          <w:b/>
        </w:rPr>
        <w:fldChar w:fldCharType="end"/>
      </w:r>
      <w:r>
        <w:t>.  Where there is a rent free period or concession</w:t>
      </w:r>
      <w:r>
        <w:t>ary rent that follows the non-exercise of the break clause, consider including a specific exclusion of this.</w:t>
      </w:r>
    </w:p>
  </w:footnote>
  <w:footnote w:id="98">
    <w:p w:rsidR="006320BF" w:rsidRDefault="0014079B">
      <w:pPr>
        <w:pStyle w:val="FootnoteText"/>
        <w:tabs>
          <w:tab w:val="clear" w:pos="850"/>
          <w:tab w:val="left" w:pos="567"/>
        </w:tabs>
      </w:pPr>
      <w:r>
        <w:rPr>
          <w:rStyle w:val="FootnoteReference"/>
        </w:rPr>
        <w:footnoteRef/>
      </w:r>
      <w:r>
        <w:t xml:space="preserve"> </w:t>
      </w:r>
      <w:r>
        <w:tab/>
        <w:t>Consider the treatment of break clauses in the Hypothetical Lease.</w:t>
      </w:r>
    </w:p>
  </w:footnote>
  <w:footnote w:id="99">
    <w:p w:rsidR="006320BF" w:rsidRDefault="0014079B">
      <w:pPr>
        <w:pStyle w:val="FootnoteText"/>
        <w:tabs>
          <w:tab w:val="clear" w:pos="850"/>
          <w:tab w:val="left" w:pos="567"/>
        </w:tabs>
      </w:pPr>
      <w:r>
        <w:rPr>
          <w:rStyle w:val="FootnoteReference"/>
        </w:rPr>
        <w:footnoteRef/>
      </w:r>
      <w:r>
        <w:t xml:space="preserve"> </w:t>
      </w:r>
      <w:r>
        <w:tab/>
        <w:t>Current market practice is generally not to use the expression “best rent”</w:t>
      </w:r>
      <w:r>
        <w:t>.</w:t>
      </w:r>
    </w:p>
  </w:footnote>
  <w:footnote w:id="100">
    <w:p w:rsidR="006320BF" w:rsidRDefault="0014079B">
      <w:pPr>
        <w:pStyle w:val="FootnoteText"/>
        <w:tabs>
          <w:tab w:val="clear" w:pos="850"/>
          <w:tab w:val="left" w:pos="567"/>
        </w:tabs>
      </w:pPr>
      <w:r>
        <w:rPr>
          <w:rStyle w:val="FootnoteReference"/>
        </w:rPr>
        <w:footnoteRef/>
      </w:r>
      <w:r>
        <w:t xml:space="preserve"> </w:t>
      </w:r>
      <w:r>
        <w:tab/>
        <w:t>Consider which option the client prefers for resolving rent review disputes.</w:t>
      </w:r>
    </w:p>
  </w:footnote>
  <w:footnote w:id="101">
    <w:p w:rsidR="006320BF" w:rsidRDefault="0014079B">
      <w:pPr>
        <w:pStyle w:val="FootnoteText"/>
        <w:tabs>
          <w:tab w:val="clear" w:pos="850"/>
          <w:tab w:val="left" w:pos="567"/>
        </w:tabs>
      </w:pPr>
      <w:r>
        <w:rPr>
          <w:rStyle w:val="FootnoteReference"/>
        </w:rPr>
        <w:footnoteRef/>
      </w:r>
      <w:r>
        <w:t xml:space="preserve"> </w:t>
      </w:r>
      <w:r>
        <w:tab/>
        <w:t>A decision has been taken not to include provisions to circumvent any statutory restrictions on implementing rent reviews or to nominate an extra rent review date when any</w:t>
      </w:r>
      <w:r>
        <w:t xml:space="preserve"> restrictions cease to have effect.</w:t>
      </w:r>
    </w:p>
  </w:footnote>
  <w:footnote w:id="102">
    <w:p w:rsidR="006320BF" w:rsidRDefault="0014079B">
      <w:pPr>
        <w:pStyle w:val="FootnoteText"/>
        <w:tabs>
          <w:tab w:val="clear" w:pos="850"/>
          <w:tab w:val="left" w:pos="567"/>
        </w:tabs>
      </w:pPr>
      <w:r>
        <w:rPr>
          <w:rStyle w:val="FootnoteReference"/>
        </w:rPr>
        <w:footnoteRef/>
      </w:r>
      <w:r>
        <w:t xml:space="preserve"> </w:t>
      </w:r>
      <w:r>
        <w:tab/>
        <w:t xml:space="preserve">The administrative provisions have deliberately been kept brief because much is covered by the Landlord’s obligations in </w:t>
      </w:r>
      <w:r>
        <w:rPr>
          <w:b/>
        </w:rPr>
        <w:fldChar w:fldCharType="begin"/>
      </w:r>
      <w:r>
        <w:rPr>
          <w:b/>
        </w:rPr>
        <w:instrText xml:space="preserve"> REF _Ref498962904 \n \h  \* MERGEFORMAT </w:instrText>
      </w:r>
      <w:r>
        <w:rPr>
          <w:b/>
        </w:rPr>
      </w:r>
      <w:r>
        <w:rPr>
          <w:b/>
        </w:rPr>
        <w:fldChar w:fldCharType="separate"/>
      </w:r>
      <w:r>
        <w:rPr>
          <w:b/>
        </w:rPr>
        <w:t>Part 2</w:t>
      </w:r>
      <w:r>
        <w:rPr>
          <w:b/>
        </w:rPr>
        <w:fldChar w:fldCharType="end"/>
      </w:r>
      <w:r>
        <w:t xml:space="preserve"> to take into consideration the administrative, accounting, procurement, management and operational provisions of the Service Charge Code.  There is deliberately no provision for a reserve or sinking fund.</w:t>
      </w:r>
    </w:p>
  </w:footnote>
  <w:footnote w:id="103">
    <w:p w:rsidR="006320BF" w:rsidRDefault="0014079B">
      <w:pPr>
        <w:pStyle w:val="FootnoteText"/>
        <w:tabs>
          <w:tab w:val="clear" w:pos="850"/>
          <w:tab w:val="left" w:pos="567"/>
        </w:tabs>
      </w:pPr>
      <w:r>
        <w:rPr>
          <w:rStyle w:val="FootnoteReference"/>
        </w:rPr>
        <w:footnoteRef/>
      </w:r>
      <w:r>
        <w:t xml:space="preserve"> </w:t>
      </w:r>
      <w:r>
        <w:tab/>
        <w:t>If the Landlord has agreed to</w:t>
      </w:r>
      <w:r>
        <w:t xml:space="preserve"> cap the amount of service charge payable by the Tenant, please refer to the Model Commercial Lease: Index Linked Service Charge Cap clause (MCL-LEASECLAUSE-05).</w:t>
      </w:r>
    </w:p>
  </w:footnote>
  <w:footnote w:id="104">
    <w:p w:rsidR="006320BF" w:rsidRDefault="0014079B">
      <w:pPr>
        <w:pStyle w:val="FootnoteText"/>
        <w:tabs>
          <w:tab w:val="clear" w:pos="850"/>
          <w:tab w:val="left" w:pos="567"/>
        </w:tabs>
      </w:pPr>
      <w:r>
        <w:rPr>
          <w:rStyle w:val="FootnoteReference"/>
        </w:rPr>
        <w:footnoteRef/>
      </w:r>
      <w:r>
        <w:t xml:space="preserve"> </w:t>
      </w:r>
      <w:r>
        <w:tab/>
        <w:t xml:space="preserve">Any sums payable on demand only begin to bear interest for late payment if not paid within </w:t>
      </w:r>
      <w:r>
        <w:t xml:space="preserve">10 Business Days of the date of demand – see </w:t>
      </w:r>
      <w:r>
        <w:rPr>
          <w:b/>
          <w:bCs/>
        </w:rPr>
        <w:t xml:space="preserve">clause </w:t>
      </w:r>
      <w:r>
        <w:rPr>
          <w:b/>
        </w:rPr>
        <w:fldChar w:fldCharType="begin"/>
      </w:r>
      <w:r>
        <w:rPr>
          <w:b/>
        </w:rPr>
        <w:instrText xml:space="preserve"> REF _Ref352922683 \r \h </w:instrText>
      </w:r>
      <w:r>
        <w:rPr>
          <w:b/>
        </w:rPr>
      </w:r>
      <w:r>
        <w:rPr>
          <w:b/>
        </w:rPr>
        <w:fldChar w:fldCharType="separate"/>
      </w:r>
      <w:r>
        <w:rPr>
          <w:b/>
        </w:rPr>
        <w:t>4.5</w:t>
      </w:r>
      <w:r>
        <w:rPr>
          <w:b/>
        </w:rPr>
        <w:fldChar w:fldCharType="end"/>
      </w:r>
      <w:r>
        <w:t>.</w:t>
      </w:r>
    </w:p>
  </w:footnote>
  <w:footnote w:id="105">
    <w:p w:rsidR="006320BF" w:rsidRDefault="0014079B">
      <w:pPr>
        <w:pStyle w:val="FootnoteText"/>
        <w:tabs>
          <w:tab w:val="clear" w:pos="850"/>
          <w:tab w:val="left" w:pos="567"/>
        </w:tabs>
      </w:pPr>
      <w:r>
        <w:rPr>
          <w:rStyle w:val="FootnoteReference"/>
        </w:rPr>
        <w:footnoteRef/>
      </w:r>
      <w:r>
        <w:t xml:space="preserve"> </w:t>
      </w:r>
      <w:r>
        <w:tab/>
        <w:t xml:space="preserve">Check that that the costs listed in </w:t>
      </w:r>
      <w:r>
        <w:rPr>
          <w:b/>
        </w:rPr>
        <w:fldChar w:fldCharType="begin"/>
      </w:r>
      <w:r>
        <w:rPr>
          <w:b/>
        </w:rPr>
        <w:instrText xml:space="preserve"> REF _Ref322094593 \n \h  \* MERGEFORMAT </w:instrText>
      </w:r>
      <w:r>
        <w:rPr>
          <w:b/>
        </w:rPr>
      </w:r>
      <w:r>
        <w:rPr>
          <w:b/>
        </w:rPr>
        <w:fldChar w:fldCharType="separate"/>
      </w:r>
      <w:r>
        <w:rPr>
          <w:b/>
        </w:rPr>
        <w:t>Part 7</w:t>
      </w:r>
      <w:r>
        <w:rPr>
          <w:b/>
        </w:rPr>
        <w:fldChar w:fldCharType="end"/>
      </w:r>
      <w:r>
        <w:rPr>
          <w:b/>
        </w:rPr>
        <w:t xml:space="preserve"> and </w:t>
      </w:r>
      <w:r>
        <w:rPr>
          <w:b/>
        </w:rPr>
        <w:fldChar w:fldCharType="begin"/>
      </w:r>
      <w:r>
        <w:rPr>
          <w:b/>
        </w:rPr>
        <w:instrText xml:space="preserve"> REF _Ref498963373 \n \h </w:instrText>
      </w:r>
      <w:r>
        <w:rPr>
          <w:b/>
        </w:rPr>
      </w:r>
      <w:r>
        <w:rPr>
          <w:b/>
        </w:rPr>
        <w:fldChar w:fldCharType="separate"/>
      </w:r>
      <w:r>
        <w:rPr>
          <w:b/>
        </w:rPr>
        <w:t>Part 8</w:t>
      </w:r>
      <w:r>
        <w:rPr>
          <w:b/>
        </w:rPr>
        <w:fldChar w:fldCharType="end"/>
      </w:r>
      <w:r>
        <w:rPr>
          <w:b/>
        </w:rPr>
        <w:t xml:space="preserve"> of this Schedule</w:t>
      </w:r>
      <w:r>
        <w:t xml:space="preserve"> are identical across each lease in the Estate.  If a concession is made to a particula</w:t>
      </w:r>
      <w:r>
        <w:t>r tenant:</w:t>
      </w:r>
    </w:p>
    <w:p w:rsidR="006320BF" w:rsidRDefault="0014079B">
      <w:pPr>
        <w:pStyle w:val="FootnoteText"/>
        <w:numPr>
          <w:ilvl w:val="0"/>
          <w:numId w:val="67"/>
        </w:numPr>
        <w:tabs>
          <w:tab w:val="clear" w:pos="850"/>
          <w:tab w:val="left" w:pos="567"/>
        </w:tabs>
        <w:spacing w:line="276" w:lineRule="auto"/>
        <w:ind w:left="927"/>
        <w:jc w:val="left"/>
      </w:pPr>
      <w:r>
        <w:t>a separate service charge reconciliation will be required for that tenant; and</w:t>
      </w:r>
    </w:p>
    <w:p w:rsidR="006320BF" w:rsidRDefault="0014079B">
      <w:pPr>
        <w:pStyle w:val="FootnoteText"/>
        <w:numPr>
          <w:ilvl w:val="0"/>
          <w:numId w:val="67"/>
        </w:numPr>
        <w:tabs>
          <w:tab w:val="clear" w:pos="850"/>
          <w:tab w:val="left" w:pos="567"/>
        </w:tabs>
        <w:spacing w:line="276" w:lineRule="auto"/>
        <w:ind w:left="927"/>
      </w:pPr>
      <w:r>
        <w:t>the Landlord will not be able to recover any shortfall from the other tenants in the Estate as concessions offered to one tenant cannot be recovered from other tenants</w:t>
      </w:r>
      <w:r>
        <w:t>.</w:t>
      </w:r>
    </w:p>
  </w:footnote>
  <w:footnote w:id="106">
    <w:p w:rsidR="006320BF" w:rsidRDefault="0014079B">
      <w:pPr>
        <w:pStyle w:val="FootnoteText"/>
        <w:tabs>
          <w:tab w:val="clear" w:pos="850"/>
          <w:tab w:val="left" w:pos="567"/>
        </w:tabs>
      </w:pPr>
      <w:r>
        <w:rPr>
          <w:rStyle w:val="FootnoteReference"/>
        </w:rPr>
        <w:footnoteRef/>
      </w:r>
      <w:r>
        <w:t xml:space="preserve"> </w:t>
      </w:r>
      <w:r>
        <w:tab/>
        <w:t>The Tenant has 4 months to challenge a service charge statement before it becomes binding.  Traditionally there has been no right of challenge, unless there was a clear error, but that is considered unjust.  A reference to alternative dispute resoluti</w:t>
      </w:r>
      <w:r>
        <w:t>on is consistent with the Service Charge Code.</w:t>
      </w:r>
    </w:p>
  </w:footnote>
  <w:footnote w:id="107">
    <w:p w:rsidR="006320BF" w:rsidRDefault="0014079B">
      <w:pPr>
        <w:pStyle w:val="FootnoteText"/>
        <w:tabs>
          <w:tab w:val="clear" w:pos="850"/>
          <w:tab w:val="left" w:pos="567"/>
        </w:tabs>
      </w:pPr>
      <w:r>
        <w:rPr>
          <w:rStyle w:val="FootnoteReference"/>
        </w:rPr>
        <w:footnoteRef/>
      </w:r>
      <w:r>
        <w:t xml:space="preserve"> </w:t>
      </w:r>
      <w:r>
        <w:tab/>
        <w:t>Refer to “Tenant’s Proportion” only where floor weighting applies to the service charge calculations.  See also the definitions of “Gross Internal Area”, “Service Charge”, “Tenant’s Proportion” and “Weighte</w:t>
      </w:r>
      <w:r>
        <w:t xml:space="preserve">d Area” and </w:t>
      </w:r>
      <w:r>
        <w:rPr>
          <w:b/>
        </w:rPr>
        <w:fldChar w:fldCharType="begin"/>
      </w:r>
      <w:r>
        <w:rPr>
          <w:b/>
        </w:rPr>
        <w:instrText xml:space="preserve"> REF _Ref383431488 \n \h  \* MERGEFORMAT </w:instrText>
      </w:r>
      <w:r>
        <w:rPr>
          <w:b/>
        </w:rPr>
      </w:r>
      <w:r>
        <w:rPr>
          <w:b/>
        </w:rPr>
        <w:fldChar w:fldCharType="separate"/>
      </w:r>
      <w:r>
        <w:rPr>
          <w:b/>
        </w:rPr>
        <w:t>Part 9</w:t>
      </w:r>
      <w:r>
        <w:rPr>
          <w:b/>
        </w:rPr>
        <w:fldChar w:fldCharType="end"/>
      </w:r>
      <w:r>
        <w:rPr>
          <w:b/>
          <w:bCs/>
        </w:rPr>
        <w:t xml:space="preserve"> </w:t>
      </w:r>
      <w:r>
        <w:t>of this Schedule.</w:t>
      </w:r>
    </w:p>
  </w:footnote>
  <w:footnote w:id="108">
    <w:p w:rsidR="006320BF" w:rsidRDefault="0014079B">
      <w:pPr>
        <w:pStyle w:val="FootnoteText"/>
      </w:pPr>
      <w:r>
        <w:rPr>
          <w:rStyle w:val="FootnoteReference"/>
        </w:rPr>
        <w:footnoteRef/>
      </w:r>
      <w:r>
        <w:t xml:space="preserve"> </w:t>
      </w:r>
      <w:r>
        <w:tab/>
      </w:r>
      <w:r>
        <w:t>The service charge provisions have been drafted so that if the Landlord will be under an obligation to provide each of the Building Services, the Estate Services, the Additional Building Services and the Additional Estate Services without any discretion in</w:t>
      </w:r>
      <w:r>
        <w:t xml:space="preserve"> relation to the “Additional” services, you can retain the separate Parts in this Schedule setting out the respective Services.</w:t>
      </w:r>
    </w:p>
  </w:footnote>
  <w:footnote w:id="109">
    <w:p w:rsidR="006320BF" w:rsidRDefault="0014079B">
      <w:pPr>
        <w:pStyle w:val="FootnoteText"/>
        <w:tabs>
          <w:tab w:val="clear" w:pos="850"/>
          <w:tab w:val="left" w:pos="567"/>
        </w:tabs>
      </w:pPr>
      <w:r>
        <w:rPr>
          <w:rStyle w:val="FootnoteReference"/>
        </w:rPr>
        <w:footnoteRef/>
      </w:r>
      <w:r>
        <w:t xml:space="preserve"> </w:t>
      </w:r>
      <w:r>
        <w:tab/>
        <w:t xml:space="preserve">The service charge provisions give the Landlord flexibility over the times during which the Services are to be provided and, </w:t>
      </w:r>
      <w:r>
        <w:t xml:space="preserve">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w:t>
      </w:r>
      <w:r>
        <w:t>he Service Costs payable by the Tenant if they gain greater benefit from those services (for example a Tenant who occupies 24 hours a day in a building where other tenants occupy only during normal business hours).  Nevertheless, consider whether the Landl</w:t>
      </w:r>
      <w:r>
        <w:t>ord should be under an obligation to provide service only during core trading hours with an express obligation on the Tenant to pay for Service Costs where it requires Services to be provided outside those hours.</w:t>
      </w:r>
    </w:p>
  </w:footnote>
  <w:footnote w:id="110">
    <w:p w:rsidR="006320BF" w:rsidRDefault="0014079B">
      <w:pPr>
        <w:pStyle w:val="FootnoteText"/>
        <w:tabs>
          <w:tab w:val="clear" w:pos="850"/>
          <w:tab w:val="left" w:pos="567"/>
        </w:tabs>
      </w:pPr>
      <w:r>
        <w:rPr>
          <w:rStyle w:val="FootnoteReference"/>
        </w:rPr>
        <w:footnoteRef/>
      </w:r>
      <w:r>
        <w:t xml:space="preserve"> </w:t>
      </w:r>
      <w:r>
        <w:tab/>
        <w:t>The service charge provisions give the L</w:t>
      </w:r>
      <w:r>
        <w:t xml:space="preserve">andlord flexibility over the times during which the Services are to be provided and, in </w:t>
      </w:r>
      <w:r>
        <w:rPr>
          <w:b/>
        </w:rPr>
        <w:t xml:space="preserve">paragraph </w:t>
      </w:r>
      <w:r>
        <w:rPr>
          <w:b/>
        </w:rPr>
        <w:fldChar w:fldCharType="begin"/>
      </w:r>
      <w:r>
        <w:rPr>
          <w:b/>
        </w:rPr>
        <w:instrText xml:space="preserve"> REF _Ref499016697 \n \h </w:instrText>
      </w:r>
      <w:r>
        <w:rPr>
          <w:b/>
        </w:rPr>
      </w:r>
      <w:r>
        <w:rPr>
          <w:b/>
        </w:rPr>
        <w:fldChar w:fldCharType="separate"/>
      </w:r>
      <w:r>
        <w:rPr>
          <w:b/>
        </w:rPr>
        <w:t>7.1</w:t>
      </w:r>
      <w:r>
        <w:rPr>
          <w:b/>
        </w:rPr>
        <w:fldChar w:fldCharType="end"/>
      </w:r>
      <w:r>
        <w:rPr>
          <w:b/>
        </w:rPr>
        <w:t xml:space="preserve"> of </w:t>
      </w:r>
      <w:r>
        <w:rPr>
          <w:b/>
        </w:rPr>
        <w:fldChar w:fldCharType="begin"/>
      </w:r>
      <w:r>
        <w:rPr>
          <w:b/>
        </w:rPr>
        <w:instrText xml:space="preserve"> REF _Ref498961376 \n \h </w:instrText>
      </w:r>
      <w:r>
        <w:rPr>
          <w:b/>
        </w:rPr>
      </w:r>
      <w:r>
        <w:rPr>
          <w:b/>
        </w:rPr>
        <w:fldChar w:fldCharType="separate"/>
      </w:r>
      <w:r>
        <w:rPr>
          <w:b/>
        </w:rPr>
        <w:t>Part 1</w:t>
      </w:r>
      <w:r>
        <w:rPr>
          <w:b/>
        </w:rPr>
        <w:fldChar w:fldCharType="end"/>
      </w:r>
      <w:r>
        <w:rPr>
          <w:b/>
        </w:rPr>
        <w:t xml:space="preserve"> </w:t>
      </w:r>
      <w:r>
        <w:t>of this Schedule, to vary the proportion of the Service Costs payable by the Tenant if they gain greater benefit from those services (for example a Tenant who occupies 24 hours a day in a building where other tenant</w:t>
      </w:r>
      <w:r>
        <w:t>s occupy only during normal business hours).  Nevertheless, consider whether the Landlord should be under an obligation to provide service only during core trading hours with an express obligation on the Tenant to pay for Service Costs where it requires Se</w:t>
      </w:r>
      <w:r>
        <w:t>rvices to be provided outside those hours.</w:t>
      </w:r>
    </w:p>
  </w:footnote>
  <w:footnote w:id="111">
    <w:p w:rsidR="006320BF" w:rsidRDefault="0014079B">
      <w:pPr>
        <w:pStyle w:val="FootnoteText"/>
        <w:tabs>
          <w:tab w:val="clear" w:pos="850"/>
          <w:tab w:val="left" w:pos="567"/>
        </w:tabs>
      </w:pPr>
      <w:r>
        <w:rPr>
          <w:rStyle w:val="FootnoteReference"/>
        </w:rPr>
        <w:footnoteRef/>
      </w:r>
      <w:r>
        <w:t xml:space="preserve"> </w:t>
      </w:r>
      <w:r>
        <w:tab/>
        <w:t xml:space="preserve">There is deliberately no absolute obligation to comply with the Code.  Consider the extent to which the Landlord is happy to comply with the obligations in this paragraph and in </w:t>
      </w:r>
      <w:r>
        <w:rPr>
          <w:b/>
          <w:bCs/>
        </w:rPr>
        <w:t xml:space="preserve">paragraph </w:t>
      </w:r>
      <w:r>
        <w:fldChar w:fldCharType="begin"/>
      </w:r>
      <w:r>
        <w:rPr>
          <w:b/>
          <w:bCs/>
        </w:rPr>
        <w:instrText xml:space="preserve"> REF _Ref386721303 \n </w:instrText>
      </w:r>
      <w:r>
        <w:rPr>
          <w:b/>
          <w:bCs/>
        </w:rPr>
        <w:instrText xml:space="preserve">\h </w:instrText>
      </w:r>
      <w:r>
        <w:fldChar w:fldCharType="separate"/>
      </w:r>
      <w:r>
        <w:rPr>
          <w:b/>
          <w:bCs/>
        </w:rPr>
        <w:t>2.1.5</w:t>
      </w:r>
      <w:r>
        <w:fldChar w:fldCharType="end"/>
      </w:r>
      <w:r>
        <w:t>.</w:t>
      </w:r>
    </w:p>
  </w:footnote>
  <w:footnote w:id="112">
    <w:p w:rsidR="006320BF" w:rsidRDefault="0014079B">
      <w:pPr>
        <w:pStyle w:val="FootnoteText"/>
      </w:pPr>
      <w:r>
        <w:rPr>
          <w:rStyle w:val="FootnoteReference"/>
        </w:rPr>
        <w:footnoteRef/>
      </w:r>
      <w:r>
        <w:t xml:space="preserve"> </w:t>
      </w:r>
      <w:r>
        <w:tab/>
        <w:t>The distinction between the “Building Services”, which the Landlord must provide, and the “Additional Building Services”, which the Landlord may choose to provide, will need c</w:t>
      </w:r>
      <w:r>
        <w:t>areful consideration with the client.</w:t>
      </w:r>
    </w:p>
  </w:footnote>
  <w:footnote w:id="113">
    <w:p w:rsidR="006320BF" w:rsidRDefault="0014079B">
      <w:pPr>
        <w:pStyle w:val="FootnoteText"/>
      </w:pPr>
      <w:r>
        <w:rPr>
          <w:rStyle w:val="FootnoteReference"/>
        </w:rPr>
        <w:footnoteRef/>
      </w:r>
      <w:r>
        <w:t xml:space="preserve"> </w:t>
      </w:r>
      <w:r>
        <w:tab/>
        <w:t>Take instructions on whether the Landlord will provide heating, air-conditioning and ventilation to the Common Parts or to the whole of the Building.</w:t>
      </w:r>
    </w:p>
  </w:footnote>
  <w:footnote w:id="114">
    <w:p w:rsidR="006320BF" w:rsidRDefault="0014079B">
      <w:pPr>
        <w:pStyle w:val="FootnoteText"/>
      </w:pPr>
      <w:r>
        <w:rPr>
          <w:rStyle w:val="FootnoteReference"/>
        </w:rPr>
        <w:footnoteRef/>
      </w:r>
      <w:r>
        <w:t xml:space="preserve"> </w:t>
      </w:r>
      <w:r>
        <w:tab/>
        <w:t>The distinction between the “Estate Services”, which the Landl</w:t>
      </w:r>
      <w:r>
        <w:t>ord must provide, and the “Additional Estate Services”, which the Landlord may choose to provide, will need careful consideration with the client.</w:t>
      </w:r>
    </w:p>
  </w:footnote>
  <w:footnote w:id="115">
    <w:p w:rsidR="006320BF" w:rsidRDefault="0014079B">
      <w:pPr>
        <w:pStyle w:val="FootnoteText"/>
      </w:pPr>
      <w:r>
        <w:rPr>
          <w:rStyle w:val="FootnoteReference"/>
        </w:rPr>
        <w:footnoteRef/>
      </w:r>
      <w:r>
        <w:t xml:space="preserve"> </w:t>
      </w:r>
      <w:r>
        <w:tab/>
        <w:t>The distinction between the “Building</w:t>
      </w:r>
      <w:r>
        <w:t xml:space="preserve"> Services”, which the Landlord must provide, and the “Additional Building Services”, which the Landlord may choose to provide, will need careful consideration with the client.</w:t>
      </w:r>
    </w:p>
  </w:footnote>
  <w:footnote w:id="116">
    <w:p w:rsidR="006320BF" w:rsidRDefault="0014079B">
      <w:pPr>
        <w:pStyle w:val="FootnoteText"/>
      </w:pPr>
      <w:r>
        <w:rPr>
          <w:rStyle w:val="FootnoteReference"/>
        </w:rPr>
        <w:footnoteRef/>
      </w:r>
      <w:r>
        <w:t xml:space="preserve"> </w:t>
      </w:r>
      <w:r>
        <w:tab/>
        <w:t>The distinction between the “Estate Services”, which the Landlord must provid</w:t>
      </w:r>
      <w:r>
        <w:t>e, and the “Additional Estate Services”, which the Landlord may choose to provide, will need careful consideration with the client.</w:t>
      </w:r>
    </w:p>
  </w:footnote>
  <w:footnote w:id="117">
    <w:p w:rsidR="006320BF" w:rsidRDefault="0014079B">
      <w:pPr>
        <w:pStyle w:val="FootnoteText"/>
        <w:tabs>
          <w:tab w:val="clear" w:pos="850"/>
          <w:tab w:val="left" w:pos="567"/>
        </w:tabs>
      </w:pPr>
      <w:r>
        <w:rPr>
          <w:rStyle w:val="FootnoteReference"/>
        </w:rPr>
        <w:footnoteRef/>
      </w:r>
      <w:r>
        <w:t xml:space="preserve"> </w:t>
      </w:r>
      <w:r>
        <w:tab/>
        <w:t>This must be considered carefully on basis.  Where costs are to be excluded and the Landlord is to keep the charges the d</w:t>
      </w:r>
      <w:r>
        <w:t>efinition of</w:t>
      </w:r>
      <w:r>
        <w:rPr>
          <w:b/>
        </w:rPr>
        <w:t xml:space="preserve"> </w:t>
      </w:r>
      <w:r>
        <w:t xml:space="preserve">Contribution will need to exclude those charges.  If car park charges are to be included in the definition of Contribution, this </w:t>
      </w:r>
      <w:r>
        <w:rPr>
          <w:b/>
          <w:bCs/>
        </w:rPr>
        <w:t xml:space="preserve">paragraph </w:t>
      </w:r>
      <w:r>
        <w:fldChar w:fldCharType="begin"/>
      </w:r>
      <w:r>
        <w:rPr>
          <w:b/>
          <w:bCs/>
        </w:rPr>
        <w:instrText xml:space="preserve"> REF _Ref383083802 \n \h </w:instrText>
      </w:r>
      <w:r>
        <w:fldChar w:fldCharType="separate"/>
      </w:r>
      <w:r>
        <w:rPr>
          <w:b/>
          <w:bCs/>
        </w:rPr>
        <w:t>9</w:t>
      </w:r>
      <w:r>
        <w:fldChar w:fldCharType="end"/>
      </w:r>
      <w:r>
        <w:rPr>
          <w:b/>
          <w:bCs/>
        </w:rPr>
        <w:t xml:space="preserve"> </w:t>
      </w:r>
      <w:r>
        <w:t>should be</w:t>
      </w:r>
      <w:r>
        <w:t xml:space="preserve"> deleted.</w:t>
      </w:r>
    </w:p>
  </w:footnote>
  <w:footnote w:id="118">
    <w:p w:rsidR="006320BF" w:rsidRDefault="0014079B">
      <w:pPr>
        <w:pStyle w:val="FootnoteText"/>
        <w:tabs>
          <w:tab w:val="clear" w:pos="850"/>
          <w:tab w:val="left" w:pos="567"/>
        </w:tabs>
      </w:pPr>
      <w:r>
        <w:rPr>
          <w:rStyle w:val="FootnoteReference"/>
        </w:rPr>
        <w:footnoteRef/>
      </w:r>
      <w:r>
        <w:t xml:space="preserve"> </w:t>
      </w:r>
      <w:r>
        <w:tab/>
        <w:t>This must be considered carefully on an estate by estate basis.  Where costs are to be excluded and the Landlord is to keep the charges the definition of</w:t>
      </w:r>
      <w:r>
        <w:rPr>
          <w:b/>
        </w:rPr>
        <w:t xml:space="preserve"> </w:t>
      </w:r>
      <w:r>
        <w:t>Estate Contribution will need to exclude those charges.  If car park charges are to be in</w:t>
      </w:r>
      <w:r>
        <w:t xml:space="preserve">cluded in the definition of Estate Contribution, this </w:t>
      </w:r>
      <w:r>
        <w:rPr>
          <w:b/>
          <w:bCs/>
        </w:rPr>
        <w:t xml:space="preserve">paragraph </w:t>
      </w:r>
      <w:r>
        <w:fldChar w:fldCharType="begin"/>
      </w:r>
      <w:r>
        <w:rPr>
          <w:b/>
          <w:bCs/>
        </w:rPr>
        <w:instrText xml:space="preserve"> REF _Ref499016790 \n \h </w:instrText>
      </w:r>
      <w:r>
        <w:fldChar w:fldCharType="separate"/>
      </w:r>
      <w:r>
        <w:rPr>
          <w:b/>
          <w:bCs/>
        </w:rPr>
        <w:t>9</w:t>
      </w:r>
      <w:r>
        <w:fldChar w:fldCharType="end"/>
      </w:r>
      <w:r>
        <w:t xml:space="preserve"> should be deleted.</w:t>
      </w:r>
    </w:p>
  </w:footnote>
  <w:footnote w:id="119">
    <w:p w:rsidR="006320BF" w:rsidRDefault="0014079B">
      <w:pPr>
        <w:pStyle w:val="FootnoteText"/>
        <w:tabs>
          <w:tab w:val="clear" w:pos="850"/>
          <w:tab w:val="left" w:pos="567"/>
        </w:tabs>
      </w:pPr>
      <w:r>
        <w:rPr>
          <w:rStyle w:val="FootnoteReference"/>
        </w:rPr>
        <w:footnoteRef/>
      </w:r>
      <w:r>
        <w:t xml:space="preserve"> </w:t>
      </w:r>
      <w:r>
        <w:tab/>
        <w:t xml:space="preserve">Include </w:t>
      </w:r>
      <w:r>
        <w:rPr>
          <w:b/>
        </w:rPr>
        <w:fldChar w:fldCharType="begin"/>
      </w:r>
      <w:r>
        <w:rPr>
          <w:b/>
        </w:rPr>
        <w:instrText xml:space="preserve"> REF _Ref383431488 \n \h  \* MERGEFORMAT </w:instrText>
      </w:r>
      <w:r>
        <w:rPr>
          <w:b/>
        </w:rPr>
      </w:r>
      <w:r>
        <w:rPr>
          <w:b/>
        </w:rPr>
        <w:fldChar w:fldCharType="separate"/>
      </w:r>
      <w:r>
        <w:rPr>
          <w:b/>
        </w:rPr>
        <w:t>Part 9</w:t>
      </w:r>
      <w:r>
        <w:rPr>
          <w:b/>
        </w:rPr>
        <w:fldChar w:fldCharType="end"/>
      </w:r>
      <w:r>
        <w:t xml:space="preserve"> only where floor weighting applies to the service charge calculations.  See also the definitions of “Gross Internal Area”, “Service Charge”</w:t>
      </w:r>
      <w:r>
        <w:t xml:space="preserve">, “Tenant’s Proportion” and “Weighted Area” and </w:t>
      </w:r>
      <w:r>
        <w:rPr>
          <w:b/>
        </w:rPr>
        <w:t xml:space="preserve">paragraph </w:t>
      </w:r>
      <w:r>
        <w:rPr>
          <w:b/>
        </w:rPr>
        <w:fldChar w:fldCharType="begin"/>
      </w:r>
      <w:r>
        <w:rPr>
          <w:b/>
        </w:rPr>
        <w:instrText xml:space="preserve"> REF _Ref498961366 \n \h  \* MERGEFORMAT </w:instrText>
      </w:r>
      <w:r>
        <w:rPr>
          <w:b/>
        </w:rPr>
      </w:r>
      <w:r>
        <w:rPr>
          <w:b/>
        </w:rPr>
        <w:fldChar w:fldCharType="separate"/>
      </w:r>
      <w:r>
        <w:rPr>
          <w:b/>
        </w:rPr>
        <w:t>7</w:t>
      </w:r>
      <w:r>
        <w:rPr>
          <w:b/>
        </w:rPr>
        <w:fldChar w:fldCharType="end"/>
      </w:r>
      <w:r>
        <w:rPr>
          <w:b/>
        </w:rPr>
        <w:t xml:space="preserve"> of </w:t>
      </w:r>
      <w:r>
        <w:rPr>
          <w:b/>
        </w:rPr>
        <w:fldChar w:fldCharType="begin"/>
      </w:r>
      <w:r>
        <w:rPr>
          <w:b/>
        </w:rPr>
        <w:instrText xml:space="preserve"> REF _Ref498961376 \n \h  \* MERGEFORMAT </w:instrText>
      </w:r>
      <w:r>
        <w:rPr>
          <w:b/>
        </w:rPr>
      </w:r>
      <w:r>
        <w:rPr>
          <w:b/>
        </w:rPr>
        <w:fldChar w:fldCharType="separate"/>
      </w:r>
      <w:r>
        <w:rPr>
          <w:b/>
        </w:rPr>
        <w:t>Part 1</w:t>
      </w:r>
      <w:r>
        <w:rPr>
          <w:b/>
        </w:rPr>
        <w:fldChar w:fldCharType="end"/>
      </w:r>
      <w:r>
        <w:t xml:space="preserve"> of this Schedule.</w:t>
      </w:r>
    </w:p>
  </w:footnote>
  <w:footnote w:id="120">
    <w:p w:rsidR="006320BF" w:rsidRDefault="0014079B">
      <w:pPr>
        <w:pStyle w:val="FootnoteText"/>
        <w:tabs>
          <w:tab w:val="clear" w:pos="850"/>
          <w:tab w:val="left" w:pos="567"/>
        </w:tabs>
      </w:pPr>
      <w:r>
        <w:rPr>
          <w:rStyle w:val="FootnoteReference"/>
        </w:rPr>
        <w:footnoteRef/>
      </w:r>
      <w:r>
        <w:t xml:space="preserve"> </w:t>
      </w:r>
      <w:r>
        <w:tab/>
        <w:t xml:space="preserve">Note that </w:t>
      </w:r>
      <w:r>
        <w:rPr>
          <w:b/>
          <w:bCs/>
        </w:rPr>
        <w:t xml:space="preserve">clause </w:t>
      </w:r>
      <w:r>
        <w:rPr>
          <w:b/>
          <w:bCs/>
        </w:rPr>
        <w:fldChar w:fldCharType="begin"/>
      </w:r>
      <w:r>
        <w:rPr>
          <w:b/>
          <w:bCs/>
        </w:rPr>
        <w:instrText xml:space="preserve"> REF _Ref521417752 \n \h </w:instrText>
      </w:r>
      <w:r>
        <w:rPr>
          <w:b/>
          <w:bCs/>
        </w:rPr>
      </w:r>
      <w:r>
        <w:rPr>
          <w:b/>
          <w:bCs/>
        </w:rPr>
        <w:fldChar w:fldCharType="separate"/>
      </w:r>
      <w:r>
        <w:rPr>
          <w:b/>
          <w:bCs/>
        </w:rPr>
        <w:t>2.11</w:t>
      </w:r>
      <w:r>
        <w:rPr>
          <w:b/>
          <w:bCs/>
        </w:rPr>
        <w:fldChar w:fldCharType="end"/>
      </w:r>
      <w:r>
        <w:rPr>
          <w:b/>
          <w:bCs/>
        </w:rPr>
        <w:t xml:space="preserve"> </w:t>
      </w:r>
      <w:r>
        <w:t>already requires the amounts to be reasonable and proper.</w:t>
      </w:r>
    </w:p>
  </w:footnote>
  <w:footnote w:id="121">
    <w:p w:rsidR="006320BF" w:rsidRDefault="0014079B">
      <w:pPr>
        <w:pStyle w:val="FootnoteText"/>
      </w:pPr>
      <w:r>
        <w:rPr>
          <w:rStyle w:val="FootnoteReference"/>
        </w:rPr>
        <w:footnoteRef/>
      </w:r>
      <w:r>
        <w:t xml:space="preserve"> </w:t>
      </w:r>
      <w:r>
        <w:tab/>
        <w:t>The Landlord is obliged to i</w:t>
      </w:r>
      <w:r>
        <w:t>nsure the whole of the Estate.  If there is damage by an Insured Risk, the obligation to reinstate is limited to the reinstatement of the Building and, if necessary, the means of access to it over the Estate.  There is no obligation to reinstate other Lett</w:t>
      </w:r>
      <w:r>
        <w:t>able Units in the Building or to reinstate tenant’s fixtures.</w:t>
      </w:r>
    </w:p>
  </w:footnote>
  <w:footnote w:id="122">
    <w:p w:rsidR="006320BF" w:rsidRDefault="0014079B">
      <w:pPr>
        <w:pStyle w:val="FootnoteText"/>
        <w:tabs>
          <w:tab w:val="clear" w:pos="850"/>
          <w:tab w:val="left" w:pos="567"/>
        </w:tabs>
      </w:pPr>
      <w:r>
        <w:rPr>
          <w:rStyle w:val="FootnoteReference"/>
        </w:rPr>
        <w:footnoteRef/>
      </w:r>
      <w:r>
        <w:t xml:space="preserve"> </w:t>
      </w:r>
      <w:r>
        <w:tab/>
        <w:t>Consider whether and from which date rent suspension should apply following uninsured damage.</w:t>
      </w:r>
    </w:p>
  </w:footnote>
  <w:footnote w:id="123">
    <w:p w:rsidR="006320BF" w:rsidRDefault="0014079B">
      <w:pPr>
        <w:pStyle w:val="FootnoteText"/>
        <w:tabs>
          <w:tab w:val="clear" w:pos="850"/>
          <w:tab w:val="left" w:pos="567"/>
        </w:tabs>
      </w:pPr>
      <w:r>
        <w:rPr>
          <w:rStyle w:val="FootnoteReference"/>
        </w:rPr>
        <w:footnoteRef/>
      </w:r>
      <w:r>
        <w:t xml:space="preserve"> </w:t>
      </w:r>
      <w:r>
        <w:tab/>
        <w:t>Include this paragraph only where the Landlord leases the Premises with a full or limited titl</w:t>
      </w:r>
      <w:r>
        <w:t>e guarantee.</w:t>
      </w:r>
    </w:p>
  </w:footnote>
  <w:footnote w:id="124">
    <w:p w:rsidR="006320BF" w:rsidRDefault="0014079B">
      <w:pPr>
        <w:pStyle w:val="FootnoteText"/>
        <w:tabs>
          <w:tab w:val="clear" w:pos="850"/>
          <w:tab w:val="left" w:pos="567"/>
        </w:tabs>
      </w:pPr>
      <w:r>
        <w:rPr>
          <w:rStyle w:val="FootnoteReference"/>
        </w:rPr>
        <w:footnoteRef/>
      </w:r>
      <w:r>
        <w:t xml:space="preserve"> </w:t>
      </w:r>
      <w:r>
        <w:tab/>
        <w:t>Include this paragraph only where the Landlord’s title to the Premises is not registered at HM Land Registry.</w:t>
      </w:r>
    </w:p>
  </w:footnote>
  <w:footnote w:id="125">
    <w:p w:rsidR="006320BF" w:rsidRDefault="0014079B">
      <w:pPr>
        <w:pStyle w:val="FootnoteText"/>
        <w:tabs>
          <w:tab w:val="clear" w:pos="850"/>
          <w:tab w:val="left" w:pos="567"/>
        </w:tabs>
      </w:pPr>
      <w:r>
        <w:rPr>
          <w:rStyle w:val="FootnoteReference"/>
        </w:rPr>
        <w:footnoteRef/>
      </w:r>
      <w:r>
        <w:t xml:space="preserve"> </w:t>
      </w:r>
      <w:r>
        <w:tab/>
        <w:t>Include this paragraph only where the Landlord holds the Premises under the Head Lease.</w:t>
      </w:r>
    </w:p>
  </w:footnote>
  <w:footnote w:id="126">
    <w:p w:rsidR="006320BF" w:rsidRDefault="0014079B">
      <w:pPr>
        <w:pStyle w:val="FootnoteText"/>
        <w:tabs>
          <w:tab w:val="clear" w:pos="850"/>
          <w:tab w:val="left" w:pos="567"/>
        </w:tabs>
      </w:pPr>
      <w:r>
        <w:rPr>
          <w:rStyle w:val="FootnoteReference"/>
        </w:rPr>
        <w:footnoteRef/>
      </w:r>
      <w:r>
        <w:t xml:space="preserve"> </w:t>
      </w:r>
      <w:r>
        <w:tab/>
        <w:t>Note that with computerised register</w:t>
      </w:r>
      <w:r>
        <w:t>s, the entry numbers may change if changes are made to the register.  It is therefore helpful to attach the relevant official copies of the title to the Lease so that it is clear which entries are being referred to.</w:t>
      </w:r>
    </w:p>
  </w:footnote>
  <w:footnote w:id="127">
    <w:p w:rsidR="006320BF" w:rsidRDefault="0014079B">
      <w:pPr>
        <w:pStyle w:val="FootnoteText"/>
        <w:tabs>
          <w:tab w:val="clear" w:pos="850"/>
          <w:tab w:val="left" w:pos="567"/>
        </w:tabs>
      </w:pPr>
      <w:r>
        <w:rPr>
          <w:rStyle w:val="FootnoteReference"/>
        </w:rPr>
        <w:footnoteRef/>
      </w:r>
      <w:r>
        <w:t xml:space="preserve"> </w:t>
      </w:r>
      <w:r>
        <w:tab/>
        <w:t>This Schedule sets out the standard p</w:t>
      </w:r>
      <w:r>
        <w:t>rovisions that will apply when the Tenant carries out works.  The inclusion of this Schedule will enable the Landlord to grant consent to Tenant’s works of a routine nature by reference to the obligations in this Schedule without the need for a detailed li</w:t>
      </w:r>
      <w:r>
        <w:t>cence for alterations.</w:t>
      </w:r>
    </w:p>
  </w:footnote>
  <w:footnote w:id="128">
    <w:p w:rsidR="006320BF" w:rsidRDefault="0014079B">
      <w:pPr>
        <w:pStyle w:val="FootnoteText"/>
        <w:tabs>
          <w:tab w:val="clear" w:pos="850"/>
          <w:tab w:val="left" w:pos="567"/>
        </w:tabs>
      </w:pPr>
      <w:r>
        <w:rPr>
          <w:rStyle w:val="FootnoteReference"/>
        </w:rPr>
        <w:footnoteRef/>
      </w:r>
      <w:r>
        <w:t xml:space="preserve"> </w:t>
      </w:r>
      <w:r>
        <w:tab/>
        <w:t>If you want the Tenant to complete any works to the Premises within a set period after work has commenced, you will need to provide for this specifically in this paragraph.</w:t>
      </w:r>
    </w:p>
  </w:footnote>
  <w:footnote w:id="129">
    <w:p w:rsidR="006320BF" w:rsidRDefault="0014079B">
      <w:pPr>
        <w:pStyle w:val="FootnoteText"/>
        <w:tabs>
          <w:tab w:val="clear" w:pos="850"/>
          <w:tab w:val="left" w:pos="567"/>
        </w:tabs>
      </w:pPr>
      <w:r>
        <w:rPr>
          <w:rStyle w:val="FootnoteReference"/>
        </w:rPr>
        <w:footnoteRef/>
      </w:r>
      <w:r>
        <w:t xml:space="preserve"> </w:t>
      </w:r>
      <w:r>
        <w:tab/>
        <w:t>If you want to impose an obligation on the Tenant to b</w:t>
      </w:r>
      <w:r>
        <w:t>egin any works to which Landlord’s consent has been given, you will need to provide for this specifically in this paragraph.</w:t>
      </w:r>
    </w:p>
  </w:footnote>
  <w:footnote w:id="130">
    <w:p w:rsidR="006320BF" w:rsidRDefault="0014079B">
      <w:pPr>
        <w:pStyle w:val="FootnoteText"/>
      </w:pPr>
      <w:r>
        <w:rPr>
          <w:rStyle w:val="FootnoteReference"/>
        </w:rPr>
        <w:footnoteRef/>
      </w:r>
      <w:r>
        <w:t xml:space="preserve"> </w:t>
      </w:r>
      <w:r>
        <w:tab/>
        <w:t>This clause can be deleted if the Tenant will not have the right to install Plant on the Plant Area.</w:t>
      </w:r>
    </w:p>
  </w:footnote>
  <w:footnote w:id="131">
    <w:p w:rsidR="006320BF" w:rsidRDefault="0014079B">
      <w:pPr>
        <w:pStyle w:val="FootnoteText"/>
        <w:tabs>
          <w:tab w:val="clear" w:pos="850"/>
          <w:tab w:val="left" w:pos="567"/>
        </w:tabs>
      </w:pPr>
      <w:r>
        <w:rPr>
          <w:rStyle w:val="FootnoteReference"/>
        </w:rPr>
        <w:footnoteRef/>
      </w:r>
      <w:r>
        <w:t xml:space="preserve"> </w:t>
      </w:r>
      <w:r>
        <w:tab/>
        <w:t>If the parties want to i</w:t>
      </w:r>
      <w:r>
        <w:t xml:space="preserve">nclude more detailed sustainability provisions, refer to the provisions in the Better Buildings Partnership’s </w:t>
      </w:r>
      <w:hyperlink r:id="rId1" w:history="1">
        <w:r>
          <w:rPr>
            <w:rStyle w:val="Hyperlink"/>
            <w:b/>
            <w:color w:val="auto"/>
          </w:rPr>
          <w:t>Green Lease Toolkit</w:t>
        </w:r>
      </w:hyperlink>
      <w:r>
        <w:t>.  This Schedule i</w:t>
      </w:r>
      <w:r>
        <w:t>s not intended to impose onerous obligations in relation to sustainability issues but is intended to facilitate a discussion between the parties about these issues.</w:t>
      </w:r>
    </w:p>
  </w:footnote>
  <w:footnote w:id="132">
    <w:p w:rsidR="006320BF" w:rsidRDefault="0014079B">
      <w:pPr>
        <w:pStyle w:val="FootnoteText"/>
        <w:tabs>
          <w:tab w:val="clear" w:pos="850"/>
          <w:tab w:val="left" w:pos="567"/>
        </w:tabs>
      </w:pPr>
      <w:r>
        <w:rPr>
          <w:rStyle w:val="FootnoteReference"/>
        </w:rPr>
        <w:footnoteRef/>
      </w:r>
      <w:r>
        <w:t xml:space="preserve"> </w:t>
      </w:r>
      <w:r>
        <w:tab/>
        <w:t>The installation of a completely separate metered supply for the Premises may involve co</w:t>
      </w:r>
      <w:r>
        <w:t>stly works to the remainder of the Landlord’s property to establish a new supply and install the meters.  Consider whether this right should be given to the Tenant.</w:t>
      </w:r>
    </w:p>
  </w:footnote>
  <w:footnote w:id="133">
    <w:p w:rsidR="006320BF" w:rsidRDefault="0014079B">
      <w:pPr>
        <w:pStyle w:val="FootnoteText"/>
        <w:tabs>
          <w:tab w:val="clear" w:pos="850"/>
          <w:tab w:val="left" w:pos="567"/>
        </w:tabs>
      </w:pPr>
      <w:r>
        <w:rPr>
          <w:rStyle w:val="FootnoteReference"/>
        </w:rPr>
        <w:footnoteRef/>
      </w:r>
      <w:r>
        <w:t xml:space="preserve"> </w:t>
      </w:r>
      <w:r>
        <w:tab/>
        <w:t xml:space="preserve">Some landlords may require the rent review dates in the underlease to coincide with </w:t>
      </w:r>
      <w:r>
        <w:t>those in this Lease even if this means that the first rent review falls within the first five years of the grant of the underlease.</w:t>
      </w:r>
    </w:p>
  </w:footnote>
  <w:footnote w:id="134">
    <w:p w:rsidR="006320BF" w:rsidRDefault="0014079B">
      <w:pPr>
        <w:pStyle w:val="FootnoteText"/>
        <w:tabs>
          <w:tab w:val="clear" w:pos="850"/>
          <w:tab w:val="left" w:pos="567"/>
        </w:tabs>
      </w:pPr>
      <w:r>
        <w:rPr>
          <w:rStyle w:val="FootnoteReference"/>
        </w:rPr>
        <w:footnoteRef/>
      </w:r>
      <w:r>
        <w:t xml:space="preserve"> </w:t>
      </w:r>
      <w:r>
        <w:tab/>
        <w:t xml:space="preserve">Although the interpretation clause in this Lease states that references to a consent are to a prior written consent, the </w:t>
      </w:r>
      <w:r>
        <w:t>full form of wording has been included in this definition as the relevant interpretation clause may not be included in the underlease.</w:t>
      </w:r>
    </w:p>
  </w:footnote>
  <w:footnote w:id="135">
    <w:p w:rsidR="006320BF" w:rsidRDefault="0014079B">
      <w:pPr>
        <w:pStyle w:val="FootnoteText"/>
        <w:tabs>
          <w:tab w:val="clear" w:pos="850"/>
          <w:tab w:val="left" w:pos="567"/>
        </w:tabs>
      </w:pPr>
      <w:r>
        <w:rPr>
          <w:rStyle w:val="FootnoteReference"/>
        </w:rPr>
        <w:footnoteRef/>
      </w:r>
      <w:r>
        <w:t xml:space="preserve"> </w:t>
      </w:r>
      <w:r>
        <w:tab/>
        <w:t xml:space="preserve">Take specific instructions on whether an undertenant should have the right to sub-underlet.  </w:t>
      </w:r>
      <w:r>
        <w:rPr>
          <w:b/>
        </w:rPr>
        <w:t xml:space="preserve">Paragraph </w:t>
      </w:r>
      <w:r>
        <w:rPr>
          <w:b/>
        </w:rPr>
        <w:fldChar w:fldCharType="begin"/>
      </w:r>
      <w:r>
        <w:rPr>
          <w:b/>
        </w:rPr>
        <w:instrText xml:space="preserve"> REF _Ref535238</w:instrText>
      </w:r>
      <w:r>
        <w:rPr>
          <w:b/>
        </w:rPr>
        <w:instrText xml:space="preserve">761 \n \h </w:instrText>
      </w:r>
      <w:r>
        <w:rPr>
          <w:b/>
        </w:rPr>
      </w:r>
      <w:r>
        <w:rPr>
          <w:b/>
        </w:rPr>
        <w:fldChar w:fldCharType="separate"/>
      </w:r>
      <w:r>
        <w:rPr>
          <w:b/>
        </w:rPr>
        <w:t>(h)</w:t>
      </w:r>
      <w:r>
        <w:rPr>
          <w:b/>
        </w:rPr>
        <w:fldChar w:fldCharType="end"/>
      </w:r>
      <w:r>
        <w:rPr>
          <w:b/>
        </w:rPr>
        <w:t xml:space="preserve"> </w:t>
      </w:r>
      <w:r>
        <w:t>will not be required if sub-underletting is prohibited.</w:t>
      </w:r>
    </w:p>
  </w:footnote>
  <w:footnote w:id="136">
    <w:p w:rsidR="006320BF" w:rsidRDefault="0014079B">
      <w:pPr>
        <w:pStyle w:val="FootnoteText"/>
        <w:tabs>
          <w:tab w:val="clear" w:pos="850"/>
          <w:tab w:val="left" w:pos="567"/>
        </w:tabs>
      </w:pPr>
      <w:r>
        <w:rPr>
          <w:rStyle w:val="FootnoteReference"/>
        </w:rPr>
        <w:footnoteRef/>
      </w:r>
      <w:r>
        <w:t xml:space="preserve"> </w:t>
      </w:r>
      <w:r>
        <w:tab/>
        <w:t>Consider whether the Landlord should have the right to receive a guarantee of the Approved Undertenant’s obligations</w:t>
      </w:r>
      <w:r>
        <w:t>.</w:t>
      </w:r>
    </w:p>
  </w:footnote>
  <w:footnote w:id="137">
    <w:p w:rsidR="006320BF" w:rsidRDefault="0014079B">
      <w:pPr>
        <w:pStyle w:val="FootnoteText"/>
        <w:tabs>
          <w:tab w:val="clear" w:pos="850"/>
          <w:tab w:val="left" w:pos="567"/>
        </w:tabs>
      </w:pPr>
      <w:r>
        <w:rPr>
          <w:rStyle w:val="FootnoteReference"/>
        </w:rPr>
        <w:footnoteRef/>
      </w:r>
      <w:r>
        <w:t xml:space="preserve"> </w:t>
      </w:r>
      <w:r>
        <w:tab/>
        <w:t>This definition allows the turnover provisions to endure on assignments to group companies where the incoming tenant is carrying out the same trade or business as the original tenant.  How appropriate this is will depend on the identity of the origina</w:t>
      </w:r>
      <w:r>
        <w:t>l tenant.</w:t>
      </w:r>
    </w:p>
  </w:footnote>
  <w:footnote w:id="138">
    <w:p w:rsidR="006320BF" w:rsidRDefault="0014079B">
      <w:pPr>
        <w:pStyle w:val="FootnoteText"/>
        <w:tabs>
          <w:tab w:val="clear" w:pos="850"/>
          <w:tab w:val="left" w:pos="567"/>
        </w:tabs>
      </w:pPr>
      <w:r>
        <w:rPr>
          <w:rStyle w:val="FootnoteReference"/>
        </w:rPr>
        <w:footnoteRef/>
      </w:r>
      <w:r>
        <w:t xml:space="preserve"> </w:t>
      </w:r>
      <w:r>
        <w:tab/>
        <w:t xml:space="preserve">This tracks the Base Rent to a percentage of the Main Rent.  This is why the wording in </w:t>
      </w:r>
      <w:r>
        <w:rPr>
          <w:b/>
        </w:rPr>
        <w:t xml:space="preserve">clause </w:t>
      </w:r>
      <w:r>
        <w:rPr>
          <w:b/>
        </w:rPr>
        <w:fldChar w:fldCharType="begin"/>
      </w:r>
      <w:r>
        <w:rPr>
          <w:b/>
        </w:rPr>
        <w:instrText xml:space="preserve"> REF _Ref384802201 \r \h  \* MERGEFORMAT </w:instrText>
      </w:r>
      <w:r>
        <w:rPr>
          <w:b/>
        </w:rPr>
      </w:r>
      <w:r>
        <w:rPr>
          <w:b/>
        </w:rPr>
        <w:fldChar w:fldCharType="separate"/>
      </w:r>
      <w:r>
        <w:rPr>
          <w:b/>
        </w:rPr>
        <w:t>3</w:t>
      </w:r>
      <w:r>
        <w:rPr>
          <w:b/>
        </w:rPr>
        <w:fldChar w:fldCharType="end"/>
      </w:r>
      <w:r>
        <w:t xml:space="preserve"> of the Lease preserving the review me</w:t>
      </w:r>
      <w:r>
        <w:t xml:space="preserve">chanism is important, and also why </w:t>
      </w:r>
      <w:r>
        <w:rPr>
          <w:b/>
          <w:bCs/>
        </w:rPr>
        <w:t xml:space="preserve">paragraph </w:t>
      </w:r>
      <w:r>
        <w:fldChar w:fldCharType="begin"/>
      </w:r>
      <w:r>
        <w:rPr>
          <w:b/>
          <w:bCs/>
        </w:rPr>
        <w:instrText xml:space="preserve"> REF _Ref368299276 \n \h </w:instrText>
      </w:r>
      <w:r>
        <w:fldChar w:fldCharType="separate"/>
      </w:r>
      <w:r>
        <w:rPr>
          <w:b/>
          <w:bCs/>
        </w:rPr>
        <w:t>6</w:t>
      </w:r>
      <w:r>
        <w:fldChar w:fldCharType="end"/>
      </w:r>
      <w:r>
        <w:t xml:space="preserve"> is needed in this Schedule to preserve a fair result.  Turnover only leases would define Base Rent as a peppercorn.</w:t>
      </w:r>
    </w:p>
  </w:footnote>
  <w:footnote w:id="139">
    <w:p w:rsidR="006320BF" w:rsidRDefault="0014079B">
      <w:pPr>
        <w:pStyle w:val="FootnoteText"/>
        <w:tabs>
          <w:tab w:val="clear" w:pos="850"/>
          <w:tab w:val="left" w:pos="567"/>
        </w:tabs>
      </w:pPr>
      <w:r>
        <w:rPr>
          <w:rStyle w:val="FootnoteReference"/>
        </w:rPr>
        <w:footnoteRef/>
      </w:r>
      <w:r>
        <w:t xml:space="preserve"> </w:t>
      </w:r>
      <w:r>
        <w:tab/>
        <w:t>This should be a figure to give the Tenant an incentive to deliver a certificate on time, but it is important to avoid a penalty.</w:t>
      </w:r>
    </w:p>
    <w:p w:rsidR="006320BF" w:rsidRDefault="0014079B">
      <w:pPr>
        <w:pStyle w:val="FootnoteText"/>
        <w:tabs>
          <w:tab w:val="clear" w:pos="850"/>
          <w:tab w:val="left" w:pos="567"/>
        </w:tabs>
        <w:ind w:firstLine="0"/>
      </w:pPr>
      <w:r>
        <w:t>This payment can be expressed as a percentage of the Main Rent or Base Rent.  For example if the Base Rent is 80% of the ope</w:t>
      </w:r>
      <w:r>
        <w:t>n market rent, then an appropriate default payment might be 25/30% of the Base Rent payable in respect of the relevant period.  The figure should reflect a genuine assessment of the anticipated payment had the turnover information been provided plus any co</w:t>
      </w:r>
      <w:r>
        <w:t>sts that the Landlord might reasonably incur in enforcing the obligation to deliver the turnover information.</w:t>
      </w:r>
    </w:p>
  </w:footnote>
  <w:footnote w:id="140">
    <w:p w:rsidR="006320BF" w:rsidRDefault="0014079B">
      <w:pPr>
        <w:pStyle w:val="FootnoteText"/>
        <w:tabs>
          <w:tab w:val="clear" w:pos="850"/>
          <w:tab w:val="left" w:pos="567"/>
        </w:tabs>
      </w:pPr>
      <w:r>
        <w:rPr>
          <w:rStyle w:val="FootnoteReference"/>
        </w:rPr>
        <w:footnoteRef/>
      </w:r>
      <w:r>
        <w:t xml:space="preserve"> </w:t>
      </w:r>
      <w:r>
        <w:tab/>
        <w:t>This definition should be used only where the on-account turnover rent payments will be based on the Tenant’s actual turnover for the on-accoun</w:t>
      </w:r>
      <w:r>
        <w:t>t period.</w:t>
      </w:r>
    </w:p>
  </w:footnote>
  <w:footnote w:id="141">
    <w:p w:rsidR="006320BF" w:rsidRDefault="0014079B">
      <w:pPr>
        <w:pStyle w:val="FootnoteText"/>
        <w:tabs>
          <w:tab w:val="clear" w:pos="850"/>
          <w:tab w:val="left" w:pos="567"/>
        </w:tabs>
      </w:pPr>
      <w:r>
        <w:rPr>
          <w:rStyle w:val="FootnoteReference"/>
        </w:rPr>
        <w:footnoteRef/>
      </w:r>
      <w:r>
        <w:t xml:space="preserve"> </w:t>
      </w:r>
      <w:r>
        <w:tab/>
        <w:t>Use this wording where the Tenant will not be subject to the terms of a keep open covenant.</w:t>
      </w:r>
    </w:p>
  </w:footnote>
  <w:footnote w:id="142">
    <w:p w:rsidR="006320BF" w:rsidRDefault="0014079B">
      <w:pPr>
        <w:pStyle w:val="FootnoteText"/>
        <w:tabs>
          <w:tab w:val="clear" w:pos="850"/>
          <w:tab w:val="left" w:pos="567"/>
        </w:tabs>
      </w:pPr>
      <w:r>
        <w:rPr>
          <w:rStyle w:val="FootnoteReference"/>
        </w:rPr>
        <w:footnoteRef/>
      </w:r>
      <w:r>
        <w:t xml:space="preserve"> </w:t>
      </w:r>
      <w:r>
        <w:tab/>
        <w:t>Use this wording where the Tenant will be subject to a keep open covenant.</w:t>
      </w:r>
    </w:p>
  </w:footnote>
  <w:footnote w:id="143">
    <w:p w:rsidR="006320BF" w:rsidRDefault="0014079B">
      <w:pPr>
        <w:pStyle w:val="FootnoteText"/>
        <w:tabs>
          <w:tab w:val="clear" w:pos="850"/>
          <w:tab w:val="left" w:pos="567"/>
        </w:tabs>
      </w:pPr>
      <w:r>
        <w:rPr>
          <w:rStyle w:val="FootnoteReference"/>
        </w:rPr>
        <w:footnoteRef/>
      </w:r>
      <w:r>
        <w:t xml:space="preserve"> </w:t>
      </w:r>
      <w:r>
        <w:tab/>
        <w:t>Use this wording where the on-account turnover rent payment will be a</w:t>
      </w:r>
      <w:r>
        <w:t xml:space="preserve"> fixed estimate for the first Turnover Period and a proportion of the previous year’s Turnover Rent in the second and subsequent Turnover Periods.</w:t>
      </w:r>
    </w:p>
  </w:footnote>
  <w:footnote w:id="144">
    <w:p w:rsidR="006320BF" w:rsidRDefault="0014079B">
      <w:pPr>
        <w:pStyle w:val="FootnoteText"/>
        <w:tabs>
          <w:tab w:val="clear" w:pos="850"/>
          <w:tab w:val="left" w:pos="567"/>
        </w:tabs>
      </w:pPr>
      <w:r>
        <w:rPr>
          <w:rStyle w:val="FootnoteReference"/>
        </w:rPr>
        <w:footnoteRef/>
      </w:r>
      <w:r>
        <w:t xml:space="preserve"> </w:t>
      </w:r>
      <w:r>
        <w:tab/>
        <w:t>Use this wording where the on-account turnover rent payments will be based on the Tenant’s actual turnover</w:t>
      </w:r>
      <w:r>
        <w:t xml:space="preserve"> for the on-account period</w:t>
      </w:r>
    </w:p>
  </w:footnote>
  <w:footnote w:id="145">
    <w:p w:rsidR="006320BF" w:rsidRDefault="0014079B">
      <w:pPr>
        <w:pStyle w:val="FootnoteText"/>
        <w:tabs>
          <w:tab w:val="clear" w:pos="850"/>
          <w:tab w:val="left" w:pos="567"/>
        </w:tabs>
      </w:pPr>
      <w:r>
        <w:rPr>
          <w:rStyle w:val="FootnoteReference"/>
        </w:rPr>
        <w:footnoteRef/>
      </w:r>
      <w:r>
        <w:t xml:space="preserve"> </w:t>
      </w:r>
      <w:r>
        <w:tab/>
        <w:t>This definition should be used only where the on-account turnover rent payments will be based on the Tenant’s actual turnover for the on-account period.</w:t>
      </w:r>
    </w:p>
  </w:footnote>
  <w:footnote w:id="146">
    <w:p w:rsidR="006320BF" w:rsidRDefault="0014079B">
      <w:pPr>
        <w:pStyle w:val="FootnoteText"/>
        <w:tabs>
          <w:tab w:val="clear" w:pos="850"/>
          <w:tab w:val="left" w:pos="567"/>
        </w:tabs>
      </w:pPr>
      <w:r>
        <w:rPr>
          <w:rStyle w:val="FootnoteReference"/>
        </w:rPr>
        <w:footnoteRef/>
      </w:r>
      <w:r>
        <w:t xml:space="preserve"> </w:t>
      </w:r>
      <w:r>
        <w:tab/>
        <w:t xml:space="preserve">This is the usual method for calculating the Turnover Rent.  However, </w:t>
      </w:r>
      <w:r>
        <w:t>other formulae can be used if the Landlord wants the Turnover Rent to be calculated on a different basis.</w:t>
      </w:r>
    </w:p>
  </w:footnote>
  <w:footnote w:id="147">
    <w:p w:rsidR="006320BF" w:rsidRDefault="0014079B">
      <w:pPr>
        <w:pStyle w:val="FootnoteText"/>
        <w:tabs>
          <w:tab w:val="clear" w:pos="850"/>
          <w:tab w:val="left" w:pos="567"/>
        </w:tabs>
      </w:pPr>
      <w:r>
        <w:rPr>
          <w:rStyle w:val="FootnoteReference"/>
        </w:rPr>
        <w:footnoteRef/>
      </w:r>
      <w:r>
        <w:t xml:space="preserve"> </w:t>
      </w:r>
      <w:r>
        <w:tab/>
        <w:t>It will be a matter of negotiation to decide an appropriate year end, but one must take into account the preference of the Landlord to carry out tu</w:t>
      </w:r>
      <w:r>
        <w:t>rnover reconciliations at consistent times, but also the practicalities of the Tenant providing the more formal annual (possibly audited) turnover certificates, which may mean that the Tenant’s financial year end is an appropriate date.</w:t>
      </w:r>
    </w:p>
    <w:p w:rsidR="006320BF" w:rsidRDefault="0014079B">
      <w:pPr>
        <w:pStyle w:val="FootnoteText"/>
        <w:tabs>
          <w:tab w:val="clear" w:pos="850"/>
          <w:tab w:val="left" w:pos="567"/>
        </w:tabs>
        <w:ind w:firstLine="0"/>
      </w:pPr>
      <w:r>
        <w:t>To avoid complex ap</w:t>
      </w:r>
      <w:r>
        <w:t>portionments at the end of each Turnover Period where the Tenant pays turnover on account by reference to its actual turnover during each on-account period, the year end should correspond with the final day of an on-account payment period.</w:t>
      </w:r>
    </w:p>
  </w:footnote>
  <w:footnote w:id="148">
    <w:p w:rsidR="006320BF" w:rsidRDefault="0014079B">
      <w:pPr>
        <w:pStyle w:val="FootnoteText"/>
        <w:tabs>
          <w:tab w:val="clear" w:pos="850"/>
          <w:tab w:val="left" w:pos="567"/>
        </w:tabs>
      </w:pPr>
      <w:r>
        <w:rPr>
          <w:rStyle w:val="FootnoteReference"/>
        </w:rPr>
        <w:footnoteRef/>
      </w:r>
      <w:r>
        <w:t xml:space="preserve"> </w:t>
      </w:r>
      <w:r>
        <w:tab/>
        <w:t>This clause a</w:t>
      </w:r>
      <w:r>
        <w:t xml:space="preserve">ssumes that Turnover Rent will start to be paid on the same date as the Base Rent.  If the Landlord has given the Tenant a rent free period, the Turnover Rent should not be payable during that period.  Additional drafting may be required if, following the </w:t>
      </w:r>
      <w:r>
        <w:t>expiry of the rent free period (or instead of a rent free period), the Tenant pays a concessionary rent (for example 50% of the Base Rent for the next six months).  In these circumstances, you need to consider whether a corresponding reduction in the amoun</w:t>
      </w:r>
      <w:r>
        <w:t>t of Turnover Rent should be made during that period.</w:t>
      </w:r>
    </w:p>
  </w:footnote>
  <w:footnote w:id="149">
    <w:p w:rsidR="006320BF" w:rsidRDefault="0014079B">
      <w:pPr>
        <w:pStyle w:val="FootnoteText"/>
        <w:tabs>
          <w:tab w:val="clear" w:pos="850"/>
          <w:tab w:val="left" w:pos="567"/>
        </w:tabs>
      </w:pPr>
      <w:r>
        <w:rPr>
          <w:rStyle w:val="FootnoteReference"/>
        </w:rPr>
        <w:footnoteRef/>
      </w:r>
      <w:r>
        <w:t xml:space="preserve"> </w:t>
      </w:r>
      <w:r>
        <w:tab/>
        <w:t>The words in square brackets should be used only where the on-account turnover rent payment will be a fixed estimate for the first Turnover Period and a proportion of the previous year’s Turnover Ren</w:t>
      </w:r>
      <w:r>
        <w:t>t in the second and subsequent Turnover Periods.</w:t>
      </w:r>
    </w:p>
  </w:footnote>
  <w:footnote w:id="150">
    <w:p w:rsidR="006320BF" w:rsidRDefault="0014079B">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_Ref384802288 \n \h </w:instrText>
      </w:r>
      <w:r>
        <w:fldChar w:fldCharType="separate"/>
      </w:r>
      <w:r>
        <w:rPr>
          <w:b/>
          <w:bCs/>
        </w:rPr>
        <w:t>3.2</w:t>
      </w:r>
      <w:r>
        <w:fldChar w:fldCharType="end"/>
      </w:r>
      <w:r>
        <w:rPr>
          <w:b/>
          <w:bCs/>
        </w:rPr>
        <w:t xml:space="preserve"> to </w:t>
      </w:r>
      <w:r>
        <w:fldChar w:fldCharType="begin"/>
      </w:r>
      <w:r>
        <w:rPr>
          <w:b/>
          <w:bCs/>
        </w:rPr>
        <w:instrText xml:space="preserve"> REF _Ref384802299 \n \h </w:instrText>
      </w:r>
      <w:r>
        <w:fldChar w:fldCharType="separate"/>
      </w:r>
      <w:r>
        <w:rPr>
          <w:b/>
          <w:bCs/>
        </w:rPr>
        <w:t>3.7</w:t>
      </w:r>
      <w:r>
        <w:fldChar w:fldCharType="end"/>
      </w:r>
      <w:r>
        <w:t xml:space="preserve"> should be used only where the on-account turnover rent payments will be based on the Tenant’s actual turnover for the on-account period.</w:t>
      </w:r>
    </w:p>
  </w:footnote>
  <w:footnote w:id="151">
    <w:p w:rsidR="006320BF" w:rsidRDefault="0014079B">
      <w:pPr>
        <w:pStyle w:val="FootnoteText"/>
        <w:tabs>
          <w:tab w:val="clear" w:pos="850"/>
          <w:tab w:val="left" w:pos="567"/>
        </w:tabs>
      </w:pPr>
      <w:r>
        <w:rPr>
          <w:rStyle w:val="FootnoteReference"/>
        </w:rPr>
        <w:footnoteRef/>
      </w:r>
      <w:r>
        <w:t xml:space="preserve"> </w:t>
      </w:r>
      <w:r>
        <w:tab/>
        <w:t>This payment should be expressed as a percentage of the Main Rent. If the Base Rent is 80% of the Main Rent, then a</w:t>
      </w:r>
      <w:r>
        <w:t>n appropriate default payment might be 20-25% of the Main Rent.  The figure should reflect a genuine assessment of the anticipated payment had the turnover information been provided plus any costs that the Landlord might reasonably incur in enforcing the o</w:t>
      </w:r>
      <w:r>
        <w:t>bligation to deliver the turnover information.</w:t>
      </w:r>
    </w:p>
  </w:footnote>
  <w:footnote w:id="152">
    <w:p w:rsidR="006320BF" w:rsidRDefault="0014079B">
      <w:pPr>
        <w:pStyle w:val="FootnoteText"/>
        <w:tabs>
          <w:tab w:val="clear" w:pos="850"/>
          <w:tab w:val="left" w:pos="567"/>
        </w:tabs>
      </w:pPr>
      <w:r>
        <w:rPr>
          <w:rStyle w:val="FootnoteReference"/>
        </w:rPr>
        <w:footnoteRef/>
      </w:r>
      <w:r>
        <w:t xml:space="preserve"> </w:t>
      </w:r>
      <w:r>
        <w:tab/>
        <w:t>This clause is needed where Base Rent is linked to the underlying Main Rent.  It implements a similar regime to the usual uplift of Main Rent on review.</w:t>
      </w:r>
    </w:p>
  </w:footnote>
  <w:footnote w:id="153">
    <w:p w:rsidR="006320BF" w:rsidRDefault="0014079B">
      <w:pPr>
        <w:pStyle w:val="FootnoteText"/>
        <w:tabs>
          <w:tab w:val="clear" w:pos="850"/>
          <w:tab w:val="left" w:pos="567"/>
        </w:tabs>
      </w:pPr>
      <w:r>
        <w:rPr>
          <w:rStyle w:val="FootnoteReference"/>
        </w:rPr>
        <w:footnoteRef/>
      </w:r>
      <w:r>
        <w:t xml:space="preserve"> </w:t>
      </w:r>
      <w:r>
        <w:tab/>
        <w:t>Include this wording where the licence fee or rent</w:t>
      </w:r>
      <w:r>
        <w:t xml:space="preserve"> paid by any concessionaire, undertenant or licensee will be taken into account when calculating the Tenant’s turnover.  The alternative approach (see </w:t>
      </w:r>
      <w:r>
        <w:rPr>
          <w:b/>
          <w:bCs/>
        </w:rPr>
        <w:t xml:space="preserve">paragraph </w:t>
      </w:r>
      <w:r>
        <w:fldChar w:fldCharType="begin"/>
      </w:r>
      <w:r>
        <w:rPr>
          <w:b/>
          <w:bCs/>
        </w:rPr>
        <w:instrText xml:space="preserve"> REF _Ref384802368 \n \h </w:instrText>
      </w:r>
      <w:r>
        <w:fldChar w:fldCharType="separate"/>
      </w:r>
      <w:r>
        <w:rPr>
          <w:b/>
          <w:bCs/>
        </w:rPr>
        <w:t>7.5</w:t>
      </w:r>
      <w:r>
        <w:fldChar w:fldCharType="end"/>
      </w:r>
      <w:r>
        <w:t>) is to require the concessionaire’s, undertenant’s or licensee’s turnover to be taken into account when calculating the Tenant’s turnover.</w:t>
      </w:r>
    </w:p>
  </w:footnote>
  <w:footnote w:id="154">
    <w:p w:rsidR="006320BF" w:rsidRDefault="0014079B">
      <w:pPr>
        <w:pStyle w:val="FootnoteText"/>
        <w:tabs>
          <w:tab w:val="clear" w:pos="850"/>
          <w:tab w:val="left" w:pos="567"/>
        </w:tabs>
      </w:pPr>
      <w:r>
        <w:rPr>
          <w:rStyle w:val="FootnoteReference"/>
        </w:rPr>
        <w:footnoteRef/>
      </w:r>
      <w:r>
        <w:t xml:space="preserve"> </w:t>
      </w:r>
      <w:r>
        <w:tab/>
        <w:t xml:space="preserve">See footnote </w:t>
      </w:r>
      <w:r>
        <w:fldChar w:fldCharType="begin"/>
      </w:r>
      <w:r>
        <w:instrText xml:space="preserve"> NOTEREF _Ref368297857 \h </w:instrText>
      </w:r>
      <w:r>
        <w:fldChar w:fldCharType="separate"/>
      </w:r>
      <w:r>
        <w:t>153</w:t>
      </w:r>
      <w:r>
        <w:fldChar w:fldCharType="end"/>
      </w:r>
      <w:r>
        <w:t>.</w:t>
      </w:r>
    </w:p>
  </w:footnote>
  <w:footnote w:id="155">
    <w:p w:rsidR="006320BF" w:rsidRDefault="0014079B">
      <w:pPr>
        <w:pStyle w:val="FootnoteText"/>
        <w:tabs>
          <w:tab w:val="clear" w:pos="850"/>
          <w:tab w:val="left" w:pos="567"/>
        </w:tabs>
      </w:pPr>
      <w:r>
        <w:rPr>
          <w:rStyle w:val="FootnoteReference"/>
        </w:rPr>
        <w:footnoteRef/>
      </w:r>
      <w:r>
        <w:t xml:space="preserve"> </w:t>
      </w:r>
      <w:r>
        <w:tab/>
        <w:t xml:space="preserve">Consider whether the Tenant should under an obligation to trade.  Note that under </w:t>
      </w:r>
      <w:r>
        <w:rPr>
          <w:b/>
          <w:bCs/>
        </w:rPr>
        <w:t xml:space="preserve">paragraph </w:t>
      </w:r>
      <w:r>
        <w:rPr>
          <w:b/>
          <w:bCs/>
        </w:rPr>
        <w:fldChar w:fldCharType="begin"/>
      </w:r>
      <w:r>
        <w:rPr>
          <w:b/>
          <w:bCs/>
        </w:rPr>
        <w:instrText xml:space="preserve"> REF _Ref368299245 \n \h </w:instrText>
      </w:r>
      <w:r>
        <w:rPr>
          <w:b/>
          <w:bCs/>
        </w:rPr>
      </w:r>
      <w:r>
        <w:rPr>
          <w:b/>
          <w:bCs/>
        </w:rPr>
        <w:fldChar w:fldCharType="separate"/>
      </w:r>
      <w:r>
        <w:rPr>
          <w:b/>
          <w:bCs/>
        </w:rPr>
        <w:t>11</w:t>
      </w:r>
      <w:r>
        <w:rPr>
          <w:b/>
          <w:bCs/>
        </w:rPr>
        <w:fldChar w:fldCharType="end"/>
      </w:r>
      <w:r>
        <w:t>, if the Tenant does not trade from the Premises, the Landlord has t</w:t>
      </w:r>
      <w:r>
        <w:t>he option of ending the turnover rent provisions and requiring the Tenant to pay the full Main Rent.</w:t>
      </w:r>
    </w:p>
  </w:footnote>
  <w:footnote w:id="156">
    <w:p w:rsidR="006320BF" w:rsidRDefault="0014079B">
      <w:pPr>
        <w:pStyle w:val="FootnoteText"/>
        <w:tabs>
          <w:tab w:val="clear" w:pos="850"/>
          <w:tab w:val="left" w:pos="567"/>
        </w:tabs>
      </w:pPr>
      <w:r>
        <w:rPr>
          <w:rStyle w:val="FootnoteReference"/>
        </w:rPr>
        <w:footnoteRef/>
      </w:r>
      <w:r>
        <w:t xml:space="preserve"> </w:t>
      </w:r>
      <w:r>
        <w:tab/>
        <w:t>Because of the way in which the 1995 Act operates, the Landlord may have difficulty in recovering the final payment of Turnover Rent following an assign</w:t>
      </w:r>
      <w:r>
        <w:t>ment of the Lease, as the final amount due will not be calculated until after the assignment has taken place.  By this time, the Tenant will not be bound by the Tenant’s covenants and this will make pursuing the Tenant for the payment difficult.  The solut</w:t>
      </w:r>
      <w:r>
        <w:t>ion is to include a condition of assignment that the Tenant pays to the Landlord a proper and reasonable sum on account of the Tenant’s final turnover rent liability before the assignment is completed.</w:t>
      </w:r>
    </w:p>
  </w:footnote>
  <w:footnote w:id="157">
    <w:p w:rsidR="006320BF" w:rsidRDefault="0014079B">
      <w:pPr>
        <w:pStyle w:val="FootnoteText"/>
        <w:tabs>
          <w:tab w:val="clear" w:pos="850"/>
          <w:tab w:val="left" w:pos="567"/>
        </w:tabs>
      </w:pPr>
      <w:r>
        <w:rPr>
          <w:rStyle w:val="FootnoteReference"/>
        </w:rPr>
        <w:footnoteRef/>
      </w:r>
      <w:r>
        <w:t xml:space="preserve"> </w:t>
      </w:r>
      <w:r>
        <w:tab/>
        <w:t xml:space="preserve">The words in square brackets will be required only </w:t>
      </w:r>
      <w:r>
        <w:t>where the Tenant has to specify the Open Market Value of the Premises in the Offer Notice and the Landlord will have the right to require an expert to decide the Open Market Value if there is a dispute.</w:t>
      </w:r>
    </w:p>
  </w:footnote>
  <w:footnote w:id="158">
    <w:p w:rsidR="006320BF" w:rsidRDefault="0014079B">
      <w:pPr>
        <w:pStyle w:val="FootnoteText"/>
        <w:tabs>
          <w:tab w:val="clear" w:pos="850"/>
          <w:tab w:val="left" w:pos="567"/>
        </w:tabs>
      </w:pPr>
      <w:r>
        <w:rPr>
          <w:rStyle w:val="FootnoteReference"/>
        </w:rPr>
        <w:footnoteRef/>
      </w:r>
      <w:r>
        <w:t xml:space="preserve"> </w:t>
      </w:r>
      <w:r>
        <w:tab/>
        <w:t>Consider whether underlettings of part will trigge</w:t>
      </w:r>
      <w:r>
        <w:t>r the offer back provisions.  If the Lease does not permit underlettings of whole or part, you can delete the whole of (b).</w:t>
      </w:r>
    </w:p>
  </w:footnote>
  <w:footnote w:id="159">
    <w:p w:rsidR="006320BF" w:rsidRDefault="0014079B">
      <w:pPr>
        <w:pStyle w:val="FootnoteText"/>
        <w:tabs>
          <w:tab w:val="clear" w:pos="850"/>
          <w:tab w:val="left" w:pos="567"/>
        </w:tabs>
      </w:pPr>
      <w:r>
        <w:rPr>
          <w:rStyle w:val="FootnoteReference"/>
        </w:rPr>
        <w:footnoteRef/>
      </w:r>
      <w:r>
        <w:t xml:space="preserve"> </w:t>
      </w:r>
      <w:r>
        <w:tab/>
        <w:t>This definition is required only where the Tenant has to offer to surrender the Premises at their Open Market Value and the Landl</w:t>
      </w:r>
      <w:r>
        <w:t>ord has the right to require that value to be decided by an expert if there is a dispute about that value.</w:t>
      </w:r>
    </w:p>
  </w:footnote>
  <w:footnote w:id="160">
    <w:p w:rsidR="006320BF" w:rsidRDefault="0014079B">
      <w:pPr>
        <w:pStyle w:val="FootnoteText"/>
        <w:tabs>
          <w:tab w:val="clear" w:pos="850"/>
          <w:tab w:val="left" w:pos="567"/>
        </w:tabs>
      </w:pPr>
      <w:r>
        <w:rPr>
          <w:rStyle w:val="FootnoteReference"/>
        </w:rPr>
        <w:footnoteRef/>
      </w:r>
      <w:r>
        <w:t xml:space="preserve"> </w:t>
      </w:r>
      <w:r>
        <w:tab/>
        <w:t>This definition is required only where the Tenant has to offer to surrender the Premises to the Landlord at their Open Market Value.</w:t>
      </w:r>
    </w:p>
  </w:footnote>
  <w:footnote w:id="161">
    <w:p w:rsidR="006320BF" w:rsidRDefault="0014079B">
      <w:pPr>
        <w:pStyle w:val="FootnoteText"/>
        <w:tabs>
          <w:tab w:val="clear" w:pos="850"/>
          <w:tab w:val="left" w:pos="567"/>
        </w:tabs>
      </w:pPr>
      <w:r>
        <w:rPr>
          <w:rStyle w:val="FootnoteReference"/>
        </w:rPr>
        <w:footnoteRef/>
      </w:r>
      <w:r>
        <w:t xml:space="preserve"> </w:t>
      </w:r>
      <w:r>
        <w:tab/>
      </w:r>
      <w:r>
        <w:rPr>
          <w:b/>
          <w:bCs/>
        </w:rPr>
        <w:t xml:space="preserve">Paragraph </w:t>
      </w:r>
      <w:r>
        <w:rPr>
          <w:b/>
          <w:bCs/>
        </w:rPr>
        <w:fldChar w:fldCharType="begin"/>
      </w:r>
      <w:r>
        <w:rPr>
          <w:b/>
          <w:bCs/>
        </w:rPr>
        <w:instrText xml:space="preserve"> REF _Ref499018718 \n \h </w:instrText>
      </w:r>
      <w:r>
        <w:rPr>
          <w:b/>
          <w:bCs/>
        </w:rPr>
      </w:r>
      <w:r>
        <w:rPr>
          <w:b/>
          <w:bCs/>
        </w:rPr>
        <w:fldChar w:fldCharType="separate"/>
      </w:r>
      <w:r>
        <w:rPr>
          <w:b/>
          <w:bCs/>
        </w:rPr>
        <w:t>(c)</w:t>
      </w:r>
      <w:r>
        <w:rPr>
          <w:b/>
          <w:bCs/>
        </w:rPr>
        <w:fldChar w:fldCharType="end"/>
      </w:r>
      <w:r>
        <w:t xml:space="preserve"> will not be required if the Tenant must offer to surrender the Premises before agreeing terms with a proposed assignee.</w:t>
      </w:r>
    </w:p>
  </w:footnote>
  <w:footnote w:id="162">
    <w:p w:rsidR="006320BF" w:rsidRDefault="0014079B">
      <w:pPr>
        <w:pStyle w:val="FootnoteText"/>
        <w:tabs>
          <w:tab w:val="clear" w:pos="850"/>
          <w:tab w:val="left" w:pos="567"/>
        </w:tabs>
      </w:pPr>
      <w:r>
        <w:rPr>
          <w:rStyle w:val="FootnoteReference"/>
        </w:rPr>
        <w:footnoteRef/>
      </w:r>
      <w:r>
        <w:t xml:space="preserve"> </w:t>
      </w:r>
      <w:r>
        <w:tab/>
      </w:r>
      <w:r>
        <w:rPr>
          <w:b/>
        </w:rPr>
        <w:t xml:space="preserve">Paragraph </w:t>
      </w:r>
      <w:r>
        <w:rPr>
          <w:b/>
        </w:rPr>
        <w:fldChar w:fldCharType="begin"/>
      </w:r>
      <w:r>
        <w:rPr>
          <w:b/>
        </w:rPr>
        <w:instrText xml:space="preserve"> REF _Ref499018700 \n \h  </w:instrText>
      </w:r>
      <w:r>
        <w:rPr>
          <w:b/>
        </w:rPr>
        <w:instrText xml:space="preserve">\* MERGEFORMAT </w:instrText>
      </w:r>
      <w:r>
        <w:rPr>
          <w:b/>
        </w:rPr>
      </w:r>
      <w:r>
        <w:rPr>
          <w:b/>
        </w:rPr>
        <w:fldChar w:fldCharType="separate"/>
      </w:r>
      <w:r>
        <w:rPr>
          <w:b/>
        </w:rPr>
        <w:t>(d)</w:t>
      </w:r>
      <w:r>
        <w:rPr>
          <w:b/>
        </w:rPr>
        <w:fldChar w:fldCharType="end"/>
      </w:r>
      <w:r>
        <w:t xml:space="preserve"> will be required only where the grant of an underlease will trigger the offer to surrender the Premises </w:t>
      </w:r>
      <w:r>
        <w:rPr>
          <w:b/>
          <w:bCs/>
        </w:rPr>
        <w:t>and</w:t>
      </w:r>
      <w:r>
        <w:t xml:space="preserve"> the Tenant must have agreed heads of terms with a proposed un</w:t>
      </w:r>
      <w:r>
        <w:t>dertenant before making the offer to surrender the Premises to the Landlord.</w:t>
      </w:r>
    </w:p>
  </w:footnote>
  <w:footnote w:id="163">
    <w:p w:rsidR="006320BF" w:rsidRDefault="0014079B">
      <w:pPr>
        <w:pStyle w:val="FootnoteText"/>
        <w:tabs>
          <w:tab w:val="clear" w:pos="850"/>
          <w:tab w:val="left" w:pos="567"/>
        </w:tabs>
      </w:pPr>
      <w:r>
        <w:rPr>
          <w:rStyle w:val="FootnoteReference"/>
        </w:rPr>
        <w:footnoteRef/>
      </w:r>
      <w:r>
        <w:t xml:space="preserve"> </w:t>
      </w:r>
      <w:r>
        <w:tab/>
        <w:t>These words should be included only where the Tenant must have agreed heads of terms for an assignment or underletting before offering to surrender the Premises to the Landlord</w:t>
      </w:r>
      <w:r>
        <w:t>.</w:t>
      </w:r>
    </w:p>
  </w:footnote>
  <w:footnote w:id="164">
    <w:p w:rsidR="006320BF" w:rsidRDefault="0014079B">
      <w:pPr>
        <w:pStyle w:val="FootnoteText"/>
        <w:tabs>
          <w:tab w:val="clear" w:pos="850"/>
          <w:tab w:val="left" w:pos="567"/>
        </w:tabs>
      </w:pPr>
      <w:r>
        <w:rPr>
          <w:rStyle w:val="FootnoteReference"/>
        </w:rPr>
        <w:footnoteRef/>
      </w:r>
      <w:r>
        <w:t xml:space="preserve"> </w:t>
      </w:r>
      <w:r>
        <w:tab/>
        <w:t>These words should be included only where the Tenant must make an offer to surrender the Lease before marketing the Premises in the open market.</w:t>
      </w:r>
    </w:p>
  </w:footnote>
  <w:footnote w:id="165">
    <w:p w:rsidR="006320BF" w:rsidRDefault="0014079B">
      <w:pPr>
        <w:pStyle w:val="FootnoteText"/>
        <w:tabs>
          <w:tab w:val="clear" w:pos="850"/>
          <w:tab w:val="left" w:pos="567"/>
        </w:tabs>
      </w:pPr>
      <w:r>
        <w:rPr>
          <w:rStyle w:val="FootnoteReference"/>
        </w:rPr>
        <w:footnoteRef/>
      </w:r>
      <w:r>
        <w:t xml:space="preserve"> </w:t>
      </w:r>
      <w:r>
        <w:tab/>
      </w:r>
      <w:r>
        <w:rPr>
          <w:b/>
          <w:bCs/>
        </w:rPr>
        <w:t xml:space="preserve">Paragraphs </w:t>
      </w:r>
      <w:r>
        <w:fldChar w:fldCharType="begin"/>
      </w:r>
      <w:r>
        <w:rPr>
          <w:b/>
          <w:bCs/>
        </w:rPr>
        <w:instrText xml:space="preserve"> REF _Ref380483384 \n \h </w:instrText>
      </w:r>
      <w:r>
        <w:fldChar w:fldCharType="separate"/>
      </w:r>
      <w:r>
        <w:rPr>
          <w:b/>
          <w:bCs/>
        </w:rPr>
        <w:t>2.5</w:t>
      </w:r>
      <w:r>
        <w:fldChar w:fldCharType="end"/>
      </w:r>
      <w:r>
        <w:rPr>
          <w:b/>
          <w:bCs/>
        </w:rPr>
        <w:t xml:space="preserve"> </w:t>
      </w:r>
      <w:r>
        <w:rPr>
          <w:b/>
        </w:rPr>
        <w:t>and</w:t>
      </w:r>
      <w:r>
        <w:rPr>
          <w:b/>
          <w:bCs/>
        </w:rPr>
        <w:t xml:space="preserve"> </w:t>
      </w:r>
      <w:r>
        <w:fldChar w:fldCharType="begin"/>
      </w:r>
      <w:r>
        <w:rPr>
          <w:b/>
          <w:bCs/>
        </w:rPr>
        <w:instrText xml:space="preserve"> REF _Ref499017128 \n \h </w:instrText>
      </w:r>
      <w:r>
        <w:fldChar w:fldCharType="separate"/>
      </w:r>
      <w:r>
        <w:rPr>
          <w:b/>
          <w:bCs/>
        </w:rPr>
        <w:t>2.6</w:t>
      </w:r>
      <w:r>
        <w:fldChar w:fldCharType="end"/>
      </w:r>
      <w:r>
        <w:t xml:space="preserve"> will be required only where the Tenant has to offer to surrender the Premises at their Open</w:t>
      </w:r>
      <w:r>
        <w:t xml:space="preserve"> Market Value and the Landlord can require that value to be decided by an Independent Expert.</w:t>
      </w:r>
    </w:p>
  </w:footnote>
  <w:footnote w:id="166">
    <w:p w:rsidR="006320BF" w:rsidRDefault="0014079B">
      <w:pPr>
        <w:pStyle w:val="FootnoteText"/>
        <w:tabs>
          <w:tab w:val="clear" w:pos="850"/>
          <w:tab w:val="left" w:pos="567"/>
        </w:tabs>
      </w:pPr>
      <w:r>
        <w:rPr>
          <w:rStyle w:val="FootnoteReference"/>
        </w:rPr>
        <w:footnoteRef/>
      </w:r>
      <w:r>
        <w:tab/>
        <w:t>Use this wording where title to the Premises is registered and insert the date of the office copy entries deduced to the Landlord as part of the Tenant’s title.</w:t>
      </w:r>
    </w:p>
  </w:footnote>
  <w:footnote w:id="167">
    <w:p w:rsidR="006320BF" w:rsidRDefault="0014079B">
      <w:pPr>
        <w:pStyle w:val="FootnoteText"/>
        <w:tabs>
          <w:tab w:val="clear" w:pos="850"/>
          <w:tab w:val="left" w:pos="567"/>
        </w:tabs>
      </w:pPr>
      <w:r>
        <w:rPr>
          <w:rStyle w:val="FootnoteReference"/>
        </w:rPr>
        <w:footnoteRef/>
      </w:r>
      <w:r>
        <w:tab/>
        <w:t>Use this wording where title to the Premises is unregistered.</w:t>
      </w:r>
    </w:p>
  </w:footnote>
  <w:footnote w:id="168">
    <w:p w:rsidR="006320BF" w:rsidRDefault="0014079B">
      <w:pPr>
        <w:pStyle w:val="FootnoteText"/>
      </w:pPr>
      <w:r>
        <w:rPr>
          <w:rStyle w:val="FootnoteReference"/>
        </w:rPr>
        <w:footnoteRef/>
      </w:r>
      <w:r>
        <w:t xml:space="preserve"> </w:t>
      </w:r>
      <w:r>
        <w:tab/>
        <w:t>For use where the offer-back is to be made before terms are agreed for an assignment.</w:t>
      </w:r>
    </w:p>
  </w:footnote>
  <w:footnote w:id="169">
    <w:p w:rsidR="006320BF" w:rsidRDefault="0014079B">
      <w:pPr>
        <w:pStyle w:val="FootnoteText"/>
      </w:pPr>
      <w:r>
        <w:rPr>
          <w:rStyle w:val="FootnoteReference"/>
        </w:rPr>
        <w:footnoteRef/>
      </w:r>
      <w:r>
        <w:t xml:space="preserve"> </w:t>
      </w:r>
      <w:r>
        <w:tab/>
        <w:t xml:space="preserve">For use where the offer-back is to be made after terms have been agreed for an </w:t>
      </w:r>
      <w:r>
        <w:t>assignment.</w:t>
      </w:r>
    </w:p>
  </w:footnote>
  <w:footnote w:id="170">
    <w:p w:rsidR="006320BF" w:rsidRDefault="0014079B">
      <w:pPr>
        <w:pStyle w:val="FootnoteText"/>
      </w:pPr>
      <w:r>
        <w:rPr>
          <w:rStyle w:val="FootnoteReference"/>
        </w:rPr>
        <w:footnoteRef/>
      </w:r>
      <w:r>
        <w:t xml:space="preserve"> </w:t>
      </w:r>
      <w:r>
        <w:tab/>
        <w:t>For use where the offer-back is to be made after terms have been agreed for an underletting.</w:t>
      </w:r>
    </w:p>
  </w:footnote>
  <w:footnote w:id="171">
    <w:p w:rsidR="006320BF" w:rsidRDefault="0014079B">
      <w:pPr>
        <w:pStyle w:val="FootnoteText"/>
      </w:pPr>
      <w:r>
        <w:rPr>
          <w:rStyle w:val="FootnoteReference"/>
        </w:rPr>
        <w:footnoteRef/>
      </w:r>
      <w:r>
        <w:t xml:space="preserve"> </w:t>
      </w:r>
      <w:r>
        <w:tab/>
        <w:t>For use where the offer-back is to be made after terms have been agreed for an underletting.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6320B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6320BF">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6320BF" w:rsidRDefault="006320B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multilevel"/>
    <w:tmpl w:val="112AD5AE"/>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51E0510A"/>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E3920D76"/>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7644820A"/>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9E743E5E"/>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EF52C522"/>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64E298B0"/>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1A9C416C"/>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CA1E99D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1DD4CB40"/>
    <w:lvl w:ilvl="0">
      <w:start w:val="1"/>
      <w:numFmt w:val="bullet"/>
      <w:pStyle w:val="ListBullet"/>
      <w:lvlText w:val=""/>
      <w:lvlJc w:val="left"/>
      <w:pPr>
        <w:tabs>
          <w:tab w:val="num" w:pos="360"/>
        </w:tabs>
        <w:ind w:left="360" w:hanging="360"/>
      </w:pPr>
    </w:lvl>
  </w:abstractNum>
  <w:abstractNum w:abstractNumId="10" w15:restartNumberingAfterBreak="0">
    <w:nsid w:val="05345A4C"/>
    <w:multiLevelType w:val="hybridMultilevel"/>
    <w:tmpl w:val="124ADD36"/>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1" w15:restartNumberingAfterBreak="0">
    <w:nsid w:val="41146986"/>
    <w:multiLevelType w:val="hybridMultilevel"/>
    <w:tmpl w:val="6A3E6E66"/>
    <w:lvl w:ilvl="0" w:tplc="6BEC9596">
      <w:start w:val="1"/>
      <w:numFmt w:val="none"/>
      <w:lvlRestart w:val="0"/>
      <w:suff w:val="nothing"/>
      <w:lvlText w:val=""/>
      <w:lvlJc w:val="left"/>
      <w:pPr>
        <w:tabs>
          <w:tab w:val="num" w:pos="0"/>
        </w:tabs>
        <w:ind w:left="0" w:firstLine="0"/>
      </w:pPr>
    </w:lvl>
    <w:lvl w:ilvl="1" w:tplc="6B5AEAD4" w:tentative="1">
      <w:start w:val="1"/>
      <w:numFmt w:val="none"/>
      <w:lvlRestart w:val="0"/>
      <w:suff w:val="nothing"/>
      <w:lvlText w:val=""/>
      <w:lvlJc w:val="left"/>
      <w:pPr>
        <w:tabs>
          <w:tab w:val="num" w:pos="0"/>
        </w:tabs>
        <w:ind w:left="0" w:firstLine="0"/>
      </w:pPr>
    </w:lvl>
    <w:lvl w:ilvl="2" w:tplc="97F04FD4" w:tentative="1">
      <w:start w:val="1"/>
      <w:numFmt w:val="none"/>
      <w:lvlRestart w:val="0"/>
      <w:suff w:val="nothing"/>
      <w:lvlText w:val=""/>
      <w:lvlJc w:val="left"/>
      <w:pPr>
        <w:tabs>
          <w:tab w:val="num" w:pos="0"/>
        </w:tabs>
        <w:ind w:left="0" w:firstLine="0"/>
      </w:pPr>
    </w:lvl>
    <w:lvl w:ilvl="3" w:tplc="A7226164" w:tentative="1">
      <w:start w:val="1"/>
      <w:numFmt w:val="none"/>
      <w:lvlRestart w:val="0"/>
      <w:suff w:val="nothing"/>
      <w:lvlText w:val=""/>
      <w:lvlJc w:val="left"/>
      <w:pPr>
        <w:tabs>
          <w:tab w:val="num" w:pos="0"/>
        </w:tabs>
        <w:ind w:left="0" w:firstLine="0"/>
      </w:pPr>
    </w:lvl>
    <w:lvl w:ilvl="4" w:tplc="16AAE5BE" w:tentative="1">
      <w:start w:val="1"/>
      <w:numFmt w:val="none"/>
      <w:lvlRestart w:val="0"/>
      <w:suff w:val="nothing"/>
      <w:lvlText w:val=""/>
      <w:lvlJc w:val="left"/>
      <w:pPr>
        <w:tabs>
          <w:tab w:val="num" w:pos="0"/>
        </w:tabs>
        <w:ind w:left="0" w:firstLine="0"/>
      </w:pPr>
    </w:lvl>
    <w:lvl w:ilvl="5" w:tplc="6FC40FE8" w:tentative="1">
      <w:start w:val="1"/>
      <w:numFmt w:val="none"/>
      <w:lvlRestart w:val="0"/>
      <w:suff w:val="nothing"/>
      <w:lvlText w:val=""/>
      <w:lvlJc w:val="left"/>
      <w:pPr>
        <w:tabs>
          <w:tab w:val="num" w:pos="0"/>
        </w:tabs>
        <w:ind w:left="0" w:firstLine="0"/>
      </w:pPr>
    </w:lvl>
    <w:lvl w:ilvl="6" w:tplc="30AE0388" w:tentative="1">
      <w:start w:val="1"/>
      <w:numFmt w:val="none"/>
      <w:lvlRestart w:val="0"/>
      <w:suff w:val="nothing"/>
      <w:lvlText w:val=""/>
      <w:lvlJc w:val="left"/>
      <w:pPr>
        <w:tabs>
          <w:tab w:val="num" w:pos="0"/>
        </w:tabs>
        <w:ind w:left="0" w:firstLine="0"/>
      </w:pPr>
    </w:lvl>
    <w:lvl w:ilvl="7" w:tplc="E5EA01BC" w:tentative="1">
      <w:start w:val="1"/>
      <w:numFmt w:val="none"/>
      <w:lvlRestart w:val="0"/>
      <w:suff w:val="nothing"/>
      <w:lvlText w:val=""/>
      <w:lvlJc w:val="left"/>
      <w:pPr>
        <w:tabs>
          <w:tab w:val="num" w:pos="0"/>
        </w:tabs>
        <w:ind w:left="0" w:firstLine="0"/>
      </w:pPr>
    </w:lvl>
    <w:lvl w:ilvl="8" w:tplc="D09A27BE" w:tentative="1">
      <w:start w:val="1"/>
      <w:numFmt w:val="none"/>
      <w:lvlRestart w:val="0"/>
      <w:suff w:val="nothing"/>
      <w:lvlText w:val=""/>
      <w:lvlJc w:val="left"/>
      <w:pPr>
        <w:tabs>
          <w:tab w:val="num" w:pos="0"/>
        </w:tabs>
        <w:ind w:left="0" w:firstLine="0"/>
      </w:pPr>
    </w:lvl>
  </w:abstractNum>
  <w:abstractNum w:abstractNumId="12" w15:restartNumberingAfterBreak="0">
    <w:nsid w:val="5CE223E6"/>
    <w:multiLevelType w:val="hybridMultilevel"/>
    <w:tmpl w:val="FBB62D86"/>
    <w:lvl w:ilvl="0" w:tplc="2EDE7F98">
      <w:start w:val="1"/>
      <w:numFmt w:val="none"/>
      <w:lvlRestart w:val="0"/>
      <w:suff w:val="nothing"/>
      <w:lvlText w:val=""/>
      <w:lvlJc w:val="left"/>
      <w:pPr>
        <w:tabs>
          <w:tab w:val="num" w:pos="0"/>
        </w:tabs>
        <w:ind w:left="0" w:firstLine="0"/>
      </w:pPr>
    </w:lvl>
    <w:lvl w:ilvl="1" w:tplc="C762A286" w:tentative="1">
      <w:start w:val="1"/>
      <w:numFmt w:val="none"/>
      <w:lvlRestart w:val="0"/>
      <w:suff w:val="nothing"/>
      <w:lvlText w:val=""/>
      <w:lvlJc w:val="left"/>
      <w:pPr>
        <w:tabs>
          <w:tab w:val="num" w:pos="0"/>
        </w:tabs>
        <w:ind w:left="0" w:firstLine="0"/>
      </w:pPr>
    </w:lvl>
    <w:lvl w:ilvl="2" w:tplc="AD44AABE" w:tentative="1">
      <w:start w:val="1"/>
      <w:numFmt w:val="none"/>
      <w:lvlRestart w:val="0"/>
      <w:suff w:val="nothing"/>
      <w:lvlText w:val=""/>
      <w:lvlJc w:val="left"/>
      <w:pPr>
        <w:tabs>
          <w:tab w:val="num" w:pos="0"/>
        </w:tabs>
        <w:ind w:left="0" w:firstLine="0"/>
      </w:pPr>
    </w:lvl>
    <w:lvl w:ilvl="3" w:tplc="5E926364" w:tentative="1">
      <w:start w:val="1"/>
      <w:numFmt w:val="none"/>
      <w:lvlRestart w:val="0"/>
      <w:suff w:val="nothing"/>
      <w:lvlText w:val=""/>
      <w:lvlJc w:val="left"/>
      <w:pPr>
        <w:tabs>
          <w:tab w:val="num" w:pos="0"/>
        </w:tabs>
        <w:ind w:left="0" w:firstLine="0"/>
      </w:pPr>
    </w:lvl>
    <w:lvl w:ilvl="4" w:tplc="0456B4A8" w:tentative="1">
      <w:start w:val="1"/>
      <w:numFmt w:val="none"/>
      <w:lvlRestart w:val="0"/>
      <w:suff w:val="nothing"/>
      <w:lvlText w:val=""/>
      <w:lvlJc w:val="left"/>
      <w:pPr>
        <w:tabs>
          <w:tab w:val="num" w:pos="0"/>
        </w:tabs>
        <w:ind w:left="0" w:firstLine="0"/>
      </w:pPr>
    </w:lvl>
    <w:lvl w:ilvl="5" w:tplc="EFE48A16" w:tentative="1">
      <w:start w:val="1"/>
      <w:numFmt w:val="none"/>
      <w:lvlRestart w:val="0"/>
      <w:suff w:val="nothing"/>
      <w:lvlText w:val=""/>
      <w:lvlJc w:val="left"/>
      <w:pPr>
        <w:tabs>
          <w:tab w:val="num" w:pos="0"/>
        </w:tabs>
        <w:ind w:left="0" w:firstLine="0"/>
      </w:pPr>
    </w:lvl>
    <w:lvl w:ilvl="6" w:tplc="8A5C8C6C" w:tentative="1">
      <w:start w:val="1"/>
      <w:numFmt w:val="none"/>
      <w:lvlRestart w:val="0"/>
      <w:suff w:val="nothing"/>
      <w:lvlText w:val=""/>
      <w:lvlJc w:val="left"/>
      <w:pPr>
        <w:tabs>
          <w:tab w:val="num" w:pos="0"/>
        </w:tabs>
        <w:ind w:left="0" w:firstLine="0"/>
      </w:pPr>
    </w:lvl>
    <w:lvl w:ilvl="7" w:tplc="BF5CE5D8" w:tentative="1">
      <w:start w:val="1"/>
      <w:numFmt w:val="none"/>
      <w:lvlRestart w:val="0"/>
      <w:suff w:val="nothing"/>
      <w:lvlText w:val=""/>
      <w:lvlJc w:val="left"/>
      <w:pPr>
        <w:tabs>
          <w:tab w:val="num" w:pos="0"/>
        </w:tabs>
        <w:ind w:left="0" w:firstLine="0"/>
      </w:pPr>
    </w:lvl>
    <w:lvl w:ilvl="8" w:tplc="D034E658" w:tentative="1">
      <w:start w:val="1"/>
      <w:numFmt w:val="none"/>
      <w:lvlRestart w:val="0"/>
      <w:suff w:val="nothing"/>
      <w:lvlText w:val=""/>
      <w:lvlJc w:val="left"/>
      <w:pPr>
        <w:tabs>
          <w:tab w:val="num" w:pos="0"/>
        </w:tabs>
        <w:ind w:left="0" w:firstLine="0"/>
      </w:pPr>
    </w:lvl>
  </w:abstractNum>
  <w:abstractNum w:abstractNumId="13" w15:restartNumberingAfterBreak="0">
    <w:nsid w:val="77D278EF"/>
    <w:multiLevelType w:val="hybridMultilevel"/>
    <w:tmpl w:val="7400BFC2"/>
    <w:lvl w:ilvl="0" w:tplc="1994B138">
      <w:start w:val="1"/>
      <w:numFmt w:val="none"/>
      <w:lvlRestart w:val="0"/>
      <w:suff w:val="nothing"/>
      <w:lvlText w:val=""/>
      <w:lvlJc w:val="left"/>
      <w:pPr>
        <w:tabs>
          <w:tab w:val="num" w:pos="0"/>
        </w:tabs>
        <w:ind w:left="0" w:firstLine="0"/>
      </w:pPr>
    </w:lvl>
    <w:lvl w:ilvl="1" w:tplc="887EE5AE" w:tentative="1">
      <w:start w:val="1"/>
      <w:numFmt w:val="none"/>
      <w:lvlRestart w:val="0"/>
      <w:suff w:val="nothing"/>
      <w:lvlText w:val=""/>
      <w:lvlJc w:val="left"/>
      <w:pPr>
        <w:tabs>
          <w:tab w:val="num" w:pos="0"/>
        </w:tabs>
        <w:ind w:left="0" w:firstLine="0"/>
      </w:pPr>
    </w:lvl>
    <w:lvl w:ilvl="2" w:tplc="11DC933A" w:tentative="1">
      <w:start w:val="1"/>
      <w:numFmt w:val="none"/>
      <w:lvlRestart w:val="0"/>
      <w:suff w:val="nothing"/>
      <w:lvlText w:val=""/>
      <w:lvlJc w:val="left"/>
      <w:pPr>
        <w:tabs>
          <w:tab w:val="num" w:pos="0"/>
        </w:tabs>
        <w:ind w:left="0" w:firstLine="0"/>
      </w:pPr>
    </w:lvl>
    <w:lvl w:ilvl="3" w:tplc="BFEA2D1E" w:tentative="1">
      <w:start w:val="1"/>
      <w:numFmt w:val="none"/>
      <w:lvlRestart w:val="0"/>
      <w:suff w:val="nothing"/>
      <w:lvlText w:val=""/>
      <w:lvlJc w:val="left"/>
      <w:pPr>
        <w:tabs>
          <w:tab w:val="num" w:pos="0"/>
        </w:tabs>
        <w:ind w:left="0" w:firstLine="0"/>
      </w:pPr>
    </w:lvl>
    <w:lvl w:ilvl="4" w:tplc="2D7EAA5A" w:tentative="1">
      <w:start w:val="1"/>
      <w:numFmt w:val="none"/>
      <w:lvlRestart w:val="0"/>
      <w:suff w:val="nothing"/>
      <w:lvlText w:val=""/>
      <w:lvlJc w:val="left"/>
      <w:pPr>
        <w:tabs>
          <w:tab w:val="num" w:pos="0"/>
        </w:tabs>
        <w:ind w:left="0" w:firstLine="0"/>
      </w:pPr>
    </w:lvl>
    <w:lvl w:ilvl="5" w:tplc="CFB4A176" w:tentative="1">
      <w:start w:val="1"/>
      <w:numFmt w:val="none"/>
      <w:lvlRestart w:val="0"/>
      <w:suff w:val="nothing"/>
      <w:lvlText w:val=""/>
      <w:lvlJc w:val="left"/>
      <w:pPr>
        <w:tabs>
          <w:tab w:val="num" w:pos="0"/>
        </w:tabs>
        <w:ind w:left="0" w:firstLine="0"/>
      </w:pPr>
    </w:lvl>
    <w:lvl w:ilvl="6" w:tplc="5B4A822E" w:tentative="1">
      <w:start w:val="1"/>
      <w:numFmt w:val="none"/>
      <w:lvlRestart w:val="0"/>
      <w:suff w:val="nothing"/>
      <w:lvlText w:val=""/>
      <w:lvlJc w:val="left"/>
      <w:pPr>
        <w:tabs>
          <w:tab w:val="num" w:pos="0"/>
        </w:tabs>
        <w:ind w:left="0" w:firstLine="0"/>
      </w:pPr>
    </w:lvl>
    <w:lvl w:ilvl="7" w:tplc="CDA602DA" w:tentative="1">
      <w:start w:val="1"/>
      <w:numFmt w:val="none"/>
      <w:lvlRestart w:val="0"/>
      <w:suff w:val="nothing"/>
      <w:lvlText w:val=""/>
      <w:lvlJc w:val="left"/>
      <w:pPr>
        <w:tabs>
          <w:tab w:val="num" w:pos="0"/>
        </w:tabs>
        <w:ind w:left="0" w:firstLine="0"/>
      </w:pPr>
    </w:lvl>
    <w:lvl w:ilvl="8" w:tplc="1F182418" w:tentative="1">
      <w:start w:val="1"/>
      <w:numFmt w:val="none"/>
      <w:lvlRestart w:val="0"/>
      <w:suff w:val="nothing"/>
      <w:lvlText w:val=""/>
      <w:lvlJc w:val="left"/>
      <w:pPr>
        <w:tabs>
          <w:tab w:val="num" w:pos="0"/>
        </w:tabs>
        <w:ind w:left="0" w:firstLine="0"/>
      </w:pPr>
    </w:lvl>
  </w:abstractNum>
  <w:num w:numId="1">
    <w:abstractNumId w:val="11"/>
  </w:num>
  <w:num w:numId="2">
    <w:abstractNumId w:val="13"/>
  </w:num>
  <w:num w:numId="3">
    <w:abstractNumId w:val="0"/>
  </w:num>
  <w:num w:numId="4">
    <w:abstractNumId w:val="2"/>
  </w:num>
  <w:num w:numId="5">
    <w:abstractNumId w:val="12"/>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1"/>
  </w:num>
  <w:num w:numId="1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abstractNumId w:val="10"/>
  </w:num>
  <w:num w:numId="6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activeWritingStyle w:appName="MSWord" w:lang="en-GB" w:vendorID="64" w:dllVersion="6" w:nlCheck="1" w:checkStyle="1"/>
  <w:activeWritingStyle w:appName="MSWord" w:lang="en-GB" w:vendorID="64" w:dllVersion="5" w:nlCheck="1" w:checkStyle="1"/>
  <w:activeWritingStyle w:appName="MSWord" w:lang="en-US" w:vendorID="64" w:dllVersion="6" w:nlCheck="1" w:checkStyle="1"/>
  <w:activeWritingStyle w:appName="MSWord" w:lang="en-GB"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TU3NjQyMra0NDQyNTVR0lEKTi0uzszPAykwqwUAyIdNPywAAAA="/>
    <w:docVar w:name="ChkLevel3" w:val="False"/>
    <w:docVar w:name="ChkSched" w:val="False"/>
    <w:docVar w:name="NextRef" w:val=" 1186"/>
  </w:docVars>
  <w:rsids>
    <w:rsidRoot w:val="006320BF"/>
    <w:rsid w:val="0014079B"/>
    <w:rsid w:val="006320BF"/>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oNotEmbedSmartTag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pPr>
      <w:tabs>
        <w:tab w:val="left" w:pos="850"/>
        <w:tab w:val="left" w:pos="1701"/>
        <w:tab w:val="left" w:pos="2551"/>
        <w:tab w:val="left" w:pos="3402"/>
        <w:tab w:val="left" w:pos="4252"/>
        <w:tab w:val="left" w:pos="5102"/>
      </w:tabs>
      <w:spacing w:after="180" w:line="264" w:lineRule="auto"/>
      <w:jc w:val="both"/>
    </w:pPr>
    <w:rPr>
      <w:rFonts w:ascii="Arial" w:hAnsi="Arial" w:cs="Arial"/>
      <w:lang w:eastAsia="en-GB"/>
    </w:rPr>
  </w:style>
  <w:style w:type="paragraph" w:styleId="Heading1">
    <w:name w:val="heading 1"/>
    <w:basedOn w:val="Normal"/>
    <w:next w:val="Heading2"/>
    <w:link w:val="Heading1Char"/>
    <w:pPr>
      <w:keepNext/>
      <w:pageBreakBefore/>
      <w:spacing w:before="240"/>
      <w:jc w:val="center"/>
      <w:outlineLvl w:val="0"/>
    </w:pPr>
    <w:rPr>
      <w:b/>
      <w:sz w:val="28"/>
    </w:rPr>
  </w:style>
  <w:style w:type="paragraph" w:styleId="Heading2">
    <w:name w:val="heading 2"/>
    <w:basedOn w:val="Normal"/>
    <w:next w:val="Heading3"/>
    <w:link w:val="Heading2Char"/>
    <w:pPr>
      <w:keepNext/>
      <w:tabs>
        <w:tab w:val="clear" w:pos="850"/>
      </w:tabs>
      <w:spacing w:before="240"/>
      <w:outlineLvl w:val="1"/>
    </w:pPr>
    <w:rPr>
      <w:b/>
    </w:rPr>
  </w:style>
  <w:style w:type="paragraph" w:styleId="Heading3">
    <w:name w:val="heading 3"/>
    <w:basedOn w:val="Normal"/>
    <w:link w:val="Heading3Char"/>
    <w:pPr>
      <w:tabs>
        <w:tab w:val="clear" w:pos="850"/>
      </w:tabs>
      <w:outlineLvl w:val="2"/>
    </w:pPr>
  </w:style>
  <w:style w:type="paragraph" w:styleId="Heading4">
    <w:name w:val="heading 4"/>
    <w:basedOn w:val="Normal"/>
    <w:link w:val="Heading4Char"/>
    <w:pPr>
      <w:tabs>
        <w:tab w:val="clear" w:pos="1701"/>
      </w:tabs>
      <w:outlineLvl w:val="3"/>
    </w:pPr>
  </w:style>
  <w:style w:type="paragraph" w:styleId="Heading5">
    <w:name w:val="heading 5"/>
    <w:basedOn w:val="Normal"/>
    <w:link w:val="Heading5Char"/>
    <w:pPr>
      <w:tabs>
        <w:tab w:val="clear" w:pos="2551"/>
      </w:tabs>
      <w:outlineLvl w:val="4"/>
    </w:pPr>
  </w:style>
  <w:style w:type="paragraph" w:styleId="Heading6">
    <w:name w:val="heading 6"/>
    <w:basedOn w:val="Normal"/>
    <w:link w:val="Heading6Char"/>
    <w:pPr>
      <w:tabs>
        <w:tab w:val="clear" w:pos="3402"/>
      </w:tabs>
      <w:outlineLvl w:val="5"/>
    </w:pPr>
  </w:style>
  <w:style w:type="paragraph" w:styleId="Heading7">
    <w:name w:val="heading 7"/>
    <w:basedOn w:val="Normal"/>
    <w:link w:val="Heading7Char"/>
    <w:pPr>
      <w:outlineLvl w:val="6"/>
    </w:pPr>
  </w:style>
  <w:style w:type="paragraph" w:styleId="Heading8">
    <w:name w:val="heading 8"/>
    <w:basedOn w:val="Normal"/>
    <w:link w:val="Heading8Char"/>
    <w:pPr>
      <w:tabs>
        <w:tab w:val="clear" w:pos="1701"/>
      </w:tabs>
      <w:outlineLvl w:val="7"/>
    </w:pPr>
  </w:style>
  <w:style w:type="paragraph" w:styleId="Heading9">
    <w:name w:val="heading 9"/>
    <w:basedOn w:val="Normal"/>
    <w:link w:val="Heading9Char"/>
    <w:pPr>
      <w:tabs>
        <w:tab w:val="clear" w:pos="2551"/>
      </w:tabs>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Pr>
      <w:rFonts w:ascii="Arial" w:hAnsi="Arial" w:cs="Arial"/>
      <w:lang w:eastAsia="en-GB"/>
    </w:rPr>
  </w:style>
  <w:style w:type="character" w:customStyle="1" w:styleId="Heading2Char">
    <w:name w:val="Heading 2 Char"/>
    <w:basedOn w:val="DefaultParagraphFont"/>
    <w:link w:val="Heading2"/>
    <w:rPr>
      <w:rFonts w:ascii="Arial" w:hAnsi="Arial" w:cs="Arial"/>
      <w:b/>
      <w:lang w:eastAsia="en-GB"/>
    </w:rPr>
  </w:style>
  <w:style w:type="character" w:customStyle="1" w:styleId="Heading1Char">
    <w:name w:val="Heading 1 Char"/>
    <w:basedOn w:val="DefaultParagraphFont"/>
    <w:link w:val="Heading1"/>
    <w:rPr>
      <w:rFonts w:ascii="Arial" w:hAnsi="Arial" w:cs="Arial"/>
      <w:b/>
      <w:sz w:val="28"/>
      <w:lang w:eastAsia="en-GB"/>
    </w:rPr>
  </w:style>
  <w:style w:type="character" w:customStyle="1" w:styleId="Heading4Char">
    <w:name w:val="Heading 4 Char"/>
    <w:basedOn w:val="DefaultParagraphFont"/>
    <w:link w:val="Heading4"/>
    <w:rPr>
      <w:rFonts w:ascii="Arial" w:hAnsi="Arial" w:cs="Arial"/>
      <w:lang w:eastAsia="en-GB"/>
    </w:rPr>
  </w:style>
  <w:style w:type="character" w:customStyle="1" w:styleId="Heading5Char">
    <w:name w:val="Heading 5 Char"/>
    <w:basedOn w:val="DefaultParagraphFont"/>
    <w:link w:val="Heading5"/>
    <w:rPr>
      <w:rFonts w:ascii="Arial" w:hAnsi="Arial" w:cs="Arial"/>
      <w:lang w:eastAsia="en-GB"/>
    </w:rPr>
  </w:style>
  <w:style w:type="character" w:customStyle="1" w:styleId="Heading6Char">
    <w:name w:val="Heading 6 Char"/>
    <w:basedOn w:val="DefaultParagraphFont"/>
    <w:link w:val="Heading6"/>
    <w:rPr>
      <w:rFonts w:ascii="Arial" w:hAnsi="Arial" w:cs="Arial"/>
      <w:lang w:eastAsia="en-GB"/>
    </w:rPr>
  </w:style>
  <w:style w:type="character" w:customStyle="1" w:styleId="Heading7Char">
    <w:name w:val="Heading 7 Char"/>
    <w:basedOn w:val="DefaultParagraphFont"/>
    <w:link w:val="Heading7"/>
    <w:rPr>
      <w:rFonts w:ascii="Arial" w:hAnsi="Arial" w:cs="Arial"/>
      <w:lang w:eastAsia="en-GB"/>
    </w:rPr>
  </w:style>
  <w:style w:type="character" w:customStyle="1" w:styleId="Heading8Char">
    <w:name w:val="Heading 8 Char"/>
    <w:basedOn w:val="DefaultParagraphFont"/>
    <w:link w:val="Heading8"/>
    <w:rPr>
      <w:rFonts w:ascii="Arial" w:hAnsi="Arial" w:cs="Arial"/>
      <w:lang w:eastAsia="en-GB"/>
    </w:rPr>
  </w:style>
  <w:style w:type="character" w:customStyle="1" w:styleId="Heading9Char">
    <w:name w:val="Heading 9 Char"/>
    <w:basedOn w:val="DefaultParagraphFont"/>
    <w:link w:val="Heading9"/>
    <w:rPr>
      <w:rFonts w:ascii="Arial" w:hAnsi="Arial" w:cs="Arial"/>
      <w:lang w:eastAsia="en-GB"/>
    </w:rPr>
  </w:style>
  <w:style w:type="paragraph" w:styleId="Header">
    <w:name w:val="header"/>
    <w:basedOn w:val="Normal"/>
    <w:link w:val="HeaderChar"/>
    <w:pPr>
      <w:spacing w:after="0" w:line="240" w:lineRule="auto"/>
    </w:pPr>
    <w:rPr>
      <w:sz w:val="16"/>
    </w:rPr>
  </w:style>
  <w:style w:type="character" w:customStyle="1" w:styleId="HeaderChar">
    <w:name w:val="Header Char"/>
    <w:basedOn w:val="DefaultParagraphFont"/>
    <w:link w:val="Header"/>
    <w:rPr>
      <w:rFonts w:ascii="Arial" w:hAnsi="Arial" w:cs="Arial"/>
      <w:sz w:val="16"/>
      <w:lang w:eastAsia="en-GB"/>
    </w:rPr>
  </w:style>
  <w:style w:type="paragraph" w:styleId="Footer">
    <w:name w:val="footer"/>
    <w:basedOn w:val="Normal"/>
    <w:link w:val="FooterChar"/>
    <w:pPr>
      <w:spacing w:after="0" w:line="240" w:lineRule="auto"/>
    </w:pPr>
    <w:rPr>
      <w:sz w:val="16"/>
    </w:rPr>
  </w:style>
  <w:style w:type="character" w:customStyle="1" w:styleId="FooterChar">
    <w:name w:val="Footer Char"/>
    <w:basedOn w:val="DefaultParagraphFont"/>
    <w:link w:val="Footer"/>
    <w:rPr>
      <w:rFonts w:ascii="Arial" w:hAnsi="Arial" w:cs="Arial"/>
      <w:sz w:val="16"/>
      <w:lang w:eastAsia="en-GB"/>
    </w:rPr>
  </w:style>
  <w:style w:type="character" w:styleId="FootnoteReference">
    <w:name w:val="footnote reference"/>
    <w:basedOn w:val="DefaultParagraphFont"/>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pPr>
      <w:spacing w:after="0" w:line="240" w:lineRule="auto"/>
      <w:ind w:left="567" w:hanging="567"/>
    </w:pPr>
    <w:rPr>
      <w:sz w:val="16"/>
    </w:rPr>
  </w:style>
  <w:style w:type="character" w:customStyle="1" w:styleId="FootnoteTextChar">
    <w:name w:val="Footnote Text Char"/>
    <w:basedOn w:val="DefaultParagraphFont"/>
    <w:link w:val="FootnoteText"/>
    <w:locked/>
    <w:rPr>
      <w:rFonts w:ascii="Arial" w:hAnsi="Arial" w:cs="Arial"/>
      <w:sz w:val="16"/>
      <w:lang w:eastAsia="en-GB"/>
    </w:rPr>
  </w:style>
  <w:style w:type="character" w:styleId="Hyperlink">
    <w:name w:val="Hyperlink"/>
    <w:basedOn w:val="DefaultParagraphFont"/>
    <w:uiPriority w:val="99"/>
    <w:rPr>
      <w:color w:val="0000FF"/>
      <w:u w:val="single"/>
    </w:rPr>
  </w:style>
  <w:style w:type="paragraph" w:styleId="Index1">
    <w:name w:val="index 1"/>
    <w:basedOn w:val="Normal"/>
    <w:next w:val="Normal"/>
    <w:semiHidden/>
    <w:pPr>
      <w:ind w:left="220" w:hanging="220"/>
    </w:pPr>
  </w:style>
  <w:style w:type="paragraph" w:styleId="Index2">
    <w:name w:val="index 2"/>
    <w:basedOn w:val="Normal"/>
    <w:next w:val="Normal"/>
    <w:semiHidden/>
    <w:pPr>
      <w:ind w:left="440" w:hanging="220"/>
    </w:pPr>
  </w:style>
  <w:style w:type="paragraph" w:styleId="Index3">
    <w:name w:val="index 3"/>
    <w:basedOn w:val="Normal"/>
    <w:next w:val="Normal"/>
    <w:semiHidden/>
    <w:pPr>
      <w:ind w:left="660" w:hanging="220"/>
    </w:pPr>
  </w:style>
  <w:style w:type="paragraph" w:styleId="Index4">
    <w:name w:val="index 4"/>
    <w:basedOn w:val="Normal"/>
    <w:next w:val="Normal"/>
    <w:semiHidden/>
    <w:pPr>
      <w:ind w:left="880" w:hanging="220"/>
    </w:pPr>
  </w:style>
  <w:style w:type="paragraph" w:styleId="Index5">
    <w:name w:val="index 5"/>
    <w:basedOn w:val="Normal"/>
    <w:next w:val="Normal"/>
    <w:semiHidden/>
    <w:pPr>
      <w:ind w:left="1100" w:hanging="220"/>
    </w:pPr>
  </w:style>
  <w:style w:type="paragraph" w:styleId="Index6">
    <w:name w:val="index 6"/>
    <w:basedOn w:val="Normal"/>
    <w:next w:val="Normal"/>
    <w:semiHidden/>
    <w:pPr>
      <w:ind w:left="1320" w:hanging="220"/>
    </w:pPr>
  </w:style>
  <w:style w:type="paragraph" w:styleId="Index7">
    <w:name w:val="index 7"/>
    <w:basedOn w:val="Normal"/>
    <w:next w:val="Normal"/>
    <w:semiHidden/>
    <w:pPr>
      <w:ind w:left="1540" w:hanging="220"/>
    </w:pPr>
  </w:style>
  <w:style w:type="paragraph" w:styleId="Index8">
    <w:name w:val="index 8"/>
    <w:basedOn w:val="Normal"/>
    <w:next w:val="Normal"/>
    <w:semiHidden/>
    <w:pPr>
      <w:ind w:left="1760" w:hanging="220"/>
    </w:pPr>
  </w:style>
  <w:style w:type="paragraph" w:styleId="Index9">
    <w:name w:val="index 9"/>
    <w:basedOn w:val="Normal"/>
    <w:next w:val="Normal"/>
    <w:semiHidden/>
    <w:pPr>
      <w:ind w:left="1980" w:hanging="220"/>
    </w:pPr>
  </w:style>
  <w:style w:type="paragraph" w:styleId="IndexHeading">
    <w:name w:val="index heading"/>
    <w:basedOn w:val="Normal"/>
    <w:next w:val="Index1"/>
    <w:semiHidden/>
    <w:rPr>
      <w:b/>
      <w:bCs/>
    </w:rPr>
  </w:style>
  <w:style w:type="paragraph" w:styleId="TOC1">
    <w:name w:val="toc 1"/>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uiPriority w:val="39"/>
    <w:pPr>
      <w:tabs>
        <w:tab w:val="clear" w:pos="1701"/>
        <w:tab w:val="clear" w:pos="2551"/>
        <w:tab w:val="clear" w:pos="3402"/>
        <w:tab w:val="clear" w:pos="4252"/>
        <w:tab w:val="clear" w:pos="5102"/>
        <w:tab w:val="right" w:pos="9071"/>
      </w:tabs>
      <w:spacing w:after="60"/>
    </w:pPr>
    <w:rPr>
      <w:b/>
    </w:rPr>
  </w:style>
  <w:style w:type="paragraph" w:styleId="TOC7">
    <w:name w:val="toc 7"/>
    <w:basedOn w:val="Normal"/>
    <w:next w:val="Normal"/>
    <w:autoRedefine/>
    <w:uiPriority w:val="39"/>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uiPriority w:val="39"/>
  </w:style>
  <w:style w:type="paragraph" w:styleId="TOC9">
    <w:name w:val="toc 9"/>
    <w:basedOn w:val="Normal"/>
    <w:next w:val="Normal"/>
    <w:uiPriority w:val="39"/>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Pr>
      <w:sz w:val="22"/>
      <w:szCs w:val="24"/>
      <w:lang w:eastAsia="ja-JP"/>
    </w:rPr>
  </w:style>
  <w:style w:type="paragraph" w:customStyle="1" w:styleId="SHHeading1">
    <w:name w:val="SH Heading 1"/>
    <w:basedOn w:val="SHNormal"/>
    <w:next w:val="SHHeading2"/>
    <w:link w:val="SHHeading1Char"/>
    <w:uiPriority w:val="6"/>
    <w:qFormat/>
    <w:pPr>
      <w:keepNext/>
      <w:numPr>
        <w:numId w:val="3"/>
      </w:numPr>
    </w:pPr>
    <w:rPr>
      <w:b/>
      <w:caps/>
    </w:rPr>
  </w:style>
  <w:style w:type="paragraph" w:customStyle="1" w:styleId="SHNormal">
    <w:name w:val="SH_Normal"/>
    <w:basedOn w:val="Normal"/>
    <w:link w:val="SHNormalChar"/>
    <w:qFormat/>
  </w:style>
  <w:style w:type="character" w:customStyle="1" w:styleId="SHNormalChar">
    <w:name w:val="SH_Normal Char"/>
    <w:basedOn w:val="DefaultParagraphFont"/>
    <w:link w:val="SHNormal"/>
    <w:rPr>
      <w:rFonts w:ascii="Arial" w:hAnsi="Arial" w:cs="Arial"/>
      <w:lang w:eastAsia="en-GB"/>
    </w:rPr>
  </w:style>
  <w:style w:type="paragraph" w:customStyle="1" w:styleId="SHHeading2">
    <w:name w:val="SH Heading 2"/>
    <w:basedOn w:val="SHNormal"/>
    <w:link w:val="SHHeading2Char"/>
    <w:uiPriority w:val="8"/>
    <w:qFormat/>
    <w:pPr>
      <w:numPr>
        <w:ilvl w:val="1"/>
        <w:numId w:val="3"/>
      </w:numPr>
    </w:pPr>
  </w:style>
  <w:style w:type="character" w:customStyle="1" w:styleId="SHHeading2Char">
    <w:name w:val="SH Heading 2 Char"/>
    <w:basedOn w:val="DefaultParagraphFont"/>
    <w:link w:val="SHHeading2"/>
    <w:uiPriority w:val="8"/>
    <w:rPr>
      <w:rFonts w:ascii="Arial" w:hAnsi="Arial" w:cs="Arial"/>
      <w:lang w:eastAsia="en-GB"/>
    </w:rPr>
  </w:style>
  <w:style w:type="paragraph" w:customStyle="1" w:styleId="SHHeading3">
    <w:name w:val="SH Heading 3"/>
    <w:basedOn w:val="SHNormal"/>
    <w:link w:val="SHHeading3Char"/>
    <w:uiPriority w:val="10"/>
    <w:qFormat/>
    <w:pPr>
      <w:numPr>
        <w:ilvl w:val="2"/>
        <w:numId w:val="3"/>
      </w:numPr>
    </w:pPr>
  </w:style>
  <w:style w:type="character" w:customStyle="1" w:styleId="SHHeading3Char">
    <w:name w:val="SH Heading 3 Char"/>
    <w:basedOn w:val="DefaultParagraphFont"/>
    <w:link w:val="SHHeading3"/>
    <w:uiPriority w:val="10"/>
    <w:rPr>
      <w:rFonts w:ascii="Arial" w:hAnsi="Arial" w:cs="Arial"/>
      <w:lang w:eastAsia="en-GB"/>
    </w:rPr>
  </w:style>
  <w:style w:type="paragraph" w:customStyle="1" w:styleId="SHHeading4">
    <w:name w:val="SH Heading 4"/>
    <w:basedOn w:val="SHNormal"/>
    <w:uiPriority w:val="11"/>
    <w:qFormat/>
    <w:pPr>
      <w:numPr>
        <w:ilvl w:val="3"/>
        <w:numId w:val="3"/>
      </w:numPr>
    </w:pPr>
  </w:style>
  <w:style w:type="paragraph" w:customStyle="1" w:styleId="SHHeading5">
    <w:name w:val="SH Heading 5"/>
    <w:basedOn w:val="SHNormal"/>
    <w:uiPriority w:val="12"/>
    <w:qFormat/>
    <w:pPr>
      <w:numPr>
        <w:ilvl w:val="4"/>
        <w:numId w:val="3"/>
      </w:numPr>
    </w:pPr>
  </w:style>
  <w:style w:type="paragraph" w:styleId="BalloonText">
    <w:name w:val="Balloon Text"/>
    <w:basedOn w:val="Normal"/>
    <w:link w:val="BalloonTextChar"/>
    <w:semiHidden/>
    <w:unhideWhenUsed/>
    <w:pPr>
      <w:spacing w:after="0" w:line="240" w:lineRule="auto"/>
    </w:pPr>
    <w:rPr>
      <w:rFonts w:ascii="Segoe UI" w:hAnsi="Segoe UI" w:cs="Segoe UI"/>
      <w:sz w:val="18"/>
      <w:szCs w:val="18"/>
    </w:rPr>
  </w:style>
  <w:style w:type="paragraph" w:customStyle="1" w:styleId="SHParagraph2">
    <w:name w:val="SH_Paragraph 2"/>
    <w:basedOn w:val="SHParagraph1"/>
    <w:link w:val="SHParagraph2Char"/>
    <w:uiPriority w:val="2"/>
    <w:qFormat/>
  </w:style>
  <w:style w:type="paragraph" w:customStyle="1" w:styleId="SHParagraph1">
    <w:name w:val="SH_Paragraph 1"/>
    <w:basedOn w:val="SHNormal"/>
    <w:link w:val="SHParagraph1Char"/>
    <w:uiPriority w:val="1"/>
    <w:qFormat/>
    <w:pPr>
      <w:ind w:left="850"/>
    </w:pPr>
  </w:style>
  <w:style w:type="character" w:customStyle="1" w:styleId="SHParagraph1Char">
    <w:name w:val="SH_Paragraph 1 Char"/>
    <w:basedOn w:val="DefaultParagraphFont"/>
    <w:link w:val="SHParagraph1"/>
    <w:uiPriority w:val="1"/>
    <w:rPr>
      <w:rFonts w:ascii="Arial" w:hAnsi="Arial" w:cs="Arial"/>
      <w:lang w:eastAsia="en-GB"/>
    </w:rPr>
  </w:style>
  <w:style w:type="character" w:customStyle="1" w:styleId="SHParagraph2Char">
    <w:name w:val="SH_Paragraph 2 Char"/>
    <w:basedOn w:val="DefaultParagraphFont"/>
    <w:link w:val="SHParagraph2"/>
    <w:uiPriority w:val="2"/>
    <w:rPr>
      <w:rFonts w:ascii="Arial" w:hAnsi="Arial" w:cs="Arial"/>
      <w:lang w:eastAsia="en-GB"/>
    </w:rPr>
  </w:style>
  <w:style w:type="character" w:customStyle="1" w:styleId="BalloonTextChar">
    <w:name w:val="Balloon Text Char"/>
    <w:basedOn w:val="DefaultParagraphFont"/>
    <w:link w:val="BalloonText"/>
    <w:semiHidden/>
    <w:rPr>
      <w:rFonts w:ascii="Segoe UI" w:hAnsi="Segoe UI" w:cs="Segoe UI"/>
      <w:sz w:val="18"/>
      <w:szCs w:val="18"/>
      <w:lang w:eastAsia="en-GB"/>
    </w:rPr>
  </w:style>
  <w:style w:type="paragraph" w:customStyle="1" w:styleId="SHDefinitiona">
    <w:name w:val="SH_Definition_a"/>
    <w:basedOn w:val="SHNormal"/>
    <w:link w:val="SHDefinitionaChar"/>
    <w:uiPriority w:val="23"/>
    <w:qFormat/>
    <w:pPr>
      <w:numPr>
        <w:numId w:val="4"/>
      </w:numPr>
    </w:pPr>
  </w:style>
  <w:style w:type="character" w:customStyle="1" w:styleId="SHDefinitionaChar">
    <w:name w:val="SH_Definition_a Char"/>
    <w:basedOn w:val="DefaultParagraphFont"/>
    <w:link w:val="SHDefinitiona"/>
    <w:uiPriority w:val="23"/>
    <w:rPr>
      <w:rFonts w:ascii="Arial" w:hAnsi="Arial" w:cs="Arial"/>
      <w:lang w:eastAsia="en-GB"/>
    </w:rPr>
  </w:style>
  <w:style w:type="paragraph" w:customStyle="1" w:styleId="SHDefinitioni">
    <w:name w:val="SH_Definition_i"/>
    <w:basedOn w:val="SHNormal"/>
    <w:link w:val="SHDefinitioniChar"/>
    <w:uiPriority w:val="24"/>
    <w:qFormat/>
    <w:pPr>
      <w:numPr>
        <w:ilvl w:val="1"/>
        <w:numId w:val="4"/>
      </w:numPr>
    </w:pPr>
  </w:style>
  <w:style w:type="character" w:customStyle="1" w:styleId="SHDefinitioniChar">
    <w:name w:val="SH_Definition_i Char"/>
    <w:basedOn w:val="DefaultParagraphFont"/>
    <w:link w:val="SHDefinitioni"/>
    <w:uiPriority w:val="24"/>
    <w:rPr>
      <w:rFonts w:ascii="Arial" w:hAnsi="Arial" w:cs="Arial"/>
      <w:lang w:eastAsia="en-GB"/>
    </w:rPr>
  </w:style>
  <w:style w:type="paragraph" w:customStyle="1" w:styleId="SHParagraph3">
    <w:name w:val="SH_Paragraph 3"/>
    <w:basedOn w:val="SHParagraph2"/>
    <w:link w:val="SHParagraph3Char"/>
    <w:uiPriority w:val="3"/>
    <w:qFormat/>
    <w:pPr>
      <w:ind w:left="1701"/>
    </w:pPr>
  </w:style>
  <w:style w:type="character" w:customStyle="1" w:styleId="SHParagraph3Char">
    <w:name w:val="SH_Paragraph 3 Char"/>
    <w:basedOn w:val="DefaultParagraphFont"/>
    <w:link w:val="SHParagraph3"/>
    <w:uiPriority w:val="3"/>
    <w:rPr>
      <w:rFonts w:ascii="Arial" w:hAnsi="Arial" w:cs="Arial"/>
      <w:lang w:eastAsia="en-GB"/>
    </w:rPr>
  </w:style>
  <w:style w:type="paragraph" w:customStyle="1" w:styleId="SHParagraph4">
    <w:name w:val="SH_Paragraph 4"/>
    <w:basedOn w:val="SHParagraph3"/>
    <w:link w:val="SHParagraph4Char"/>
    <w:uiPriority w:val="4"/>
    <w:qFormat/>
    <w:pPr>
      <w:ind w:left="2551"/>
    </w:pPr>
  </w:style>
  <w:style w:type="character" w:customStyle="1" w:styleId="SHParagraph4Char">
    <w:name w:val="SH_Paragraph 4 Char"/>
    <w:basedOn w:val="DefaultParagraphFont"/>
    <w:link w:val="SHParagraph4"/>
    <w:uiPriority w:val="4"/>
    <w:rPr>
      <w:rFonts w:ascii="Arial" w:hAnsi="Arial" w:cs="Arial"/>
      <w:lang w:eastAsia="en-GB"/>
    </w:rPr>
  </w:style>
  <w:style w:type="paragraph" w:customStyle="1" w:styleId="SHParagraph5">
    <w:name w:val="SH_Paragraph 5"/>
    <w:basedOn w:val="SHParagraph4"/>
    <w:link w:val="SHParagraph5Char"/>
    <w:uiPriority w:val="5"/>
    <w:qFormat/>
    <w:pPr>
      <w:ind w:left="3402"/>
    </w:pPr>
  </w:style>
  <w:style w:type="character" w:customStyle="1" w:styleId="SHParagraph5Char">
    <w:name w:val="SH_Paragraph 5 Char"/>
    <w:basedOn w:val="DefaultParagraphFont"/>
    <w:link w:val="SHParagraph5"/>
    <w:uiPriority w:val="5"/>
    <w:rPr>
      <w:rFonts w:ascii="Arial" w:hAnsi="Arial" w:cs="Arial"/>
      <w:lang w:eastAsia="en-GB"/>
    </w:rPr>
  </w:style>
  <w:style w:type="paragraph" w:customStyle="1" w:styleId="SHScheduleHeading">
    <w:name w:val="SH Schedule Heading"/>
    <w:basedOn w:val="SHNormal"/>
    <w:next w:val="SHScheduleSubHeading"/>
    <w:link w:val="SHScheduleHeadingChar"/>
    <w:uiPriority w:val="13"/>
    <w:qFormat/>
    <w:pPr>
      <w:numPr>
        <w:numId w:val="13"/>
      </w:numPr>
      <w:jc w:val="center"/>
    </w:pPr>
    <w:rPr>
      <w:b/>
      <w:caps/>
    </w:rPr>
  </w:style>
  <w:style w:type="paragraph" w:customStyle="1" w:styleId="SHScheduleSubHeading">
    <w:name w:val="SH Schedule Sub Heading"/>
    <w:basedOn w:val="SHNormal"/>
    <w:next w:val="SHScheduleText1"/>
    <w:link w:val="SHScheduleSubHeadingChar"/>
    <w:uiPriority w:val="14"/>
    <w:qFormat/>
    <w:pPr>
      <w:jc w:val="center"/>
    </w:pPr>
    <w:rPr>
      <w:b/>
    </w:rPr>
  </w:style>
  <w:style w:type="paragraph" w:customStyle="1" w:styleId="SHScheduleText1">
    <w:name w:val="SH Schedule Text 1"/>
    <w:basedOn w:val="SHNormal"/>
    <w:link w:val="SHScheduleText1Char"/>
    <w:uiPriority w:val="16"/>
    <w:qFormat/>
    <w:pPr>
      <w:numPr>
        <w:ilvl w:val="2"/>
        <w:numId w:val="13"/>
      </w:numPr>
    </w:pPr>
  </w:style>
  <w:style w:type="character" w:customStyle="1" w:styleId="SHScheduleText1Char">
    <w:name w:val="SH Schedule Text 1 Char"/>
    <w:basedOn w:val="DefaultParagraphFont"/>
    <w:link w:val="SHScheduleText1"/>
    <w:uiPriority w:val="16"/>
    <w:rPr>
      <w:rFonts w:ascii="Arial" w:hAnsi="Arial" w:cs="Arial"/>
      <w:lang w:eastAsia="en-GB"/>
    </w:rPr>
  </w:style>
  <w:style w:type="character" w:customStyle="1" w:styleId="SHScheduleSubHeadingChar">
    <w:name w:val="SH Schedule Sub Heading Char"/>
    <w:basedOn w:val="DefaultParagraphFont"/>
    <w:link w:val="SHScheduleSubHeading"/>
    <w:uiPriority w:val="14"/>
    <w:rPr>
      <w:rFonts w:ascii="Arial" w:hAnsi="Arial" w:cs="Arial"/>
      <w:b/>
      <w:lang w:eastAsia="en-GB"/>
    </w:rPr>
  </w:style>
  <w:style w:type="character" w:customStyle="1" w:styleId="SHScheduleHeadingChar">
    <w:name w:val="SH Schedule Heading Char"/>
    <w:basedOn w:val="DefaultParagraphFont"/>
    <w:link w:val="SHScheduleHeading"/>
    <w:uiPriority w:val="13"/>
    <w:rPr>
      <w:rFonts w:ascii="Arial" w:hAnsi="Arial" w:cs="Arial"/>
      <w:b/>
      <w:caps/>
      <w:lang w:eastAsia="en-GB"/>
    </w:rPr>
  </w:style>
  <w:style w:type="paragraph" w:customStyle="1" w:styleId="SHScheduleText2">
    <w:name w:val="SH Schedule Text 2"/>
    <w:basedOn w:val="SHNormal"/>
    <w:link w:val="SHScheduleText2Char"/>
    <w:uiPriority w:val="17"/>
    <w:qFormat/>
    <w:pPr>
      <w:numPr>
        <w:ilvl w:val="3"/>
        <w:numId w:val="13"/>
      </w:numPr>
    </w:pPr>
  </w:style>
  <w:style w:type="character" w:customStyle="1" w:styleId="SHScheduleText2Char">
    <w:name w:val="SH Schedule Text 2 Char"/>
    <w:basedOn w:val="DefaultParagraphFont"/>
    <w:link w:val="SHScheduleText2"/>
    <w:uiPriority w:val="17"/>
    <w:rPr>
      <w:rFonts w:ascii="Arial" w:hAnsi="Arial" w:cs="Arial"/>
      <w:lang w:eastAsia="en-GB"/>
    </w:rPr>
  </w:style>
  <w:style w:type="paragraph" w:customStyle="1" w:styleId="SHScheduleText3">
    <w:name w:val="SH Schedule Text 3"/>
    <w:basedOn w:val="SHNormal"/>
    <w:link w:val="SHScheduleText3Char"/>
    <w:uiPriority w:val="18"/>
    <w:qFormat/>
    <w:pPr>
      <w:numPr>
        <w:ilvl w:val="4"/>
        <w:numId w:val="13"/>
      </w:numPr>
    </w:pPr>
  </w:style>
  <w:style w:type="character" w:customStyle="1" w:styleId="SHScheduleText3Char">
    <w:name w:val="SH Schedule Text 3 Char"/>
    <w:basedOn w:val="DefaultParagraphFont"/>
    <w:link w:val="SHScheduleText3"/>
    <w:uiPriority w:val="18"/>
    <w:rPr>
      <w:rFonts w:ascii="Arial" w:hAnsi="Arial" w:cs="Arial"/>
      <w:lang w:eastAsia="en-GB"/>
    </w:rPr>
  </w:style>
  <w:style w:type="paragraph" w:customStyle="1" w:styleId="SHScheduleText4">
    <w:name w:val="SH Schedule Text 4"/>
    <w:basedOn w:val="SHNormal"/>
    <w:link w:val="SHScheduleText4Char"/>
    <w:uiPriority w:val="19"/>
    <w:qFormat/>
    <w:pPr>
      <w:numPr>
        <w:ilvl w:val="5"/>
        <w:numId w:val="13"/>
      </w:numPr>
    </w:pPr>
  </w:style>
  <w:style w:type="character" w:customStyle="1" w:styleId="SHScheduleText4Char">
    <w:name w:val="SH Schedule Text 4 Char"/>
    <w:basedOn w:val="DefaultParagraphFont"/>
    <w:link w:val="SHScheduleText4"/>
    <w:uiPriority w:val="19"/>
    <w:rPr>
      <w:rFonts w:ascii="Arial" w:hAnsi="Arial" w:cs="Arial"/>
      <w:lang w:eastAsia="en-GB"/>
    </w:rPr>
  </w:style>
  <w:style w:type="paragraph" w:customStyle="1" w:styleId="SHScheduleText5">
    <w:name w:val="SH Schedule Text 5"/>
    <w:basedOn w:val="SHNormal"/>
    <w:next w:val="SHScheduleText4"/>
    <w:link w:val="SHScheduleText5Char"/>
    <w:uiPriority w:val="20"/>
    <w:qFormat/>
    <w:pPr>
      <w:numPr>
        <w:ilvl w:val="6"/>
        <w:numId w:val="13"/>
      </w:numPr>
    </w:pPr>
  </w:style>
  <w:style w:type="character" w:customStyle="1" w:styleId="SHScheduleText5Char">
    <w:name w:val="SH Schedule Text 5 Char"/>
    <w:basedOn w:val="DefaultParagraphFont"/>
    <w:link w:val="SHScheduleText5"/>
    <w:uiPriority w:val="20"/>
    <w:rPr>
      <w:rFonts w:ascii="Arial" w:hAnsi="Arial" w:cs="Arial"/>
      <w:lang w:eastAsia="en-GB"/>
    </w:rPr>
  </w:style>
  <w:style w:type="paragraph" w:customStyle="1" w:styleId="SHPart">
    <w:name w:val="SH Part"/>
    <w:basedOn w:val="SHNormal"/>
    <w:next w:val="SHScheduleText1"/>
    <w:link w:val="SHPartChar"/>
    <w:uiPriority w:val="15"/>
    <w:qFormat/>
    <w:pPr>
      <w:keepNext/>
      <w:numPr>
        <w:ilvl w:val="1"/>
        <w:numId w:val="13"/>
      </w:numPr>
    </w:pPr>
    <w:rPr>
      <w:b/>
    </w:rPr>
  </w:style>
  <w:style w:type="character" w:customStyle="1" w:styleId="SHPartChar">
    <w:name w:val="SH Part Char"/>
    <w:basedOn w:val="DefaultParagraphFont"/>
    <w:link w:val="SHPart"/>
    <w:uiPriority w:val="15"/>
    <w:rPr>
      <w:rFonts w:ascii="Arial" w:hAnsi="Arial" w:cs="Arial"/>
      <w:b/>
      <w:lang w:eastAsia="en-GB"/>
    </w:rPr>
  </w:style>
  <w:style w:type="paragraph" w:customStyle="1" w:styleId="SHAppendixHeading">
    <w:name w:val="SH Appendix Heading"/>
    <w:basedOn w:val="SHNormal"/>
    <w:next w:val="SHAppendixSubHeading"/>
    <w:link w:val="SHAppendixHeadingChar"/>
    <w:uiPriority w:val="21"/>
    <w:qFormat/>
    <w:pPr>
      <w:numPr>
        <w:ilvl w:val="7"/>
        <w:numId w:val="13"/>
      </w:numPr>
      <w:jc w:val="center"/>
    </w:pPr>
    <w:rPr>
      <w:b/>
      <w:caps/>
    </w:rPr>
  </w:style>
  <w:style w:type="paragraph" w:customStyle="1" w:styleId="SHAppendixSubHeading">
    <w:name w:val="SH Appendix Sub Heading"/>
    <w:basedOn w:val="SHNormal"/>
    <w:next w:val="SHScheduleText1"/>
    <w:link w:val="SHAppendixSubHeadingChar"/>
    <w:uiPriority w:val="22"/>
    <w:qFormat/>
    <w:pPr>
      <w:jc w:val="center"/>
    </w:pPr>
    <w:rPr>
      <w:b/>
    </w:rPr>
  </w:style>
  <w:style w:type="character" w:customStyle="1" w:styleId="SHAppendixSubHeadingChar">
    <w:name w:val="SH Appendix Sub Heading Char"/>
    <w:basedOn w:val="DefaultParagraphFont"/>
    <w:link w:val="SHAppendixSubHeading"/>
    <w:uiPriority w:val="22"/>
    <w:rPr>
      <w:rFonts w:ascii="Arial" w:hAnsi="Arial" w:cs="Arial"/>
      <w:b/>
      <w:lang w:eastAsia="en-GB"/>
    </w:rPr>
  </w:style>
  <w:style w:type="character" w:customStyle="1" w:styleId="SHAppendixHeadingChar">
    <w:name w:val="SH Appendix Heading Char"/>
    <w:basedOn w:val="DefaultParagraphFont"/>
    <w:link w:val="SHAppendixHeading"/>
    <w:uiPriority w:val="21"/>
    <w:rPr>
      <w:rFonts w:ascii="Arial" w:hAnsi="Arial" w:cs="Arial"/>
      <w:b/>
      <w:caps/>
      <w:lang w:eastAsia="en-GB"/>
    </w:rPr>
  </w:style>
  <w:style w:type="paragraph" w:customStyle="1" w:styleId="SHBullet1">
    <w:name w:val="SH Bullet 1"/>
    <w:basedOn w:val="SHNormal"/>
    <w:link w:val="SHBullet1Char"/>
    <w:uiPriority w:val="25"/>
    <w:qFormat/>
    <w:pPr>
      <w:numPr>
        <w:numId w:val="12"/>
      </w:numPr>
    </w:pPr>
  </w:style>
  <w:style w:type="character" w:customStyle="1" w:styleId="SHBullet1Char">
    <w:name w:val="SH Bullet 1 Char"/>
    <w:basedOn w:val="DefaultParagraphFont"/>
    <w:link w:val="SHBullet1"/>
    <w:uiPriority w:val="25"/>
    <w:rPr>
      <w:rFonts w:ascii="Arial" w:hAnsi="Arial" w:cs="Arial"/>
      <w:lang w:eastAsia="en-GB"/>
    </w:rPr>
  </w:style>
  <w:style w:type="paragraph" w:customStyle="1" w:styleId="SHBullet2">
    <w:name w:val="SH Bullet 2"/>
    <w:basedOn w:val="SHNormal"/>
    <w:link w:val="SHBullet2Char"/>
    <w:uiPriority w:val="26"/>
    <w:qFormat/>
    <w:pPr>
      <w:numPr>
        <w:ilvl w:val="1"/>
        <w:numId w:val="12"/>
      </w:numPr>
    </w:pPr>
  </w:style>
  <w:style w:type="character" w:customStyle="1" w:styleId="SHBullet2Char">
    <w:name w:val="SH Bullet 2 Char"/>
    <w:basedOn w:val="DefaultParagraphFont"/>
    <w:link w:val="SHBullet2"/>
    <w:uiPriority w:val="26"/>
    <w:rPr>
      <w:rFonts w:ascii="Arial" w:hAnsi="Arial" w:cs="Arial"/>
      <w:lang w:eastAsia="en-GB"/>
    </w:rPr>
  </w:style>
  <w:style w:type="paragraph" w:customStyle="1" w:styleId="SHBullet3">
    <w:name w:val="SH Bullet 3"/>
    <w:basedOn w:val="SHNormal"/>
    <w:link w:val="SHBullet3Char"/>
    <w:uiPriority w:val="27"/>
    <w:qFormat/>
    <w:pPr>
      <w:numPr>
        <w:ilvl w:val="2"/>
        <w:numId w:val="12"/>
      </w:numPr>
    </w:pPr>
  </w:style>
  <w:style w:type="character" w:customStyle="1" w:styleId="SHBullet3Char">
    <w:name w:val="SH Bullet 3 Char"/>
    <w:basedOn w:val="DefaultParagraphFont"/>
    <w:link w:val="SHBullet3"/>
    <w:uiPriority w:val="27"/>
    <w:rPr>
      <w:rFonts w:ascii="Arial" w:hAnsi="Arial" w:cs="Arial"/>
      <w:lang w:eastAsia="en-GB"/>
    </w:rPr>
  </w:style>
  <w:style w:type="character" w:customStyle="1" w:styleId="SHHeading1Char">
    <w:name w:val="SH Heading 1 Char"/>
    <w:link w:val="SHHeading1"/>
    <w:uiPriority w:val="6"/>
    <w:locked/>
    <w:rPr>
      <w:rFonts w:ascii="Arial" w:hAnsi="Arial" w:cs="Arial"/>
      <w:b/>
      <w:caps/>
      <w:lang w:eastAsia="en-GB"/>
    </w:rPr>
  </w:style>
  <w:style w:type="paragraph" w:styleId="Bibliography">
    <w:name w:val="Bibliography"/>
    <w:basedOn w:val="Normal"/>
    <w:next w:val="Normal"/>
    <w:uiPriority w:val="37"/>
    <w:semiHidden/>
    <w:unhideWhenUsed/>
  </w:style>
  <w:style w:type="paragraph" w:styleId="BlockText">
    <w:name w:val="Block Text"/>
    <w:basedOn w:val="Normal"/>
    <w:semiHidden/>
    <w:unhideWhenUsed/>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style>
  <w:style w:type="character" w:customStyle="1" w:styleId="BodyTextChar">
    <w:name w:val="Body Text Char"/>
    <w:basedOn w:val="DefaultParagraphFont"/>
    <w:link w:val="BodyText"/>
    <w:semiHidden/>
    <w:rPr>
      <w:rFonts w:ascii="Arial" w:hAnsi="Arial" w:cs="Arial"/>
      <w:lang w:eastAsia="en-GB"/>
    </w:rPr>
  </w:style>
  <w:style w:type="paragraph" w:styleId="BodyText2">
    <w:name w:val="Body Text 2"/>
    <w:basedOn w:val="Normal"/>
    <w:link w:val="BodyText2Char"/>
    <w:semiHidden/>
    <w:unhideWhenUsed/>
    <w:pPr>
      <w:spacing w:line="480" w:lineRule="auto"/>
    </w:pPr>
  </w:style>
  <w:style w:type="character" w:customStyle="1" w:styleId="BodyText2Char">
    <w:name w:val="Body Text 2 Char"/>
    <w:basedOn w:val="DefaultParagraphFont"/>
    <w:link w:val="BodyText2"/>
    <w:semiHidden/>
    <w:rPr>
      <w:rFonts w:ascii="Arial" w:hAnsi="Arial" w:cs="Arial"/>
      <w:lang w:eastAsia="en-GB"/>
    </w:rPr>
  </w:style>
  <w:style w:type="paragraph" w:styleId="BodyText3">
    <w:name w:val="Body Text 3"/>
    <w:basedOn w:val="Normal"/>
    <w:link w:val="BodyText3Char"/>
    <w:semiHidden/>
    <w:unhideWhenUsed/>
    <w:rPr>
      <w:sz w:val="16"/>
      <w:szCs w:val="16"/>
    </w:rPr>
  </w:style>
  <w:style w:type="character" w:customStyle="1" w:styleId="BodyText3Char">
    <w:name w:val="Body Text 3 Char"/>
    <w:basedOn w:val="DefaultParagraphFont"/>
    <w:link w:val="BodyText3"/>
    <w:semiHidden/>
    <w:rPr>
      <w:rFonts w:ascii="Arial" w:hAnsi="Arial" w:cs="Arial"/>
      <w:sz w:val="16"/>
      <w:szCs w:val="16"/>
      <w:lang w:eastAsia="en-GB"/>
    </w:rPr>
  </w:style>
  <w:style w:type="paragraph" w:styleId="BodyTextFirstIndent">
    <w:name w:val="Body Text First Indent"/>
    <w:basedOn w:val="BodyText"/>
    <w:link w:val="BodyTextFirstIndentChar"/>
    <w:pPr>
      <w:ind w:firstLine="360"/>
    </w:pPr>
  </w:style>
  <w:style w:type="character" w:customStyle="1" w:styleId="BodyTextFirstIndentChar">
    <w:name w:val="Body Text First Indent Char"/>
    <w:basedOn w:val="BodyTextChar"/>
    <w:link w:val="BodyTextFirstIndent"/>
    <w:rPr>
      <w:rFonts w:ascii="Arial" w:hAnsi="Arial" w:cs="Arial"/>
      <w:lang w:eastAsia="en-GB"/>
    </w:rPr>
  </w:style>
  <w:style w:type="paragraph" w:styleId="BodyTextIndent">
    <w:name w:val="Body Text Indent"/>
    <w:basedOn w:val="Normal"/>
    <w:link w:val="BodyTextIndentChar"/>
    <w:semiHidden/>
    <w:unhideWhenUsed/>
    <w:pPr>
      <w:ind w:left="283"/>
    </w:pPr>
  </w:style>
  <w:style w:type="character" w:customStyle="1" w:styleId="BodyTextIndentChar">
    <w:name w:val="Body Text Indent Char"/>
    <w:basedOn w:val="DefaultParagraphFont"/>
    <w:link w:val="BodyTextIndent"/>
    <w:semiHidden/>
    <w:rPr>
      <w:rFonts w:ascii="Arial" w:hAnsi="Arial" w:cs="Arial"/>
      <w:lang w:eastAsia="en-GB"/>
    </w:rPr>
  </w:style>
  <w:style w:type="paragraph" w:styleId="BodyTextFirstIndent2">
    <w:name w:val="Body Text First Indent 2"/>
    <w:basedOn w:val="BodyTextIndent"/>
    <w:link w:val="BodyTextFirstIndent2Char"/>
    <w:semiHidden/>
    <w:unhideWhenUsed/>
    <w:pPr>
      <w:ind w:left="360" w:firstLine="360"/>
    </w:pPr>
  </w:style>
  <w:style w:type="character" w:customStyle="1" w:styleId="BodyTextFirstIndent2Char">
    <w:name w:val="Body Text First Indent 2 Char"/>
    <w:basedOn w:val="BodyTextIndentChar"/>
    <w:link w:val="BodyTextFirstIndent2"/>
    <w:semiHidden/>
    <w:rPr>
      <w:rFonts w:ascii="Arial" w:hAnsi="Arial" w:cs="Arial"/>
      <w:lang w:eastAsia="en-GB"/>
    </w:rPr>
  </w:style>
  <w:style w:type="paragraph" w:styleId="BodyTextIndent2">
    <w:name w:val="Body Text Indent 2"/>
    <w:basedOn w:val="Normal"/>
    <w:link w:val="BodyTextIndent2Char"/>
    <w:semiHidden/>
    <w:unhideWhenUsed/>
    <w:pPr>
      <w:spacing w:line="480" w:lineRule="auto"/>
      <w:ind w:left="283"/>
    </w:pPr>
  </w:style>
  <w:style w:type="character" w:customStyle="1" w:styleId="BodyTextIndent2Char">
    <w:name w:val="Body Text Indent 2 Char"/>
    <w:basedOn w:val="DefaultParagraphFont"/>
    <w:link w:val="BodyTextIndent2"/>
    <w:semiHidden/>
    <w:rPr>
      <w:rFonts w:ascii="Arial" w:hAnsi="Arial" w:cs="Arial"/>
      <w:lang w:eastAsia="en-GB"/>
    </w:rPr>
  </w:style>
  <w:style w:type="paragraph" w:styleId="BodyTextIndent3">
    <w:name w:val="Body Text Indent 3"/>
    <w:basedOn w:val="Normal"/>
    <w:link w:val="BodyTextIndent3Char"/>
    <w:semiHidden/>
    <w:unhideWhenUsed/>
    <w:pPr>
      <w:ind w:left="283"/>
    </w:pPr>
    <w:rPr>
      <w:sz w:val="16"/>
      <w:szCs w:val="16"/>
    </w:rPr>
  </w:style>
  <w:style w:type="character" w:customStyle="1" w:styleId="BodyTextIndent3Char">
    <w:name w:val="Body Text Indent 3 Char"/>
    <w:basedOn w:val="DefaultParagraphFont"/>
    <w:link w:val="BodyTextIndent3"/>
    <w:semiHidden/>
    <w:rPr>
      <w:rFonts w:ascii="Arial" w:hAnsi="Arial" w:cs="Arial"/>
      <w:sz w:val="16"/>
      <w:szCs w:val="16"/>
      <w:lang w:eastAsia="en-GB"/>
    </w:rPr>
  </w:style>
  <w:style w:type="character" w:styleId="BookTitle">
    <w:name w:val="Book Title"/>
    <w:basedOn w:val="DefaultParagraphFont"/>
    <w:uiPriority w:val="33"/>
    <w:rPr>
      <w:b/>
      <w:bCs/>
      <w:i/>
      <w:iCs/>
      <w:spacing w:val="5"/>
    </w:rPr>
  </w:style>
  <w:style w:type="paragraph" w:styleId="Caption">
    <w:name w:val="caption"/>
    <w:basedOn w:val="Normal"/>
    <w:next w:val="Normal"/>
    <w:semiHidden/>
    <w:unhideWhenUsed/>
    <w:pPr>
      <w:spacing w:after="200" w:line="240" w:lineRule="auto"/>
    </w:pPr>
    <w:rPr>
      <w:i/>
      <w:iCs/>
      <w:color w:val="1F497D" w:themeColor="text2"/>
      <w:sz w:val="18"/>
      <w:szCs w:val="18"/>
    </w:rPr>
  </w:style>
  <w:style w:type="paragraph" w:styleId="Closing">
    <w:name w:val="Closing"/>
    <w:basedOn w:val="Normal"/>
    <w:link w:val="ClosingChar"/>
    <w:semiHidden/>
    <w:unhideWhenUsed/>
    <w:pPr>
      <w:spacing w:after="0" w:line="240" w:lineRule="auto"/>
      <w:ind w:left="4252"/>
    </w:pPr>
  </w:style>
  <w:style w:type="character" w:customStyle="1" w:styleId="ClosingChar">
    <w:name w:val="Closing Char"/>
    <w:basedOn w:val="DefaultParagraphFont"/>
    <w:link w:val="Closing"/>
    <w:semiHidden/>
    <w:rPr>
      <w:rFonts w:ascii="Arial" w:hAnsi="Arial" w:cs="Arial"/>
      <w:lang w:eastAsia="en-GB"/>
    </w:rPr>
  </w:style>
  <w:style w:type="character" w:styleId="CommentReference">
    <w:name w:val="annotation reference"/>
    <w:basedOn w:val="DefaultParagraphFont"/>
    <w:semiHidden/>
    <w:unhideWhenUsed/>
    <w:rPr>
      <w:sz w:val="16"/>
      <w:szCs w:val="16"/>
    </w:rPr>
  </w:style>
  <w:style w:type="paragraph" w:styleId="CommentText">
    <w:name w:val="annotation text"/>
    <w:basedOn w:val="Normal"/>
    <w:link w:val="CommentTextChar"/>
    <w:semiHidden/>
    <w:unhideWhenUsed/>
    <w:pPr>
      <w:spacing w:line="240" w:lineRule="auto"/>
    </w:pPr>
  </w:style>
  <w:style w:type="character" w:customStyle="1" w:styleId="CommentTextChar">
    <w:name w:val="Comment Text Char"/>
    <w:basedOn w:val="DefaultParagraphFont"/>
    <w:link w:val="CommentText"/>
    <w:semiHidden/>
    <w:rPr>
      <w:rFonts w:ascii="Arial" w:hAnsi="Arial" w:cs="Arial"/>
      <w:lang w:eastAsia="en-GB"/>
    </w:rPr>
  </w:style>
  <w:style w:type="paragraph" w:styleId="CommentSubject">
    <w:name w:val="annotation subject"/>
    <w:basedOn w:val="CommentText"/>
    <w:next w:val="CommentText"/>
    <w:link w:val="CommentSubjectChar"/>
    <w:semiHidden/>
    <w:unhideWhenUsed/>
    <w:rPr>
      <w:b/>
      <w:bCs/>
    </w:rPr>
  </w:style>
  <w:style w:type="character" w:customStyle="1" w:styleId="CommentSubjectChar">
    <w:name w:val="Comment Subject Char"/>
    <w:basedOn w:val="CommentTextChar"/>
    <w:link w:val="CommentSubject"/>
    <w:semiHidden/>
    <w:rPr>
      <w:rFonts w:ascii="Arial" w:hAnsi="Arial" w:cs="Arial"/>
      <w:b/>
      <w:bCs/>
      <w:lang w:eastAsia="en-GB"/>
    </w:rPr>
  </w:style>
  <w:style w:type="paragraph" w:styleId="Date">
    <w:name w:val="Date"/>
    <w:basedOn w:val="Normal"/>
    <w:next w:val="Normal"/>
    <w:link w:val="DateChar"/>
  </w:style>
  <w:style w:type="character" w:customStyle="1" w:styleId="DateChar">
    <w:name w:val="Date Char"/>
    <w:basedOn w:val="DefaultParagraphFont"/>
    <w:link w:val="Date"/>
    <w:rPr>
      <w:rFonts w:ascii="Arial" w:hAnsi="Arial" w:cs="Arial"/>
      <w:lang w:eastAsia="en-GB"/>
    </w:rPr>
  </w:style>
  <w:style w:type="paragraph" w:styleId="DocumentMap">
    <w:name w:val="Document Map"/>
    <w:basedOn w:val="Normal"/>
    <w:link w:val="DocumentMapChar"/>
    <w:semiHidden/>
    <w:unhideWhenUsed/>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semiHidden/>
    <w:rPr>
      <w:rFonts w:ascii="Segoe UI" w:hAnsi="Segoe UI" w:cs="Segoe UI"/>
      <w:sz w:val="16"/>
      <w:szCs w:val="16"/>
      <w:lang w:eastAsia="en-GB"/>
    </w:rPr>
  </w:style>
  <w:style w:type="paragraph" w:styleId="E-mailSignature">
    <w:name w:val="E-mail Signature"/>
    <w:basedOn w:val="Normal"/>
    <w:link w:val="E-mailSignatureChar"/>
    <w:semiHidden/>
    <w:unhideWhenUsed/>
    <w:pPr>
      <w:spacing w:after="0" w:line="240" w:lineRule="auto"/>
    </w:pPr>
  </w:style>
  <w:style w:type="character" w:customStyle="1" w:styleId="E-mailSignatureChar">
    <w:name w:val="E-mail Signature Char"/>
    <w:basedOn w:val="DefaultParagraphFont"/>
    <w:link w:val="E-mailSignature"/>
    <w:semiHidden/>
    <w:rPr>
      <w:rFonts w:ascii="Arial" w:hAnsi="Arial" w:cs="Arial"/>
      <w:lang w:eastAsia="en-GB"/>
    </w:rPr>
  </w:style>
  <w:style w:type="character" w:styleId="Emphasis">
    <w:name w:val="Emphasis"/>
    <w:basedOn w:val="DefaultParagraphFont"/>
    <w:rPr>
      <w:i/>
      <w:iCs/>
    </w:rPr>
  </w:style>
  <w:style w:type="character" w:styleId="EndnoteReference">
    <w:name w:val="endnote reference"/>
    <w:basedOn w:val="DefaultParagraphFont"/>
    <w:semiHidden/>
    <w:unhideWhenUsed/>
    <w:rPr>
      <w:vertAlign w:val="superscript"/>
    </w:rPr>
  </w:style>
  <w:style w:type="paragraph" w:styleId="EndnoteText">
    <w:name w:val="endnote text"/>
    <w:basedOn w:val="Normal"/>
    <w:link w:val="EndnoteTextChar"/>
    <w:semiHidden/>
    <w:unhideWhenUsed/>
    <w:pPr>
      <w:spacing w:after="0" w:line="240" w:lineRule="auto"/>
    </w:pPr>
  </w:style>
  <w:style w:type="character" w:customStyle="1" w:styleId="EndnoteTextChar">
    <w:name w:val="Endnote Text Char"/>
    <w:basedOn w:val="DefaultParagraphFont"/>
    <w:link w:val="EndnoteText"/>
    <w:semiHidden/>
    <w:rPr>
      <w:rFonts w:ascii="Arial" w:hAnsi="Arial" w:cs="Arial"/>
      <w:lang w:eastAsia="en-GB"/>
    </w:rPr>
  </w:style>
  <w:style w:type="paragraph" w:styleId="EnvelopeAddress">
    <w:name w:val="envelope address"/>
    <w:basedOn w:val="Normal"/>
    <w:semiHidden/>
    <w:unhideWhenUsed/>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pPr>
      <w:spacing w:after="0" w:line="240" w:lineRule="auto"/>
    </w:pPr>
    <w:rPr>
      <w:rFonts w:asciiTheme="majorHAnsi" w:eastAsiaTheme="majorEastAsia" w:hAnsiTheme="majorHAnsi" w:cstheme="majorBidi"/>
    </w:rPr>
  </w:style>
  <w:style w:type="character" w:styleId="FollowedHyperlink">
    <w:name w:val="FollowedHyperlink"/>
    <w:basedOn w:val="DefaultParagraphFont"/>
    <w:semiHidden/>
    <w:unhideWhenUsed/>
    <w:rPr>
      <w:color w:val="800080" w:themeColor="followedHyperlink"/>
      <w:u w:val="single"/>
    </w:rPr>
  </w:style>
  <w:style w:type="character" w:styleId="HTMLAcronym">
    <w:name w:val="HTML Acronym"/>
    <w:basedOn w:val="DefaultParagraphFont"/>
    <w:semiHidden/>
    <w:unhideWhenUsed/>
  </w:style>
  <w:style w:type="paragraph" w:styleId="HTMLAddress">
    <w:name w:val="HTML Address"/>
    <w:basedOn w:val="Normal"/>
    <w:link w:val="HTMLAddressChar"/>
    <w:semiHidden/>
    <w:unhideWhenUsed/>
    <w:pPr>
      <w:spacing w:after="0" w:line="240" w:lineRule="auto"/>
    </w:pPr>
    <w:rPr>
      <w:i/>
      <w:iCs/>
    </w:rPr>
  </w:style>
  <w:style w:type="character" w:customStyle="1" w:styleId="HTMLAddressChar">
    <w:name w:val="HTML Address Char"/>
    <w:basedOn w:val="DefaultParagraphFont"/>
    <w:link w:val="HTMLAddress"/>
    <w:semiHidden/>
    <w:rPr>
      <w:rFonts w:ascii="Arial" w:hAnsi="Arial" w:cs="Arial"/>
      <w:i/>
      <w:iCs/>
      <w:lang w:eastAsia="en-GB"/>
    </w:rPr>
  </w:style>
  <w:style w:type="character" w:styleId="HTMLCite">
    <w:name w:val="HTML Cite"/>
    <w:basedOn w:val="DefaultParagraphFont"/>
    <w:semiHidden/>
    <w:unhideWhenUsed/>
    <w:rPr>
      <w:i/>
      <w:iCs/>
    </w:rPr>
  </w:style>
  <w:style w:type="character" w:styleId="HTMLCode">
    <w:name w:val="HTML Code"/>
    <w:basedOn w:val="DefaultParagraphFont"/>
    <w:semiHidden/>
    <w:unhideWhenUsed/>
    <w:rPr>
      <w:rFonts w:ascii="Consolas" w:hAnsi="Consolas" w:cs="Consolas"/>
      <w:sz w:val="20"/>
      <w:szCs w:val="20"/>
    </w:rPr>
  </w:style>
  <w:style w:type="character" w:styleId="HTMLDefinition">
    <w:name w:val="HTML Definition"/>
    <w:basedOn w:val="DefaultParagraphFont"/>
    <w:semiHidden/>
    <w:unhideWhenUsed/>
    <w:rPr>
      <w:i/>
      <w:iCs/>
    </w:rPr>
  </w:style>
  <w:style w:type="character" w:styleId="HTMLKeyboard">
    <w:name w:val="HTML Keyboard"/>
    <w:basedOn w:val="DefaultParagraphFont"/>
    <w:semiHidden/>
    <w:unhideWhenUsed/>
    <w:rPr>
      <w:rFonts w:ascii="Consolas" w:hAnsi="Consolas" w:cs="Consolas"/>
      <w:sz w:val="20"/>
      <w:szCs w:val="20"/>
    </w:rPr>
  </w:style>
  <w:style w:type="paragraph" w:styleId="HTMLPreformatted">
    <w:name w:val="HTML Preformatted"/>
    <w:basedOn w:val="Normal"/>
    <w:link w:val="HTMLPreformattedChar"/>
    <w:semiHidden/>
    <w:unhideWhenUsed/>
    <w:pPr>
      <w:spacing w:after="0" w:line="240" w:lineRule="auto"/>
    </w:pPr>
    <w:rPr>
      <w:rFonts w:ascii="Consolas" w:hAnsi="Consolas" w:cs="Consolas"/>
    </w:rPr>
  </w:style>
  <w:style w:type="character" w:customStyle="1" w:styleId="HTMLPreformattedChar">
    <w:name w:val="HTML Preformatted Char"/>
    <w:basedOn w:val="DefaultParagraphFont"/>
    <w:link w:val="HTMLPreformatted"/>
    <w:semiHidden/>
    <w:rPr>
      <w:rFonts w:ascii="Consolas" w:hAnsi="Consolas" w:cs="Consolas"/>
      <w:lang w:eastAsia="en-GB"/>
    </w:rPr>
  </w:style>
  <w:style w:type="character" w:styleId="HTMLSample">
    <w:name w:val="HTML Sample"/>
    <w:basedOn w:val="DefaultParagraphFont"/>
    <w:semiHidden/>
    <w:unhideWhenUsed/>
    <w:rPr>
      <w:rFonts w:ascii="Consolas" w:hAnsi="Consolas" w:cs="Consolas"/>
      <w:sz w:val="24"/>
      <w:szCs w:val="24"/>
    </w:rPr>
  </w:style>
  <w:style w:type="character" w:styleId="HTMLTypewriter">
    <w:name w:val="HTML Typewriter"/>
    <w:basedOn w:val="DefaultParagraphFont"/>
    <w:semiHidden/>
    <w:unhideWhenUsed/>
    <w:rPr>
      <w:rFonts w:ascii="Consolas" w:hAnsi="Consolas" w:cs="Consolas"/>
      <w:sz w:val="20"/>
      <w:szCs w:val="20"/>
    </w:rPr>
  </w:style>
  <w:style w:type="character" w:styleId="HTMLVariable">
    <w:name w:val="HTML Variable"/>
    <w:basedOn w:val="DefaultParagraphFont"/>
    <w:semiHidden/>
    <w:unhideWhenUsed/>
    <w:rPr>
      <w:i/>
      <w:iCs/>
    </w:rPr>
  </w:style>
  <w:style w:type="character" w:styleId="IntenseEmphasis">
    <w:name w:val="Intense Emphasis"/>
    <w:basedOn w:val="DefaultParagraphFont"/>
    <w:uiPriority w:val="21"/>
    <w:rPr>
      <w:i/>
      <w:iCs/>
      <w:color w:val="4F81BD" w:themeColor="accent1"/>
    </w:rPr>
  </w:style>
  <w:style w:type="paragraph" w:styleId="IntenseQuote">
    <w:name w:val="Intense Quote"/>
    <w:basedOn w:val="Normal"/>
    <w:next w:val="Normal"/>
    <w:link w:val="IntenseQuoteChar"/>
    <w:uiPriority w:val="3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Pr>
      <w:rFonts w:ascii="Arial" w:hAnsi="Arial" w:cs="Arial"/>
      <w:i/>
      <w:iCs/>
      <w:color w:val="4F81BD" w:themeColor="accent1"/>
      <w:lang w:eastAsia="en-GB"/>
    </w:rPr>
  </w:style>
  <w:style w:type="character" w:styleId="IntenseReference">
    <w:name w:val="Intense Reference"/>
    <w:basedOn w:val="DefaultParagraphFont"/>
    <w:uiPriority w:val="32"/>
    <w:rPr>
      <w:b/>
      <w:bCs/>
      <w:smallCaps/>
      <w:color w:val="4F81BD" w:themeColor="accent1"/>
      <w:spacing w:val="5"/>
    </w:rPr>
  </w:style>
  <w:style w:type="character" w:styleId="LineNumber">
    <w:name w:val="line number"/>
    <w:basedOn w:val="DefaultParagraphFont"/>
    <w:semiHidden/>
    <w:unhideWhenUsed/>
  </w:style>
  <w:style w:type="paragraph" w:styleId="List">
    <w:name w:val="List"/>
    <w:basedOn w:val="Normal"/>
    <w:semiHidden/>
    <w:unhideWhenUsed/>
    <w:pPr>
      <w:ind w:left="283" w:hanging="283"/>
      <w:contextualSpacing/>
    </w:pPr>
  </w:style>
  <w:style w:type="paragraph" w:styleId="List2">
    <w:name w:val="List 2"/>
    <w:basedOn w:val="Normal"/>
    <w:semiHidden/>
    <w:unhideWhenUsed/>
    <w:pPr>
      <w:ind w:left="566" w:hanging="283"/>
      <w:contextualSpacing/>
    </w:pPr>
  </w:style>
  <w:style w:type="paragraph" w:styleId="List3">
    <w:name w:val="List 3"/>
    <w:basedOn w:val="Normal"/>
    <w:semiHidden/>
    <w:unhideWhenUsed/>
    <w:pPr>
      <w:ind w:left="849" w:hanging="283"/>
      <w:contextualSpacing/>
    </w:pPr>
  </w:style>
  <w:style w:type="paragraph" w:styleId="List4">
    <w:name w:val="List 4"/>
    <w:basedOn w:val="Normal"/>
    <w:pPr>
      <w:ind w:left="1132" w:hanging="283"/>
      <w:contextualSpacing/>
    </w:pPr>
  </w:style>
  <w:style w:type="paragraph" w:styleId="List5">
    <w:name w:val="List 5"/>
    <w:basedOn w:val="Normal"/>
    <w:pPr>
      <w:ind w:left="1415" w:hanging="283"/>
      <w:contextualSpacing/>
    </w:pPr>
  </w:style>
  <w:style w:type="paragraph" w:styleId="ListBullet">
    <w:name w:val="List Bullet"/>
    <w:basedOn w:val="Normal"/>
    <w:semiHidden/>
    <w:unhideWhenUsed/>
    <w:pPr>
      <w:numPr>
        <w:numId w:val="6"/>
      </w:numPr>
      <w:contextualSpacing/>
    </w:pPr>
  </w:style>
  <w:style w:type="paragraph" w:styleId="ListBullet2">
    <w:name w:val="List Bullet 2"/>
    <w:basedOn w:val="Normal"/>
    <w:semiHidden/>
    <w:unhideWhenUsed/>
    <w:pPr>
      <w:numPr>
        <w:numId w:val="7"/>
      </w:numPr>
      <w:contextualSpacing/>
    </w:pPr>
  </w:style>
  <w:style w:type="paragraph" w:styleId="ListBullet3">
    <w:name w:val="List Bullet 3"/>
    <w:basedOn w:val="Normal"/>
    <w:semiHidden/>
    <w:unhideWhenUsed/>
    <w:pPr>
      <w:numPr>
        <w:numId w:val="8"/>
      </w:numPr>
      <w:contextualSpacing/>
    </w:pPr>
  </w:style>
  <w:style w:type="paragraph" w:styleId="ListBullet4">
    <w:name w:val="List Bullet 4"/>
    <w:basedOn w:val="Normal"/>
    <w:semiHidden/>
    <w:unhideWhenUsed/>
    <w:pPr>
      <w:numPr>
        <w:numId w:val="9"/>
      </w:numPr>
      <w:contextualSpacing/>
    </w:pPr>
  </w:style>
  <w:style w:type="paragraph" w:styleId="ListBullet5">
    <w:name w:val="List Bullet 5"/>
    <w:basedOn w:val="Normal"/>
    <w:semiHidden/>
    <w:unhideWhenUsed/>
    <w:pPr>
      <w:numPr>
        <w:numId w:val="10"/>
      </w:numPr>
      <w:contextualSpacing/>
    </w:pPr>
  </w:style>
  <w:style w:type="paragraph" w:styleId="ListContinue">
    <w:name w:val="List Continue"/>
    <w:basedOn w:val="Normal"/>
    <w:semiHidden/>
    <w:unhideWhenUsed/>
    <w:pPr>
      <w:ind w:left="283"/>
      <w:contextualSpacing/>
    </w:pPr>
  </w:style>
  <w:style w:type="paragraph" w:styleId="ListContinue2">
    <w:name w:val="List Continue 2"/>
    <w:basedOn w:val="Normal"/>
    <w:semiHidden/>
    <w:unhideWhenUsed/>
    <w:pPr>
      <w:ind w:left="566"/>
      <w:contextualSpacing/>
    </w:pPr>
  </w:style>
  <w:style w:type="paragraph" w:styleId="ListContinue3">
    <w:name w:val="List Continue 3"/>
    <w:basedOn w:val="Normal"/>
    <w:semiHidden/>
    <w:unhideWhenUsed/>
    <w:pPr>
      <w:ind w:left="849"/>
      <w:contextualSpacing/>
    </w:pPr>
  </w:style>
  <w:style w:type="paragraph" w:styleId="ListContinue4">
    <w:name w:val="List Continue 4"/>
    <w:basedOn w:val="Normal"/>
    <w:semiHidden/>
    <w:unhideWhenUsed/>
    <w:pPr>
      <w:ind w:left="1132"/>
      <w:contextualSpacing/>
    </w:pPr>
  </w:style>
  <w:style w:type="paragraph" w:styleId="ListContinue5">
    <w:name w:val="List Continue 5"/>
    <w:basedOn w:val="Normal"/>
    <w:semiHidden/>
    <w:unhideWhenUsed/>
    <w:pPr>
      <w:ind w:left="1415"/>
      <w:contextualSpacing/>
    </w:pPr>
  </w:style>
  <w:style w:type="paragraph" w:styleId="ListNumber">
    <w:name w:val="List Number"/>
    <w:basedOn w:val="Normal"/>
    <w:pPr>
      <w:numPr>
        <w:numId w:val="11"/>
      </w:numPr>
      <w:contextualSpacing/>
    </w:pPr>
  </w:style>
  <w:style w:type="paragraph" w:styleId="ListNumber2">
    <w:name w:val="List Number 2"/>
    <w:basedOn w:val="Normal"/>
    <w:semiHidden/>
    <w:unhideWhenUsed/>
    <w:pPr>
      <w:contextualSpacing/>
    </w:pPr>
  </w:style>
  <w:style w:type="paragraph" w:styleId="ListNumber3">
    <w:name w:val="List Number 3"/>
    <w:basedOn w:val="Normal"/>
    <w:semiHidden/>
    <w:unhideWhenUsed/>
    <w:pPr>
      <w:contextualSpacing/>
    </w:pPr>
  </w:style>
  <w:style w:type="paragraph" w:styleId="ListNumber4">
    <w:name w:val="List Number 4"/>
    <w:basedOn w:val="Normal"/>
    <w:semiHidden/>
    <w:unhideWhenUsed/>
    <w:pPr>
      <w:contextualSpacing/>
    </w:pPr>
  </w:style>
  <w:style w:type="paragraph" w:styleId="ListNumber5">
    <w:name w:val="List Number 5"/>
    <w:basedOn w:val="Normal"/>
    <w:semiHidden/>
    <w:unhideWhenUsed/>
    <w:pPr>
      <w:tabs>
        <w:tab w:val="clear" w:pos="850"/>
      </w:tabs>
      <w:contextualSpacing/>
    </w:pPr>
  </w:style>
  <w:style w:type="paragraph" w:styleId="ListParagraph">
    <w:name w:val="List Paragraph"/>
    <w:basedOn w:val="Normal"/>
    <w:uiPriority w:val="34"/>
    <w:pPr>
      <w:ind w:left="720"/>
      <w:contextualSpacing/>
    </w:pPr>
  </w:style>
  <w:style w:type="paragraph" w:styleId="MacroText">
    <w:name w:val="macro"/>
    <w:link w:val="MacroTextChar"/>
    <w:semiHidden/>
    <w:unhideWhenUsed/>
    <w:pPr>
      <w:tabs>
        <w:tab w:val="left" w:pos="480"/>
        <w:tab w:val="left" w:pos="960"/>
        <w:tab w:val="left" w:pos="1440"/>
        <w:tab w:val="left" w:pos="1920"/>
        <w:tab w:val="left" w:pos="2400"/>
        <w:tab w:val="left" w:pos="2880"/>
        <w:tab w:val="left" w:pos="3360"/>
        <w:tab w:val="left" w:pos="3840"/>
        <w:tab w:val="left" w:pos="4320"/>
      </w:tabs>
      <w:spacing w:line="264" w:lineRule="auto"/>
      <w:jc w:val="both"/>
    </w:pPr>
    <w:rPr>
      <w:rFonts w:ascii="Consolas" w:hAnsi="Consolas" w:cs="Consolas"/>
      <w:lang w:eastAsia="en-GB"/>
    </w:rPr>
  </w:style>
  <w:style w:type="character" w:customStyle="1" w:styleId="MacroTextChar">
    <w:name w:val="Macro Text Char"/>
    <w:basedOn w:val="DefaultParagraphFont"/>
    <w:link w:val="MacroText"/>
    <w:semiHidden/>
    <w:rPr>
      <w:rFonts w:ascii="Consolas" w:hAnsi="Consolas" w:cs="Consolas"/>
      <w:lang w:eastAsia="en-GB"/>
    </w:rPr>
  </w:style>
  <w:style w:type="paragraph" w:styleId="MessageHeader">
    <w:name w:val="Message Header"/>
    <w:basedOn w:val="Normal"/>
    <w:link w:val="MessageHeaderChar"/>
    <w:semiHidden/>
    <w:unhideWhenUse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Pr>
      <w:rFonts w:asciiTheme="majorHAnsi" w:eastAsiaTheme="majorEastAsia" w:hAnsiTheme="majorHAnsi" w:cstheme="majorBidi"/>
      <w:sz w:val="24"/>
      <w:szCs w:val="24"/>
      <w:shd w:val="pct20" w:color="auto" w:fill="auto"/>
      <w:lang w:eastAsia="en-GB"/>
    </w:rPr>
  </w:style>
  <w:style w:type="paragraph" w:styleId="NoSpacing">
    <w:name w:val="No Spacing"/>
    <w:uiPriority w:val="1"/>
    <w:pPr>
      <w:tabs>
        <w:tab w:val="left" w:pos="850"/>
        <w:tab w:val="left" w:pos="1701"/>
        <w:tab w:val="left" w:pos="2551"/>
        <w:tab w:val="left" w:pos="3402"/>
        <w:tab w:val="left" w:pos="4252"/>
        <w:tab w:val="left" w:pos="5102"/>
      </w:tabs>
      <w:jc w:val="both"/>
    </w:pPr>
    <w:rPr>
      <w:rFonts w:ascii="Arial" w:hAnsi="Arial" w:cs="Arial"/>
      <w:lang w:eastAsia="en-GB"/>
    </w:rPr>
  </w:style>
  <w:style w:type="paragraph" w:styleId="NormalWeb">
    <w:name w:val="Normal (Web)"/>
    <w:basedOn w:val="Normal"/>
    <w:semiHidden/>
    <w:unhideWhenUsed/>
    <w:rPr>
      <w:rFonts w:ascii="Times New Roman" w:hAnsi="Times New Roman" w:cs="Times New Roman"/>
      <w:sz w:val="24"/>
      <w:szCs w:val="24"/>
    </w:rPr>
  </w:style>
  <w:style w:type="paragraph" w:styleId="NormalIndent">
    <w:name w:val="Normal Indent"/>
    <w:basedOn w:val="Normal"/>
    <w:semiHidden/>
    <w:unhideWhenUsed/>
    <w:pPr>
      <w:ind w:left="720"/>
    </w:pPr>
  </w:style>
  <w:style w:type="paragraph" w:styleId="NoteHeading">
    <w:name w:val="Note Heading"/>
    <w:basedOn w:val="Normal"/>
    <w:next w:val="Normal"/>
    <w:link w:val="NoteHeadingChar"/>
    <w:semiHidden/>
    <w:unhideWhenUsed/>
    <w:pPr>
      <w:spacing w:after="0" w:line="240" w:lineRule="auto"/>
    </w:pPr>
  </w:style>
  <w:style w:type="character" w:customStyle="1" w:styleId="NoteHeadingChar">
    <w:name w:val="Note Heading Char"/>
    <w:basedOn w:val="DefaultParagraphFont"/>
    <w:link w:val="NoteHeading"/>
    <w:semiHidden/>
    <w:rPr>
      <w:rFonts w:ascii="Arial" w:hAnsi="Arial" w:cs="Arial"/>
      <w:lang w:eastAsia="en-GB"/>
    </w:rPr>
  </w:style>
  <w:style w:type="character" w:styleId="PageNumber">
    <w:name w:val="page number"/>
    <w:basedOn w:val="DefaultParagraphFont"/>
    <w:semiHidden/>
    <w:unhideWhenUsed/>
  </w:style>
  <w:style w:type="character" w:styleId="PlaceholderText">
    <w:name w:val="Placeholder Text"/>
    <w:basedOn w:val="DefaultParagraphFont"/>
    <w:uiPriority w:val="99"/>
    <w:semiHidden/>
    <w:rPr>
      <w:color w:val="808080"/>
    </w:rPr>
  </w:style>
  <w:style w:type="paragraph" w:styleId="PlainText">
    <w:name w:val="Plain Text"/>
    <w:basedOn w:val="Normal"/>
    <w:link w:val="PlainTextChar"/>
    <w:semiHidden/>
    <w:unhideWhenUsed/>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semiHidden/>
    <w:rPr>
      <w:rFonts w:ascii="Consolas" w:hAnsi="Consolas" w:cs="Consolas"/>
      <w:sz w:val="21"/>
      <w:szCs w:val="21"/>
      <w:lang w:eastAsia="en-GB"/>
    </w:rPr>
  </w:style>
  <w:style w:type="paragraph" w:styleId="Quote">
    <w:name w:val="Quote"/>
    <w:basedOn w:val="Normal"/>
    <w:next w:val="Normal"/>
    <w:link w:val="QuoteChar"/>
    <w:uiPriority w:val="29"/>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Pr>
      <w:rFonts w:ascii="Arial" w:hAnsi="Arial" w:cs="Arial"/>
      <w:i/>
      <w:iCs/>
      <w:color w:val="404040" w:themeColor="text1" w:themeTint="BF"/>
      <w:lang w:eastAsia="en-GB"/>
    </w:rPr>
  </w:style>
  <w:style w:type="paragraph" w:styleId="Salutation">
    <w:name w:val="Salutation"/>
    <w:basedOn w:val="Normal"/>
    <w:next w:val="Normal"/>
    <w:link w:val="SalutationChar"/>
  </w:style>
  <w:style w:type="character" w:customStyle="1" w:styleId="SalutationChar">
    <w:name w:val="Salutation Char"/>
    <w:basedOn w:val="DefaultParagraphFont"/>
    <w:link w:val="Salutation"/>
    <w:rPr>
      <w:rFonts w:ascii="Arial" w:hAnsi="Arial" w:cs="Arial"/>
      <w:lang w:eastAsia="en-GB"/>
    </w:rPr>
  </w:style>
  <w:style w:type="paragraph" w:styleId="Signature">
    <w:name w:val="Signature"/>
    <w:basedOn w:val="Normal"/>
    <w:link w:val="SignatureChar"/>
    <w:semiHidden/>
    <w:unhideWhenUsed/>
    <w:pPr>
      <w:spacing w:after="0" w:line="240" w:lineRule="auto"/>
      <w:ind w:left="4252"/>
    </w:pPr>
  </w:style>
  <w:style w:type="character" w:customStyle="1" w:styleId="SignatureChar">
    <w:name w:val="Signature Char"/>
    <w:basedOn w:val="DefaultParagraphFont"/>
    <w:link w:val="Signature"/>
    <w:semiHidden/>
    <w:rPr>
      <w:rFonts w:ascii="Arial" w:hAnsi="Arial" w:cs="Arial"/>
      <w:lang w:eastAsia="en-GB"/>
    </w:rPr>
  </w:style>
  <w:style w:type="character" w:styleId="Strong">
    <w:name w:val="Strong"/>
    <w:basedOn w:val="DefaultParagraphFont"/>
    <w:rPr>
      <w:b/>
      <w:bCs/>
    </w:rPr>
  </w:style>
  <w:style w:type="paragraph" w:styleId="Subtitle">
    <w:name w:val="Subtitle"/>
    <w:basedOn w:val="Normal"/>
    <w:next w:val="Normal"/>
    <w:link w:val="SubtitleChar"/>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Pr>
      <w:i/>
      <w:iCs/>
      <w:color w:val="404040" w:themeColor="text1" w:themeTint="BF"/>
    </w:rPr>
  </w:style>
  <w:style w:type="character" w:styleId="SubtleReference">
    <w:name w:val="Subtle Reference"/>
    <w:basedOn w:val="DefaultParagraphFont"/>
    <w:uiPriority w:val="31"/>
    <w:rPr>
      <w:smallCaps/>
      <w:color w:val="5A5A5A" w:themeColor="text1" w:themeTint="A5"/>
    </w:rPr>
  </w:style>
  <w:style w:type="paragraph" w:styleId="TableofAuthorities">
    <w:name w:val="table of authorities"/>
    <w:basedOn w:val="Normal"/>
    <w:next w:val="Normal"/>
    <w:semiHidden/>
    <w:unhideWhenUsed/>
    <w:pPr>
      <w:tabs>
        <w:tab w:val="clear" w:pos="850"/>
        <w:tab w:val="clear" w:pos="1701"/>
        <w:tab w:val="clear" w:pos="2551"/>
        <w:tab w:val="clear" w:pos="3402"/>
        <w:tab w:val="clear" w:pos="4252"/>
        <w:tab w:val="clear" w:pos="5102"/>
      </w:tabs>
      <w:spacing w:after="0"/>
      <w:ind w:left="200" w:hanging="200"/>
    </w:pPr>
  </w:style>
  <w:style w:type="paragraph" w:styleId="TableofFigures">
    <w:name w:val="table of figures"/>
    <w:basedOn w:val="Normal"/>
    <w:next w:val="Normal"/>
    <w:semiHidden/>
    <w:unhideWhenUsed/>
    <w:pPr>
      <w:tabs>
        <w:tab w:val="clear" w:pos="850"/>
        <w:tab w:val="clear" w:pos="1701"/>
        <w:tab w:val="clear" w:pos="2551"/>
        <w:tab w:val="clear" w:pos="3402"/>
        <w:tab w:val="clear" w:pos="4252"/>
        <w:tab w:val="clear" w:pos="5102"/>
      </w:tabs>
      <w:spacing w:after="0"/>
    </w:pPr>
  </w:style>
  <w:style w:type="paragraph" w:styleId="Title">
    <w:name w:val="Title"/>
    <w:basedOn w:val="Normal"/>
    <w:next w:val="Normal"/>
    <w:link w:val="TitleChar"/>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Pr>
      <w:rFonts w:asciiTheme="majorHAnsi" w:eastAsiaTheme="majorEastAsia" w:hAnsiTheme="majorHAnsi" w:cstheme="majorBidi"/>
      <w:spacing w:val="-10"/>
      <w:kern w:val="28"/>
      <w:sz w:val="56"/>
      <w:szCs w:val="56"/>
      <w:lang w:eastAsia="en-GB"/>
    </w:rPr>
  </w:style>
  <w:style w:type="paragraph" w:styleId="TOAHeading">
    <w:name w:val="toa heading"/>
    <w:basedOn w:val="Normal"/>
    <w:next w:val="Normal"/>
    <w:semiHidden/>
    <w:unhideWhenUsed/>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Heading12ndStyle">
    <w:name w:val="SH Heading 1 (2nd Style)"/>
    <w:basedOn w:val="SHHeading1"/>
    <w:link w:val="SHHeading12ndStyleChar"/>
    <w:uiPriority w:val="7"/>
    <w:qFormat/>
    <w:pPr>
      <w:keepNext w:val="0"/>
    </w:pPr>
    <w:rPr>
      <w:b w:val="0"/>
      <w:caps w:val="0"/>
    </w:rPr>
  </w:style>
  <w:style w:type="character" w:customStyle="1" w:styleId="SHHeading12ndStyleChar">
    <w:name w:val="SH Heading 1 (2nd Style) Char"/>
    <w:basedOn w:val="DefaultParagraphFont"/>
    <w:link w:val="SHHeading12ndStyle"/>
    <w:uiPriority w:val="7"/>
    <w:rPr>
      <w:rFonts w:ascii="Arial" w:hAnsi="Arial" w:cs="Arial"/>
      <w:lang w:eastAsia="en-GB"/>
    </w:rPr>
  </w:style>
  <w:style w:type="paragraph" w:customStyle="1" w:styleId="SHHeading22ndStyle">
    <w:name w:val="SH Heading 2 (2nd Style)"/>
    <w:basedOn w:val="SHHeading2"/>
    <w:next w:val="SHParagraph2"/>
    <w:link w:val="SHHeading22ndStyleChar"/>
    <w:uiPriority w:val="9"/>
    <w:qFormat/>
    <w:pPr>
      <w:keepNext/>
    </w:pPr>
    <w:rPr>
      <w:b/>
    </w:rPr>
  </w:style>
  <w:style w:type="character" w:customStyle="1" w:styleId="SHHeading22ndStyleChar">
    <w:name w:val="SH Heading 2 (2nd Style) Char"/>
    <w:basedOn w:val="DefaultParagraphFont"/>
    <w:link w:val="SHHeading22ndStyle"/>
    <w:uiPriority w:val="9"/>
    <w:rPr>
      <w:rFonts w:ascii="Arial" w:hAnsi="Arial" w:cs="Arial"/>
      <w:b/>
      <w:lang w:eastAsia="en-GB"/>
    </w:rPr>
  </w:style>
  <w:style w:type="character" w:styleId="UnresolvedMention">
    <w:name w:val="Unresolved Mention"/>
    <w:basedOn w:val="DefaultParagraphFont"/>
    <w:uiPriority w:val="99"/>
    <w:semiHidden/>
    <w:unhideWhenUsed/>
    <w:rsid w:val="0014079B"/>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image" Target="media/image2.wmf"/><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8.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6.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5.xml"/><Relationship Id="rId27" Type="http://schemas.openxmlformats.org/officeDocument/2006/relationships/oleObject" Target="embeddings/oleObject1.bin"/></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notes.xml.rels><?xml version="1.0" encoding="UTF-8" standalone="yes"?>
<Relationships xmlns="http://schemas.openxmlformats.org/package/2006/relationships"><Relationship Id="rId1" Type="http://schemas.openxmlformats.org/officeDocument/2006/relationships/hyperlink" Target="http://www.betterbuildingspartnership.co.uk/working-groups/green-leases/green-lease-toolki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SH_ClearPeople_ClientName xmlns="2152cd11-2bd0-4a20-ba66-f605355c771f" xsi:nil="true"/>
    <SH_ClearPeople_LegacyDocAuthor xmlns="2152cd11-2bd0-4a20-ba66-f605355c771f" xsi:nil="true"/>
    <SH_ClearPeople_DocumentDesc xmlns="2152cd11-2bd0-4a20-ba66-f605355c771f" xsi:nil="true"/>
    <SH_ClearPeople_LegacyDocID xmlns="2152cd11-2bd0-4a20-ba66-f605355c771f" xsi:nil="true"/>
    <SH_ClearPeople_MatterName xmlns="2152cd11-2bd0-4a20-ba66-f605355c771f" xsi:nil="true"/>
    <SH_ClearPeople_DocumentOwner xmlns="2152cd11-2bd0-4a20-ba66-f605355c771f">
      <UserInfo>
        <DisplayName/>
        <AccountId xsi:nil="true"/>
        <AccountType/>
      </UserInfo>
    </SH_ClearPeople_DocumentOwner>
    <SH_ClearPeople_ClientID xmlns="2152cd11-2bd0-4a20-ba66-f605355c771f" xsi:nil="true"/>
    <SH_ClearPeople_MatterID xmlns="2152cd11-2bd0-4a20-ba66-f605355c771f" xsi:nil="true"/>
    <_dlc_DocId xmlns="ae7cb13a-c3c7-4118-bb29-9ee6515b3950" xsi:nil="true"/>
    <_dlc_DocIdUrl xmlns="ae7cb13a-c3c7-4118-bb29-9ee6515b3950">
      <Url xsi:nil="true"/>
      <Description xsi:nil="true"/>
    </_dlc_DocIdUrl>
  </documentManagement>
</p:properties>
</file>

<file path=customXml/item2.xml><?xml version="1.0" encoding="utf-8"?>
<Session xmlns="http://schemas.business-integrity.com/dealbuilder/2006/answ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
    <Synchronization>Synchronous</Synchronization>
    <Type>1</Type>
    <SequenceNumber>10000</SequenceNumber>
    <Url/>
    <Assembly>Shoosmiths.ClientMatter.ContentTypes, Version=1.0.0.0, Culture=neutral, PublicKeyToken=322f5b63e97053ba</Assembly>
    <Class>Shoosmiths.ClientMatter.ContentTypes.ClientMatterDefaultsHandler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Dictionary xmlns="http://schemas.business-integrity.com/dealbuilder/2006/dictionary" SavedByVersion="8.6.17422.1" MinimumVersion="7.2.0.0"/>
</file>

<file path=customXml/item6.xml><?xml version="1.0" encoding="utf-8"?>
<?mso-contentType ?>
<SharedContentType xmlns="Microsoft.SharePoint.Taxonomy.ContentTypeSync" SourceId="4b3db5ae-2271-4f6e-b981-595e0a47563c" ContentTypeId="0x01010067FDC6C82F0E4A969C5625543E2FF97B01" PreviousValue="false"/>
</file>

<file path=customXml/item7.xml><?xml version="1.0" encoding="utf-8"?>
<ct:contentTypeSchema xmlns:ct="http://schemas.microsoft.com/office/2006/metadata/contentType" xmlns:ma="http://schemas.microsoft.com/office/2006/metadata/properties/metaAttributes" ct:_="" ma:_="" ma:contentTypeName="Shoosmiths Document" ma:contentTypeID="0x01010067FDC6C82F0E4A969C5625543E2FF97B01007CFF1A3658CBB7468FFB602BAE0548AF" ma:contentTypeVersion="21" ma:contentTypeDescription="" ma:contentTypeScope="" ma:versionID="7405bee9ef12daf88ab53879ce61ca14">
  <xsd:schema xmlns:xsd="http://www.w3.org/2001/XMLSchema" xmlns:xs="http://www.w3.org/2001/XMLSchema" xmlns:p="http://schemas.microsoft.com/office/2006/metadata/properties" xmlns:ns3="2152cd11-2bd0-4a20-ba66-f605355c771f" xmlns:ns4="ae7cb13a-c3c7-4118-bb29-9ee6515b3950" targetNamespace="http://schemas.microsoft.com/office/2006/metadata/properties" ma:root="true" ma:fieldsID="d81488028f11a3865766a8b772d40a36" ns3:_="" ns4:_="">
    <xsd:import namespace="2152cd11-2bd0-4a20-ba66-f605355c771f"/>
    <xsd:import namespace="ae7cb13a-c3c7-4118-bb29-9ee6515b3950"/>
    <xsd:element name="properties">
      <xsd:complexType>
        <xsd:sequence>
          <xsd:element name="documentManagement">
            <xsd:complexType>
              <xsd:all>
                <xsd:element ref="ns3:SH_ClearPeople_DocumentOwner" minOccurs="0"/>
                <xsd:element ref="ns3:SH_ClearPeople_DocumentDesc" minOccurs="0"/>
                <xsd:element ref="ns3:SH_ClearPeople_LegacyDocID" minOccurs="0"/>
                <xsd:element ref="ns3:SH_ClearPeople_LegacyDocAuthor" minOccurs="0"/>
                <xsd:element ref="ns4:_dlc_DocIdUrl" minOccurs="0"/>
                <xsd:element ref="ns4:_dlc_DocId" minOccurs="0"/>
                <xsd:element ref="ns3:SH_ClearPeople_ClientName" minOccurs="0"/>
                <xsd:element ref="ns3:SH_ClearPeople_ClientID" minOccurs="0"/>
                <xsd:element ref="ns3:SH_ClearPeople_MatterName" minOccurs="0"/>
                <xsd:element ref="ns3:SH_ClearPeople_MatterID"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52cd11-2bd0-4a20-ba66-f605355c771f" elementFormDefault="qualified">
    <xsd:import namespace="http://schemas.microsoft.com/office/2006/documentManagement/types"/>
    <xsd:import namespace="http://schemas.microsoft.com/office/infopath/2007/PartnerControls"/>
    <xsd:element name="SH_ClearPeople_DocumentOwner" ma:index="8" nillable="true" ma:displayName="Document Owner" ma:description="" ma:internalName="SH_ClearPeople_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_ClearPeople_DocumentDesc" ma:index="9" nillable="true" ma:displayName="Document Description" ma:description="" ma:internalName="SH_ClearPeople_DocumentDesc">
      <xsd:simpleType>
        <xsd:restriction base="dms:Note">
          <xsd:maxLength value="255"/>
        </xsd:restriction>
      </xsd:simpleType>
    </xsd:element>
    <xsd:element name="SH_ClearPeople_LegacyDocID" ma:index="10" nillable="true" ma:displayName="Legacy Document ID" ma:description="" ma:internalName="SH_ClearPeople_LegacyDocID">
      <xsd:simpleType>
        <xsd:restriction base="dms:Text"/>
      </xsd:simpleType>
    </xsd:element>
    <xsd:element name="SH_ClearPeople_LegacyDocAuthor" ma:index="11" nillable="true" ma:displayName="Legacy Author" ma:description="" ma:internalName="SH_ClearPeople_LegacyDocAuthor">
      <xsd:simpleType>
        <xsd:restriction base="dms:Text"/>
      </xsd:simpleType>
    </xsd:element>
    <xsd:element name="SH_ClearPeople_ClientName" ma:index="14" nillable="true" ma:displayName="Client Name" ma:description="" ma:internalName="SH_ClearPeople_ClientName">
      <xsd:simpleType>
        <xsd:restriction base="dms:Text"/>
      </xsd:simpleType>
    </xsd:element>
    <xsd:element name="SH_ClearPeople_ClientID" ma:index="15" nillable="true" ma:displayName="Client ID" ma:description="" ma:internalName="SH_ClearPeople_ClientID">
      <xsd:simpleType>
        <xsd:restriction base="dms:Text"/>
      </xsd:simpleType>
    </xsd:element>
    <xsd:element name="SH_ClearPeople_MatterName" ma:index="16" nillable="true" ma:displayName="Matter Name" ma:description="" ma:internalName="SH_ClearPeople_MatterName">
      <xsd:simpleType>
        <xsd:restriction base="dms:Text"/>
      </xsd:simpleType>
    </xsd:element>
    <xsd:element name="SH_ClearPeople_MatterID" ma:index="17" nillable="true" ma:displayName="Matter ID" ma:description="" ma:internalName="SH_ClearPeople_Matter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e7cb13a-c3c7-4118-bb29-9ee6515b3950"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61ED89D-CCF4-43E7-A5AB-13CA7D8CAE22}">
  <ds:schemaRefs>
    <ds:schemaRef ds:uri="http://schemas.microsoft.com/office/2006/metadata/properties"/>
    <ds:schemaRef ds:uri="http://schemas.microsoft.com/office/infopath/2007/PartnerControls"/>
    <ds:schemaRef ds:uri="2152cd11-2bd0-4a20-ba66-f605355c771f"/>
    <ds:schemaRef ds:uri="ae7cb13a-c3c7-4118-bb29-9ee6515b3950"/>
  </ds:schemaRefs>
</ds:datastoreItem>
</file>

<file path=customXml/itemProps2.xml><?xml version="1.0" encoding="utf-8"?>
<ds:datastoreItem xmlns:ds="http://schemas.openxmlformats.org/officeDocument/2006/customXml" ds:itemID="{D4D60CFF-B217-44CF-AF98-E8848523944C}">
  <ds:schemaRefs>
    <ds:schemaRef ds:uri="http://schemas.business-integrity.com/dealbuilder/2006/answers"/>
  </ds:schemaRefs>
</ds:datastoreItem>
</file>

<file path=customXml/itemProps3.xml><?xml version="1.0" encoding="utf-8"?>
<ds:datastoreItem xmlns:ds="http://schemas.openxmlformats.org/officeDocument/2006/customXml" ds:itemID="{1E2DC952-17FB-495D-85E1-4758B950CBA8}">
  <ds:schemaRefs>
    <ds:schemaRef ds:uri="http://schemas.microsoft.com/sharepoint/v3/contenttype/forms"/>
  </ds:schemaRefs>
</ds:datastoreItem>
</file>

<file path=customXml/itemProps4.xml><?xml version="1.0" encoding="utf-8"?>
<ds:datastoreItem xmlns:ds="http://schemas.openxmlformats.org/officeDocument/2006/customXml" ds:itemID="{799FF4C7-5F1D-46A5-BF51-F7B83D06F13A}">
  <ds:schemaRefs>
    <ds:schemaRef ds:uri="http://schemas.microsoft.com/sharepoint/events"/>
  </ds:schemaRefs>
</ds:datastoreItem>
</file>

<file path=customXml/itemProps5.xml><?xml version="1.0" encoding="utf-8"?>
<ds:datastoreItem xmlns:ds="http://schemas.openxmlformats.org/officeDocument/2006/customXml" ds:itemID="{31AA263A-5927-481D-8E5F-8E354379F294}">
  <ds:schemaRefs>
    <ds:schemaRef ds:uri="http://schemas.business-integrity.com/dealbuilder/2006/dictionary"/>
  </ds:schemaRefs>
</ds:datastoreItem>
</file>

<file path=customXml/itemProps6.xml><?xml version="1.0" encoding="utf-8"?>
<ds:datastoreItem xmlns:ds="http://schemas.openxmlformats.org/officeDocument/2006/customXml" ds:itemID="{327BCA4A-0CFD-4D43-AEE7-5C9AE2D3D6C6}">
  <ds:schemaRefs>
    <ds:schemaRef ds:uri="Microsoft.SharePoint.Taxonomy.ContentTypeSync"/>
  </ds:schemaRefs>
</ds:datastoreItem>
</file>

<file path=customXml/itemProps7.xml><?xml version="1.0" encoding="utf-8"?>
<ds:datastoreItem xmlns:ds="http://schemas.openxmlformats.org/officeDocument/2006/customXml" ds:itemID="{1AEFA431-EB63-45FD-81DB-9DD3BC9EA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52cd11-2bd0-4a20-ba66-f605355c771f"/>
    <ds:schemaRef ds:uri="ae7cb13a-c3c7-4118-bb29-9ee6515b39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CD0F95B5-0051-46FA-9BB2-3BE7B24D6CB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90</Pages>
  <Words>29540</Words>
  <Characters>168378</Characters>
  <Application>Microsoft Office Word</Application>
  <DocSecurity>0</DocSecurity>
  <Lines>1403</Lines>
  <Paragraphs>395</Paragraphs>
  <ScaleCrop>false</ScaleCrop>
  <LinksUpToDate>false</LinksUpToDate>
  <CharactersWithSpaces>197523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MCL-RETAIL-06_V1-4b</dc:title>
  <cp:lastModifiedBy/>
  <cp:revision>1</cp:revision>
  <dcterms:created xsi:type="dcterms:W3CDTF">2020-09-09T10:09:00Z</dcterms:created>
  <dcterms:modified xsi:type="dcterms:W3CDTF">2020-09-09T10:09:00Z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ID">
    <vt:lpwstr>NEW</vt:lpwstr>
  </property>
  <property fmtid="{D5CDD505-2E9C-101B-9397-08002B2CF9AE}" pid="3" name="MatterID">
    <vt:lpwstr>NEW</vt:lpwstr>
  </property>
  <property fmtid="{D5CDD505-2E9C-101B-9397-08002B2CF9AE}" pid="4" name="ContentTypeId">
    <vt:lpwstr>0x01010067FDC6C82F0E4A969C5625543E2FF97B01007CFF1A3658CBB7468FFB602BAE0548AF</vt:lpwstr>
  </property>
  <property fmtid="{D5CDD505-2E9C-101B-9397-08002B2CF9AE}" pid="5" name="IsMyDocuments">
    <vt:bool>true</vt:bool>
  </property>
  <property fmtid="{D5CDD505-2E9C-101B-9397-08002B2CF9AE}" pid="6" name="_dlc_DocIdItemGuid">
    <vt:lpwstr>487fb5aa-6f19-4a3f-bfa5-16d18af12589</vt:lpwstr>
  </property>
  <property fmtid="{D5CDD505-2E9C-101B-9397-08002B2CF9AE}" pid="7" name="mvRef">
    <vt:lpwstr>DMS-21251548 - 1.0 - 17.12.2018</vt:lpwstr>
  </property>
  <property fmtid="{D5CDD505-2E9C-101B-9397-08002B2CF9AE}" pid="8" name="DOCXDOCID">
    <vt:lpwstr>Block DocID</vt:lpwstr>
  </property>
  <property fmtid="{D5CDD505-2E9C-101B-9397-08002B2CF9AE}" pid="9" name="db_document_id">
    <vt:lpwstr>34407</vt:lpwstr>
  </property>
  <property fmtid="{D5CDD505-2E9C-101B-9397-08002B2CF9AE}" pid="10" name="db_contract_version">
    <vt:lpwstr>AAAAAAABHgw=</vt:lpwstr>
  </property>
</Properties>
</file>